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Lst>
  <p:notesMasterIdLst>
    <p:notesMasterId r:id="rId97"/>
  </p:notesMasterIdLst>
  <p:sldIdLst>
    <p:sldId id="1798" r:id="rId2"/>
    <p:sldId id="2433" r:id="rId3"/>
    <p:sldId id="2147" r:id="rId4"/>
    <p:sldId id="2148" r:id="rId5"/>
    <p:sldId id="2246" r:id="rId6"/>
    <p:sldId id="2485" r:id="rId7"/>
    <p:sldId id="2486" r:id="rId8"/>
    <p:sldId id="2488" r:id="rId9"/>
    <p:sldId id="2489" r:id="rId10"/>
    <p:sldId id="2440" r:id="rId11"/>
    <p:sldId id="2442" r:id="rId12"/>
    <p:sldId id="2487" r:id="rId13"/>
    <p:sldId id="2490" r:id="rId14"/>
    <p:sldId id="2491" r:id="rId15"/>
    <p:sldId id="2492" r:id="rId16"/>
    <p:sldId id="2493" r:id="rId17"/>
    <p:sldId id="2494" r:id="rId18"/>
    <p:sldId id="2495" r:id="rId19"/>
    <p:sldId id="2496" r:id="rId20"/>
    <p:sldId id="2497" r:id="rId21"/>
    <p:sldId id="2498" r:id="rId22"/>
    <p:sldId id="2499" r:id="rId23"/>
    <p:sldId id="2500" r:id="rId24"/>
    <p:sldId id="2501" r:id="rId25"/>
    <p:sldId id="2502" r:id="rId26"/>
    <p:sldId id="2504" r:id="rId27"/>
    <p:sldId id="2505" r:id="rId28"/>
    <p:sldId id="2506" r:id="rId29"/>
    <p:sldId id="2153" r:id="rId30"/>
    <p:sldId id="2508" r:id="rId31"/>
    <p:sldId id="2507" r:id="rId32"/>
    <p:sldId id="2509" r:id="rId33"/>
    <p:sldId id="2510" r:id="rId34"/>
    <p:sldId id="2511" r:id="rId35"/>
    <p:sldId id="2512" r:id="rId36"/>
    <p:sldId id="2513" r:id="rId37"/>
    <p:sldId id="2514" r:id="rId38"/>
    <p:sldId id="2515" r:id="rId39"/>
    <p:sldId id="2516" r:id="rId40"/>
    <p:sldId id="2446" r:id="rId41"/>
    <p:sldId id="2517" r:id="rId42"/>
    <p:sldId id="2518" r:id="rId43"/>
    <p:sldId id="2519" r:id="rId44"/>
    <p:sldId id="2520" r:id="rId45"/>
    <p:sldId id="2521" r:id="rId46"/>
    <p:sldId id="2522" r:id="rId47"/>
    <p:sldId id="2523" r:id="rId48"/>
    <p:sldId id="2524" r:id="rId49"/>
    <p:sldId id="2525" r:id="rId50"/>
    <p:sldId id="2526" r:id="rId51"/>
    <p:sldId id="2527" r:id="rId52"/>
    <p:sldId id="2528" r:id="rId53"/>
    <p:sldId id="2529" r:id="rId54"/>
    <p:sldId id="2530" r:id="rId55"/>
    <p:sldId id="2531" r:id="rId56"/>
    <p:sldId id="2534" r:id="rId57"/>
    <p:sldId id="2535" r:id="rId58"/>
    <p:sldId id="2536" r:id="rId59"/>
    <p:sldId id="2537" r:id="rId60"/>
    <p:sldId id="2538" r:id="rId61"/>
    <p:sldId id="2539" r:id="rId62"/>
    <p:sldId id="2540" r:id="rId63"/>
    <p:sldId id="2542" r:id="rId64"/>
    <p:sldId id="2543" r:id="rId65"/>
    <p:sldId id="2541" r:id="rId66"/>
    <p:sldId id="2544" r:id="rId67"/>
    <p:sldId id="2545" r:id="rId68"/>
    <p:sldId id="2382" r:id="rId69"/>
    <p:sldId id="2546" r:id="rId70"/>
    <p:sldId id="2547" r:id="rId71"/>
    <p:sldId id="2548" r:id="rId72"/>
    <p:sldId id="2549" r:id="rId73"/>
    <p:sldId id="2550" r:id="rId74"/>
    <p:sldId id="2551" r:id="rId75"/>
    <p:sldId id="2552" r:id="rId76"/>
    <p:sldId id="2553" r:id="rId77"/>
    <p:sldId id="2554" r:id="rId78"/>
    <p:sldId id="2555" r:id="rId79"/>
    <p:sldId id="2225" r:id="rId80"/>
    <p:sldId id="2557" r:id="rId81"/>
    <p:sldId id="2556" r:id="rId82"/>
    <p:sldId id="2558" r:id="rId83"/>
    <p:sldId id="2461" r:id="rId84"/>
    <p:sldId id="2559" r:id="rId85"/>
    <p:sldId id="2560" r:id="rId86"/>
    <p:sldId id="2561" r:id="rId87"/>
    <p:sldId id="2562" r:id="rId88"/>
    <p:sldId id="2563" r:id="rId89"/>
    <p:sldId id="2564" r:id="rId90"/>
    <p:sldId id="2565" r:id="rId91"/>
    <p:sldId id="2566" r:id="rId92"/>
    <p:sldId id="2567" r:id="rId93"/>
    <p:sldId id="2428" r:id="rId94"/>
    <p:sldId id="1797" r:id="rId95"/>
    <p:sldId id="1796" r:id="rId96"/>
  </p:sldIdLst>
  <p:sldSz cx="13003213" cy="9756775"/>
  <p:notesSz cx="6858000" cy="9144000"/>
  <p:defaultTextStyle>
    <a:defPPr>
      <a:defRPr lang="en-US"/>
    </a:defPPr>
    <a:lvl1pPr marL="0" algn="l" defTabSz="1092434" rtl="0" eaLnBrk="1" latinLnBrk="0" hangingPunct="1">
      <a:defRPr sz="2150" kern="1200">
        <a:solidFill>
          <a:schemeClr val="tx1"/>
        </a:solidFill>
        <a:latin typeface="+mn-lt"/>
        <a:ea typeface="+mn-ea"/>
        <a:cs typeface="+mn-cs"/>
      </a:defRPr>
    </a:lvl1pPr>
    <a:lvl2pPr marL="546217" algn="l" defTabSz="1092434" rtl="0" eaLnBrk="1" latinLnBrk="0" hangingPunct="1">
      <a:defRPr sz="2150" kern="1200">
        <a:solidFill>
          <a:schemeClr val="tx1"/>
        </a:solidFill>
        <a:latin typeface="+mn-lt"/>
        <a:ea typeface="+mn-ea"/>
        <a:cs typeface="+mn-cs"/>
      </a:defRPr>
    </a:lvl2pPr>
    <a:lvl3pPr marL="1092434" algn="l" defTabSz="1092434" rtl="0" eaLnBrk="1" latinLnBrk="0" hangingPunct="1">
      <a:defRPr sz="2150" kern="1200">
        <a:solidFill>
          <a:schemeClr val="tx1"/>
        </a:solidFill>
        <a:latin typeface="+mn-lt"/>
        <a:ea typeface="+mn-ea"/>
        <a:cs typeface="+mn-cs"/>
      </a:defRPr>
    </a:lvl3pPr>
    <a:lvl4pPr marL="1638651" algn="l" defTabSz="1092434" rtl="0" eaLnBrk="1" latinLnBrk="0" hangingPunct="1">
      <a:defRPr sz="2150" kern="1200">
        <a:solidFill>
          <a:schemeClr val="tx1"/>
        </a:solidFill>
        <a:latin typeface="+mn-lt"/>
        <a:ea typeface="+mn-ea"/>
        <a:cs typeface="+mn-cs"/>
      </a:defRPr>
    </a:lvl4pPr>
    <a:lvl5pPr marL="2184867" algn="l" defTabSz="1092434" rtl="0" eaLnBrk="1" latinLnBrk="0" hangingPunct="1">
      <a:defRPr sz="2150" kern="1200">
        <a:solidFill>
          <a:schemeClr val="tx1"/>
        </a:solidFill>
        <a:latin typeface="+mn-lt"/>
        <a:ea typeface="+mn-ea"/>
        <a:cs typeface="+mn-cs"/>
      </a:defRPr>
    </a:lvl5pPr>
    <a:lvl6pPr marL="2731084" algn="l" defTabSz="1092434" rtl="0" eaLnBrk="1" latinLnBrk="0" hangingPunct="1">
      <a:defRPr sz="2150" kern="1200">
        <a:solidFill>
          <a:schemeClr val="tx1"/>
        </a:solidFill>
        <a:latin typeface="+mn-lt"/>
        <a:ea typeface="+mn-ea"/>
        <a:cs typeface="+mn-cs"/>
      </a:defRPr>
    </a:lvl6pPr>
    <a:lvl7pPr marL="3277301" algn="l" defTabSz="1092434" rtl="0" eaLnBrk="1" latinLnBrk="0" hangingPunct="1">
      <a:defRPr sz="2150" kern="1200">
        <a:solidFill>
          <a:schemeClr val="tx1"/>
        </a:solidFill>
        <a:latin typeface="+mn-lt"/>
        <a:ea typeface="+mn-ea"/>
        <a:cs typeface="+mn-cs"/>
      </a:defRPr>
    </a:lvl7pPr>
    <a:lvl8pPr marL="3823518" algn="l" defTabSz="1092434" rtl="0" eaLnBrk="1" latinLnBrk="0" hangingPunct="1">
      <a:defRPr sz="2150" kern="1200">
        <a:solidFill>
          <a:schemeClr val="tx1"/>
        </a:solidFill>
        <a:latin typeface="+mn-lt"/>
        <a:ea typeface="+mn-ea"/>
        <a:cs typeface="+mn-cs"/>
      </a:defRPr>
    </a:lvl8pPr>
    <a:lvl9pPr marL="4369735" algn="l" defTabSz="1092434" rtl="0" eaLnBrk="1" latinLnBrk="0" hangingPunct="1">
      <a:defRPr sz="21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OFFMAN Christina" initials="HC" lastIdx="40" clrIdx="6">
    <p:extLst>
      <p:ext uri="{19B8F6BF-5375-455C-9EA6-DF929625EA0E}">
        <p15:presenceInfo xmlns:p15="http://schemas.microsoft.com/office/powerpoint/2012/main" userId="S::chhoffman@iom.int::61b448d4-dd61-49f8-b496-827015a4d7fa" providerId="AD"/>
      </p:ext>
    </p:extLst>
  </p:cmAuthor>
  <p:cmAuthor id="1" name="RUMBACH Jennifer" initials="RJ" lastIdx="37" clrIdx="0">
    <p:extLst>
      <p:ext uri="{19B8F6BF-5375-455C-9EA6-DF929625EA0E}">
        <p15:presenceInfo xmlns:p15="http://schemas.microsoft.com/office/powerpoint/2012/main" userId="S::jrumbach@iom.int::7c02c2d9-a2ab-4677-849a-00640108e185" providerId="AD"/>
      </p:ext>
    </p:extLst>
  </p:cmAuthor>
  <p:cmAuthor id="8" name="lK Napolitano" initials="lN" lastIdx="24" clrIdx="7">
    <p:extLst>
      <p:ext uri="{19B8F6BF-5375-455C-9EA6-DF929625EA0E}">
        <p15:presenceInfo xmlns:p15="http://schemas.microsoft.com/office/powerpoint/2012/main" userId="bca421360d6dc63c" providerId="Windows Live"/>
      </p:ext>
    </p:extLst>
  </p:cmAuthor>
  <p:cmAuthor id="2" name="Guest User" initials="GU" lastIdx="3" clrIdx="1">
    <p:extLst>
      <p:ext uri="{19B8F6BF-5375-455C-9EA6-DF929625EA0E}">
        <p15:presenceInfo xmlns:p15="http://schemas.microsoft.com/office/powerpoint/2012/main" userId="S::urn:spo:anon#17f431f31fb1897551f4fc4a92fe4dfb70c70484346cf2326c825317a6291460::" providerId="AD"/>
      </p:ext>
    </p:extLst>
  </p:cmAuthor>
  <p:cmAuthor id="3" name="lK Napolitano" initials="LN" lastIdx="20" clrIdx="2">
    <p:extLst>
      <p:ext uri="{19B8F6BF-5375-455C-9EA6-DF929625EA0E}">
        <p15:presenceInfo xmlns:p15="http://schemas.microsoft.com/office/powerpoint/2012/main" userId="lK Napolitano" providerId="None"/>
      </p:ext>
    </p:extLst>
  </p:cmAuthor>
  <p:cmAuthor id="4" name="DE GARAY Andrea (EXT)" initials="D(" lastIdx="3" clrIdx="3">
    <p:extLst>
      <p:ext uri="{19B8F6BF-5375-455C-9EA6-DF929625EA0E}">
        <p15:presenceInfo xmlns:p15="http://schemas.microsoft.com/office/powerpoint/2012/main" userId="S::agarady@iom.int::4c656cd1-8393-4f04-a8b5-7fe1f18cb6e0" providerId="AD"/>
      </p:ext>
    </p:extLst>
  </p:cmAuthor>
  <p:cmAuthor id="5" name="YAVUZ Artunc" initials="YA" lastIdx="4" clrIdx="4">
    <p:extLst>
      <p:ext uri="{19B8F6BF-5375-455C-9EA6-DF929625EA0E}">
        <p15:presenceInfo xmlns:p15="http://schemas.microsoft.com/office/powerpoint/2012/main" userId="S::ayavuz@iom.int::763277ed-8327-4b56-842b-3ab86254e077" providerId="AD"/>
      </p:ext>
    </p:extLst>
  </p:cmAuthor>
  <p:cmAuthor id="6" name="KANTHOUL Lee" initials="KL" lastIdx="1" clrIdx="5">
    <p:extLst>
      <p:ext uri="{19B8F6BF-5375-455C-9EA6-DF929625EA0E}">
        <p15:presenceInfo xmlns:p15="http://schemas.microsoft.com/office/powerpoint/2012/main" userId="S::lkanthoul@iom.int::78989dfc-b45b-4fd8-87c0-667baa305f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F55A9"/>
    <a:srgbClr val="2742A9"/>
    <a:srgbClr val="3253D4"/>
    <a:srgbClr val="3254DC"/>
    <a:srgbClr val="8499ED"/>
    <a:srgbClr val="256DDA"/>
    <a:srgbClr val="6A92D9"/>
    <a:srgbClr val="329E9A"/>
    <a:srgbClr val="4F6CA1"/>
    <a:srgbClr val="273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A31D0C-B081-4E1A-806C-AE7EBC41E1B2}" v="12" dt="2021-09-26T23:24:18.2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47"/>
    <p:restoredTop sz="57663" autoAdjust="0"/>
  </p:normalViewPr>
  <p:slideViewPr>
    <p:cSldViewPr snapToGrid="0" snapToObjects="1" showGuides="1">
      <p:cViewPr varScale="1">
        <p:scale>
          <a:sx n="35" d="100"/>
          <a:sy n="35" d="100"/>
        </p:scale>
        <p:origin x="2568" y="19"/>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p:scale>
          <a:sx n="80" d="100"/>
          <a:sy n="80" d="100"/>
        </p:scale>
        <p:origin x="2840" y="4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customXml" Target="../customXml/item3.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104"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105"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RUMBACH" userId="7c02c2d9-a2ab-4677-849a-00640108e185" providerId="ADAL" clId="{F7C92C1F-26C0-445D-8B6C-A0586D82F0A0}"/>
    <pc:docChg chg="custSel modSld">
      <pc:chgData name="Jennifer RUMBACH" userId="7c02c2d9-a2ab-4677-849a-00640108e185" providerId="ADAL" clId="{F7C92C1F-26C0-445D-8B6C-A0586D82F0A0}" dt="2021-09-20T15:13:46.609" v="114" actId="20577"/>
      <pc:docMkLst>
        <pc:docMk/>
      </pc:docMkLst>
      <pc:sldChg chg="addSp delSp modSp mod modNotesTx">
        <pc:chgData name="Jennifer RUMBACH" userId="7c02c2d9-a2ab-4677-849a-00640108e185" providerId="ADAL" clId="{F7C92C1F-26C0-445D-8B6C-A0586D82F0A0}" dt="2021-09-20T15:13:46.609" v="114" actId="20577"/>
        <pc:sldMkLst>
          <pc:docMk/>
          <pc:sldMk cId="4180267179" sldId="2433"/>
        </pc:sldMkLst>
        <pc:picChg chg="del">
          <ac:chgData name="Jennifer RUMBACH" userId="7c02c2d9-a2ab-4677-849a-00640108e185" providerId="ADAL" clId="{F7C92C1F-26C0-445D-8B6C-A0586D82F0A0}" dt="2021-09-20T15:13:11.762" v="1" actId="478"/>
          <ac:picMkLst>
            <pc:docMk/>
            <pc:sldMk cId="4180267179" sldId="2433"/>
            <ac:picMk id="4" creationId="{804A5B16-03AF-EE41-933D-3A9648F7A5A3}"/>
          </ac:picMkLst>
        </pc:picChg>
        <pc:picChg chg="add mod ord">
          <ac:chgData name="Jennifer RUMBACH" userId="7c02c2d9-a2ab-4677-849a-00640108e185" providerId="ADAL" clId="{F7C92C1F-26C0-445D-8B6C-A0586D82F0A0}" dt="2021-09-20T15:13:14.907" v="3" actId="167"/>
          <ac:picMkLst>
            <pc:docMk/>
            <pc:sldMk cId="4180267179" sldId="2433"/>
            <ac:picMk id="16" creationId="{31B40A9C-CF2B-4D2A-9872-EFA595BC41A6}"/>
          </ac:picMkLst>
        </pc:picChg>
      </pc:sldChg>
    </pc:docChg>
  </pc:docChgLst>
  <pc:docChgLst>
    <pc:chgData name="RUMBACH Jennifer" userId="7c02c2d9-a2ab-4677-849a-00640108e185" providerId="ADAL" clId="{F7C92C1F-26C0-445D-8B6C-A0586D82F0A0}"/>
    <pc:docChg chg="undo custSel mod delSld modSld">
      <pc:chgData name="RUMBACH Jennifer" userId="7c02c2d9-a2ab-4677-849a-00640108e185" providerId="ADAL" clId="{F7C92C1F-26C0-445D-8B6C-A0586D82F0A0}" dt="2021-09-20T02:38:16.532" v="3021" actId="478"/>
      <pc:docMkLst>
        <pc:docMk/>
      </pc:docMkLst>
      <pc:sldChg chg="delSp modSp mod">
        <pc:chgData name="RUMBACH Jennifer" userId="7c02c2d9-a2ab-4677-849a-00640108e185" providerId="ADAL" clId="{F7C92C1F-26C0-445D-8B6C-A0586D82F0A0}" dt="2021-09-20T02:38:16.532" v="3021" actId="478"/>
        <pc:sldMkLst>
          <pc:docMk/>
          <pc:sldMk cId="1477286503" sldId="1796"/>
        </pc:sldMkLst>
        <pc:spChg chg="mod">
          <ac:chgData name="RUMBACH Jennifer" userId="7c02c2d9-a2ab-4677-849a-00640108e185" providerId="ADAL" clId="{F7C92C1F-26C0-445D-8B6C-A0586D82F0A0}" dt="2021-09-20T00:23:05.151" v="2984" actId="20577"/>
          <ac:spMkLst>
            <pc:docMk/>
            <pc:sldMk cId="1477286503" sldId="1796"/>
            <ac:spMk id="12" creationId="{00000000-0000-0000-0000-000000000000}"/>
          </ac:spMkLst>
        </pc:spChg>
        <pc:spChg chg="del">
          <ac:chgData name="RUMBACH Jennifer" userId="7c02c2d9-a2ab-4677-849a-00640108e185" providerId="ADAL" clId="{F7C92C1F-26C0-445D-8B6C-A0586D82F0A0}" dt="2021-09-20T00:21:19.491" v="2718" actId="478"/>
          <ac:spMkLst>
            <pc:docMk/>
            <pc:sldMk cId="1477286503" sldId="1796"/>
            <ac:spMk id="17" creationId="{00000000-0000-0000-0000-000000000000}"/>
          </ac:spMkLst>
        </pc:spChg>
        <pc:spChg chg="del mod">
          <ac:chgData name="RUMBACH Jennifer" userId="7c02c2d9-a2ab-4677-849a-00640108e185" providerId="ADAL" clId="{F7C92C1F-26C0-445D-8B6C-A0586D82F0A0}" dt="2021-09-20T02:38:16.532" v="3021" actId="478"/>
          <ac:spMkLst>
            <pc:docMk/>
            <pc:sldMk cId="1477286503" sldId="1796"/>
            <ac:spMk id="24" creationId="{00000000-0000-0000-0000-000000000000}"/>
          </ac:spMkLst>
        </pc:spChg>
        <pc:spChg chg="del mod">
          <ac:chgData name="RUMBACH Jennifer" userId="7c02c2d9-a2ab-4677-849a-00640108e185" providerId="ADAL" clId="{F7C92C1F-26C0-445D-8B6C-A0586D82F0A0}" dt="2021-09-20T02:38:16.532" v="3021" actId="478"/>
          <ac:spMkLst>
            <pc:docMk/>
            <pc:sldMk cId="1477286503" sldId="1796"/>
            <ac:spMk id="25" creationId="{00000000-0000-0000-0000-000000000000}"/>
          </ac:spMkLst>
        </pc:spChg>
        <pc:spChg chg="del mod">
          <ac:chgData name="RUMBACH Jennifer" userId="7c02c2d9-a2ab-4677-849a-00640108e185" providerId="ADAL" clId="{F7C92C1F-26C0-445D-8B6C-A0586D82F0A0}" dt="2021-09-20T02:38:16.532" v="3021" actId="478"/>
          <ac:spMkLst>
            <pc:docMk/>
            <pc:sldMk cId="1477286503" sldId="1796"/>
            <ac:spMk id="27" creationId="{00000000-0000-0000-0000-000000000000}"/>
          </ac:spMkLst>
        </pc:spChg>
        <pc:spChg chg="del mod">
          <ac:chgData name="RUMBACH Jennifer" userId="7c02c2d9-a2ab-4677-849a-00640108e185" providerId="ADAL" clId="{F7C92C1F-26C0-445D-8B6C-A0586D82F0A0}" dt="2021-09-20T02:38:16.532" v="3021" actId="478"/>
          <ac:spMkLst>
            <pc:docMk/>
            <pc:sldMk cId="1477286503" sldId="1796"/>
            <ac:spMk id="28" creationId="{00000000-0000-0000-0000-000000000000}"/>
          </ac:spMkLst>
        </pc:spChg>
        <pc:spChg chg="mod">
          <ac:chgData name="RUMBACH Jennifer" userId="7c02c2d9-a2ab-4677-849a-00640108e185" providerId="ADAL" clId="{F7C92C1F-26C0-445D-8B6C-A0586D82F0A0}" dt="2021-09-20T00:34:09.690" v="3020"/>
          <ac:spMkLst>
            <pc:docMk/>
            <pc:sldMk cId="1477286503" sldId="1796"/>
            <ac:spMk id="29" creationId="{00000000-0000-0000-0000-000000000000}"/>
          </ac:spMkLst>
        </pc:spChg>
        <pc:spChg chg="del mod">
          <ac:chgData name="RUMBACH Jennifer" userId="7c02c2d9-a2ab-4677-849a-00640108e185" providerId="ADAL" clId="{F7C92C1F-26C0-445D-8B6C-A0586D82F0A0}" dt="2021-09-20T00:21:14.275" v="2717" actId="478"/>
          <ac:spMkLst>
            <pc:docMk/>
            <pc:sldMk cId="1477286503" sldId="1796"/>
            <ac:spMk id="31" creationId="{00000000-0000-0000-0000-000000000000}"/>
          </ac:spMkLst>
        </pc:spChg>
      </pc:sldChg>
      <pc:sldChg chg="modNotesTx">
        <pc:chgData name="RUMBACH Jennifer" userId="7c02c2d9-a2ab-4677-849a-00640108e185" providerId="ADAL" clId="{F7C92C1F-26C0-445D-8B6C-A0586D82F0A0}" dt="2021-09-19T21:57:57.088" v="1184" actId="20577"/>
        <pc:sldMkLst>
          <pc:docMk/>
          <pc:sldMk cId="1473247836" sldId="1798"/>
        </pc:sldMkLst>
      </pc:sldChg>
      <pc:sldChg chg="modSp mod modNotesTx">
        <pc:chgData name="RUMBACH Jennifer" userId="7c02c2d9-a2ab-4677-849a-00640108e185" providerId="ADAL" clId="{F7C92C1F-26C0-445D-8B6C-A0586D82F0A0}" dt="2021-09-19T21:58:38.253" v="1199" actId="20577"/>
        <pc:sldMkLst>
          <pc:docMk/>
          <pc:sldMk cId="3053472630" sldId="2147"/>
        </pc:sldMkLst>
        <pc:spChg chg="mod">
          <ac:chgData name="RUMBACH Jennifer" userId="7c02c2d9-a2ab-4677-849a-00640108e185" providerId="ADAL" clId="{F7C92C1F-26C0-445D-8B6C-A0586D82F0A0}" dt="2021-09-19T04:29:22.827" v="782" actId="20577"/>
          <ac:spMkLst>
            <pc:docMk/>
            <pc:sldMk cId="3053472630" sldId="2147"/>
            <ac:spMk id="7" creationId="{00000000-0000-0000-0000-000000000000}"/>
          </ac:spMkLst>
        </pc:spChg>
      </pc:sldChg>
      <pc:sldChg chg="delSp mod">
        <pc:chgData name="RUMBACH Jennifer" userId="7c02c2d9-a2ab-4677-849a-00640108e185" providerId="ADAL" clId="{F7C92C1F-26C0-445D-8B6C-A0586D82F0A0}" dt="2021-09-20T00:20:01.274" v="2630" actId="478"/>
        <pc:sldMkLst>
          <pc:docMk/>
          <pc:sldMk cId="828501684" sldId="2148"/>
        </pc:sldMkLst>
        <pc:picChg chg="del">
          <ac:chgData name="RUMBACH Jennifer" userId="7c02c2d9-a2ab-4677-849a-00640108e185" providerId="ADAL" clId="{F7C92C1F-26C0-445D-8B6C-A0586D82F0A0}" dt="2021-09-20T00:20:01.274" v="2630" actId="478"/>
          <ac:picMkLst>
            <pc:docMk/>
            <pc:sldMk cId="828501684" sldId="2148"/>
            <ac:picMk id="6" creationId="{DABB783B-3900-AD4E-B50E-7DB9F320A0D9}"/>
          </ac:picMkLst>
        </pc:picChg>
        <pc:picChg chg="del">
          <ac:chgData name="RUMBACH Jennifer" userId="7c02c2d9-a2ab-4677-849a-00640108e185" providerId="ADAL" clId="{F7C92C1F-26C0-445D-8B6C-A0586D82F0A0}" dt="2021-09-20T00:20:01.274" v="2630" actId="478"/>
          <ac:picMkLst>
            <pc:docMk/>
            <pc:sldMk cId="828501684" sldId="2148"/>
            <ac:picMk id="25" creationId="{F3C3369D-C0F1-A64A-9CA4-49FF3AD5783F}"/>
          </ac:picMkLst>
        </pc:picChg>
      </pc:sldChg>
      <pc:sldChg chg="modNotesTx">
        <pc:chgData name="RUMBACH Jennifer" userId="7c02c2d9-a2ab-4677-849a-00640108e185" providerId="ADAL" clId="{F7C92C1F-26C0-445D-8B6C-A0586D82F0A0}" dt="2021-09-19T22:17:37.233" v="1644" actId="20577"/>
        <pc:sldMkLst>
          <pc:docMk/>
          <pc:sldMk cId="2171447282" sldId="2225"/>
        </pc:sldMkLst>
      </pc:sldChg>
      <pc:sldChg chg="del modNotesTx">
        <pc:chgData name="RUMBACH Jennifer" userId="7c02c2d9-a2ab-4677-849a-00640108e185" providerId="ADAL" clId="{F7C92C1F-26C0-445D-8B6C-A0586D82F0A0}" dt="2021-09-19T04:20:27.184" v="712" actId="47"/>
        <pc:sldMkLst>
          <pc:docMk/>
          <pc:sldMk cId="916846045" sldId="2254"/>
        </pc:sldMkLst>
      </pc:sldChg>
      <pc:sldChg chg="modNotesTx">
        <pc:chgData name="RUMBACH Jennifer" userId="7c02c2d9-a2ab-4677-849a-00640108e185" providerId="ADAL" clId="{F7C92C1F-26C0-445D-8B6C-A0586D82F0A0}" dt="2021-09-19T04:18:22.152" v="694" actId="20577"/>
        <pc:sldMkLst>
          <pc:docMk/>
          <pc:sldMk cId="2262496365" sldId="2428"/>
        </pc:sldMkLst>
      </pc:sldChg>
      <pc:sldChg chg="delCm modCm modNotesTx">
        <pc:chgData name="RUMBACH Jennifer" userId="7c02c2d9-a2ab-4677-849a-00640108e185" providerId="ADAL" clId="{F7C92C1F-26C0-445D-8B6C-A0586D82F0A0}" dt="2021-09-19T04:29:15.240" v="780" actId="1592"/>
        <pc:sldMkLst>
          <pc:docMk/>
          <pc:sldMk cId="4180267179" sldId="2433"/>
        </pc:sldMkLst>
      </pc:sldChg>
      <pc:sldChg chg="modNotesTx">
        <pc:chgData name="RUMBACH Jennifer" userId="7c02c2d9-a2ab-4677-849a-00640108e185" providerId="ADAL" clId="{F7C92C1F-26C0-445D-8B6C-A0586D82F0A0}" dt="2021-09-19T22:01:18.610" v="1248"/>
        <pc:sldMkLst>
          <pc:docMk/>
          <pc:sldMk cId="1692206516" sldId="2440"/>
        </pc:sldMkLst>
      </pc:sldChg>
      <pc:sldChg chg="modNotesTx">
        <pc:chgData name="RUMBACH Jennifer" userId="7c02c2d9-a2ab-4677-849a-00640108e185" providerId="ADAL" clId="{F7C92C1F-26C0-445D-8B6C-A0586D82F0A0}" dt="2021-09-19T04:31:41.996" v="945" actId="20577"/>
        <pc:sldMkLst>
          <pc:docMk/>
          <pc:sldMk cId="2840813649" sldId="2442"/>
        </pc:sldMkLst>
      </pc:sldChg>
      <pc:sldChg chg="modNotesTx">
        <pc:chgData name="RUMBACH Jennifer" userId="7c02c2d9-a2ab-4677-849a-00640108e185" providerId="ADAL" clId="{F7C92C1F-26C0-445D-8B6C-A0586D82F0A0}" dt="2021-09-19T22:06:36.110" v="1322" actId="20577"/>
        <pc:sldMkLst>
          <pc:docMk/>
          <pc:sldMk cId="607136447" sldId="2446"/>
        </pc:sldMkLst>
      </pc:sldChg>
      <pc:sldChg chg="modNotesTx">
        <pc:chgData name="RUMBACH Jennifer" userId="7c02c2d9-a2ab-4677-849a-00640108e185" providerId="ADAL" clId="{F7C92C1F-26C0-445D-8B6C-A0586D82F0A0}" dt="2021-09-19T22:20:42.980" v="2007" actId="20577"/>
        <pc:sldMkLst>
          <pc:docMk/>
          <pc:sldMk cId="1242112673" sldId="2461"/>
        </pc:sldMkLst>
      </pc:sldChg>
      <pc:sldChg chg="modNotesTx">
        <pc:chgData name="RUMBACH Jennifer" userId="7c02c2d9-a2ab-4677-849a-00640108e185" providerId="ADAL" clId="{F7C92C1F-26C0-445D-8B6C-A0586D82F0A0}" dt="2021-09-20T00:15:20.188" v="2440" actId="20577"/>
        <pc:sldMkLst>
          <pc:docMk/>
          <pc:sldMk cId="2333812684" sldId="2485"/>
        </pc:sldMkLst>
      </pc:sldChg>
      <pc:sldChg chg="delSp mod modNotesTx">
        <pc:chgData name="RUMBACH Jennifer" userId="7c02c2d9-a2ab-4677-849a-00640108e185" providerId="ADAL" clId="{F7C92C1F-26C0-445D-8B6C-A0586D82F0A0}" dt="2021-09-20T00:15:27.676" v="2442" actId="20577"/>
        <pc:sldMkLst>
          <pc:docMk/>
          <pc:sldMk cId="3741601829" sldId="2486"/>
        </pc:sldMkLst>
        <pc:spChg chg="del">
          <ac:chgData name="RUMBACH Jennifer" userId="7c02c2d9-a2ab-4677-849a-00640108e185" providerId="ADAL" clId="{F7C92C1F-26C0-445D-8B6C-A0586D82F0A0}" dt="2021-09-19T21:55:37.926" v="1017" actId="478"/>
          <ac:spMkLst>
            <pc:docMk/>
            <pc:sldMk cId="3741601829" sldId="2486"/>
            <ac:spMk id="5" creationId="{DFA01AA0-0683-7947-82E7-F2FCD3AE4626}"/>
          </ac:spMkLst>
        </pc:spChg>
        <pc:spChg chg="del">
          <ac:chgData name="RUMBACH Jennifer" userId="7c02c2d9-a2ab-4677-849a-00640108e185" providerId="ADAL" clId="{F7C92C1F-26C0-445D-8B6C-A0586D82F0A0}" dt="2021-09-19T21:55:39.353" v="1018" actId="478"/>
          <ac:spMkLst>
            <pc:docMk/>
            <pc:sldMk cId="3741601829" sldId="2486"/>
            <ac:spMk id="6" creationId="{0838A04E-954F-9147-B9CA-725964A20AA6}"/>
          </ac:spMkLst>
        </pc:spChg>
      </pc:sldChg>
      <pc:sldChg chg="delSp mod modNotesTx">
        <pc:chgData name="RUMBACH Jennifer" userId="7c02c2d9-a2ab-4677-849a-00640108e185" providerId="ADAL" clId="{F7C92C1F-26C0-445D-8B6C-A0586D82F0A0}" dt="2021-09-20T00:15:32.560" v="2443"/>
        <pc:sldMkLst>
          <pc:docMk/>
          <pc:sldMk cId="409547610" sldId="2488"/>
        </pc:sldMkLst>
        <pc:spChg chg="del">
          <ac:chgData name="RUMBACH Jennifer" userId="7c02c2d9-a2ab-4677-849a-00640108e185" providerId="ADAL" clId="{F7C92C1F-26C0-445D-8B6C-A0586D82F0A0}" dt="2021-09-19T21:55:50.483" v="1019" actId="478"/>
          <ac:spMkLst>
            <pc:docMk/>
            <pc:sldMk cId="409547610" sldId="2488"/>
            <ac:spMk id="6" creationId="{0838A04E-954F-9147-B9CA-725964A20AA6}"/>
          </ac:spMkLst>
        </pc:spChg>
      </pc:sldChg>
      <pc:sldChg chg="modNotesTx">
        <pc:chgData name="RUMBACH Jennifer" userId="7c02c2d9-a2ab-4677-849a-00640108e185" providerId="ADAL" clId="{F7C92C1F-26C0-445D-8B6C-A0586D82F0A0}" dt="2021-09-20T00:15:34.902" v="2444"/>
        <pc:sldMkLst>
          <pc:docMk/>
          <pc:sldMk cId="130377040" sldId="2489"/>
        </pc:sldMkLst>
      </pc:sldChg>
      <pc:sldChg chg="modNotesTx">
        <pc:chgData name="RUMBACH Jennifer" userId="7c02c2d9-a2ab-4677-849a-00640108e185" providerId="ADAL" clId="{F7C92C1F-26C0-445D-8B6C-A0586D82F0A0}" dt="2021-09-19T22:02:41.674" v="1258" actId="20577"/>
        <pc:sldMkLst>
          <pc:docMk/>
          <pc:sldMk cId="4234693320" sldId="2507"/>
        </pc:sldMkLst>
      </pc:sldChg>
      <pc:sldChg chg="modNotesTx">
        <pc:chgData name="RUMBACH Jennifer" userId="7c02c2d9-a2ab-4677-849a-00640108e185" providerId="ADAL" clId="{F7C92C1F-26C0-445D-8B6C-A0586D82F0A0}" dt="2021-09-20T00:12:27.133" v="2345" actId="20577"/>
        <pc:sldMkLst>
          <pc:docMk/>
          <pc:sldMk cId="832682934" sldId="2508"/>
        </pc:sldMkLst>
      </pc:sldChg>
      <pc:sldChg chg="modNotesTx">
        <pc:chgData name="RUMBACH Jennifer" userId="7c02c2d9-a2ab-4677-849a-00640108e185" providerId="ADAL" clId="{F7C92C1F-26C0-445D-8B6C-A0586D82F0A0}" dt="2021-09-19T04:32:13.569" v="946" actId="20577"/>
        <pc:sldMkLst>
          <pc:docMk/>
          <pc:sldMk cId="3612093412" sldId="2510"/>
        </pc:sldMkLst>
      </pc:sldChg>
      <pc:sldChg chg="modNotesTx">
        <pc:chgData name="RUMBACH Jennifer" userId="7c02c2d9-a2ab-4677-849a-00640108e185" providerId="ADAL" clId="{F7C92C1F-26C0-445D-8B6C-A0586D82F0A0}" dt="2021-09-19T22:03:44.502" v="1304" actId="20577"/>
        <pc:sldMkLst>
          <pc:docMk/>
          <pc:sldMk cId="516273222" sldId="2512"/>
        </pc:sldMkLst>
      </pc:sldChg>
      <pc:sldChg chg="modNotesTx">
        <pc:chgData name="RUMBACH Jennifer" userId="7c02c2d9-a2ab-4677-849a-00640108e185" providerId="ADAL" clId="{F7C92C1F-26C0-445D-8B6C-A0586D82F0A0}" dt="2021-09-19T22:04:26.423" v="1309" actId="20577"/>
        <pc:sldMkLst>
          <pc:docMk/>
          <pc:sldMk cId="1173959399" sldId="2515"/>
        </pc:sldMkLst>
      </pc:sldChg>
      <pc:sldChg chg="modSp mod modNotesTx">
        <pc:chgData name="RUMBACH Jennifer" userId="7c02c2d9-a2ab-4677-849a-00640108e185" providerId="ADAL" clId="{F7C92C1F-26C0-445D-8B6C-A0586D82F0A0}" dt="2021-09-20T00:13:39.965" v="2410" actId="20577"/>
        <pc:sldMkLst>
          <pc:docMk/>
          <pc:sldMk cId="4238867658" sldId="2516"/>
        </pc:sldMkLst>
        <pc:spChg chg="mod">
          <ac:chgData name="RUMBACH Jennifer" userId="7c02c2d9-a2ab-4677-849a-00640108e185" providerId="ADAL" clId="{F7C92C1F-26C0-445D-8B6C-A0586D82F0A0}" dt="2021-09-20T00:12:39.481" v="2347" actId="20577"/>
          <ac:spMkLst>
            <pc:docMk/>
            <pc:sldMk cId="4238867658" sldId="2516"/>
            <ac:spMk id="42" creationId="{9655F65A-2270-8745-B2D9-8C6E6AE45FF6}"/>
          </ac:spMkLst>
        </pc:spChg>
        <pc:spChg chg="mod">
          <ac:chgData name="RUMBACH Jennifer" userId="7c02c2d9-a2ab-4677-849a-00640108e185" providerId="ADAL" clId="{F7C92C1F-26C0-445D-8B6C-A0586D82F0A0}" dt="2021-09-20T00:12:46.012" v="2351" actId="20577"/>
          <ac:spMkLst>
            <pc:docMk/>
            <pc:sldMk cId="4238867658" sldId="2516"/>
            <ac:spMk id="49" creationId="{4985A444-D7F9-9C4D-95C8-94177AEA93E5}"/>
          </ac:spMkLst>
        </pc:spChg>
        <pc:spChg chg="mod">
          <ac:chgData name="RUMBACH Jennifer" userId="7c02c2d9-a2ab-4677-849a-00640108e185" providerId="ADAL" clId="{F7C92C1F-26C0-445D-8B6C-A0586D82F0A0}" dt="2021-09-20T00:12:42.450" v="2349" actId="20577"/>
          <ac:spMkLst>
            <pc:docMk/>
            <pc:sldMk cId="4238867658" sldId="2516"/>
            <ac:spMk id="50" creationId="{13FBDF02-555B-4948-8679-992285D5B912}"/>
          </ac:spMkLst>
        </pc:spChg>
      </pc:sldChg>
      <pc:sldChg chg="modNotesTx">
        <pc:chgData name="RUMBACH Jennifer" userId="7c02c2d9-a2ab-4677-849a-00640108e185" providerId="ADAL" clId="{F7C92C1F-26C0-445D-8B6C-A0586D82F0A0}" dt="2021-09-19T22:06:41.989" v="1323"/>
        <pc:sldMkLst>
          <pc:docMk/>
          <pc:sldMk cId="3960595602" sldId="2517"/>
        </pc:sldMkLst>
      </pc:sldChg>
      <pc:sldChg chg="modNotesTx">
        <pc:chgData name="RUMBACH Jennifer" userId="7c02c2d9-a2ab-4677-849a-00640108e185" providerId="ADAL" clId="{F7C92C1F-26C0-445D-8B6C-A0586D82F0A0}" dt="2021-09-19T22:06:44.277" v="1324"/>
        <pc:sldMkLst>
          <pc:docMk/>
          <pc:sldMk cId="2657927938" sldId="2518"/>
        </pc:sldMkLst>
      </pc:sldChg>
      <pc:sldChg chg="modNotesTx">
        <pc:chgData name="RUMBACH Jennifer" userId="7c02c2d9-a2ab-4677-849a-00640108e185" providerId="ADAL" clId="{F7C92C1F-26C0-445D-8B6C-A0586D82F0A0}" dt="2021-09-19T22:06:57.938" v="1327" actId="20577"/>
        <pc:sldMkLst>
          <pc:docMk/>
          <pc:sldMk cId="1388287465" sldId="2520"/>
        </pc:sldMkLst>
      </pc:sldChg>
      <pc:sldChg chg="modNotesTx">
        <pc:chgData name="RUMBACH Jennifer" userId="7c02c2d9-a2ab-4677-849a-00640108e185" providerId="ADAL" clId="{F7C92C1F-26C0-445D-8B6C-A0586D82F0A0}" dt="2021-09-19T22:07:02.526" v="1328"/>
        <pc:sldMkLst>
          <pc:docMk/>
          <pc:sldMk cId="645455079" sldId="2521"/>
        </pc:sldMkLst>
      </pc:sldChg>
      <pc:sldChg chg="modNotesTx">
        <pc:chgData name="RUMBACH Jennifer" userId="7c02c2d9-a2ab-4677-849a-00640108e185" providerId="ADAL" clId="{F7C92C1F-26C0-445D-8B6C-A0586D82F0A0}" dt="2021-09-19T22:07:04.806" v="1329"/>
        <pc:sldMkLst>
          <pc:docMk/>
          <pc:sldMk cId="1436479972" sldId="2522"/>
        </pc:sldMkLst>
      </pc:sldChg>
      <pc:sldChg chg="modNotesTx">
        <pc:chgData name="RUMBACH Jennifer" userId="7c02c2d9-a2ab-4677-849a-00640108e185" providerId="ADAL" clId="{F7C92C1F-26C0-445D-8B6C-A0586D82F0A0}" dt="2021-09-19T22:08:46.612" v="1529" actId="20577"/>
        <pc:sldMkLst>
          <pc:docMk/>
          <pc:sldMk cId="629527256" sldId="2524"/>
        </pc:sldMkLst>
      </pc:sldChg>
      <pc:sldChg chg="modNotesTx">
        <pc:chgData name="RUMBACH Jennifer" userId="7c02c2d9-a2ab-4677-849a-00640108e185" providerId="ADAL" clId="{F7C92C1F-26C0-445D-8B6C-A0586D82F0A0}" dt="2021-09-19T22:08:53.519" v="1530"/>
        <pc:sldMkLst>
          <pc:docMk/>
          <pc:sldMk cId="99043835" sldId="2525"/>
        </pc:sldMkLst>
      </pc:sldChg>
      <pc:sldChg chg="modNotesTx">
        <pc:chgData name="RUMBACH Jennifer" userId="7c02c2d9-a2ab-4677-849a-00640108e185" providerId="ADAL" clId="{F7C92C1F-26C0-445D-8B6C-A0586D82F0A0}" dt="2021-09-19T22:08:55.450" v="1531"/>
        <pc:sldMkLst>
          <pc:docMk/>
          <pc:sldMk cId="2334889684" sldId="2526"/>
        </pc:sldMkLst>
      </pc:sldChg>
      <pc:sldChg chg="modNotesTx">
        <pc:chgData name="RUMBACH Jennifer" userId="7c02c2d9-a2ab-4677-849a-00640108e185" providerId="ADAL" clId="{F7C92C1F-26C0-445D-8B6C-A0586D82F0A0}" dt="2021-09-19T22:09:22.384" v="1539" actId="20577"/>
        <pc:sldMkLst>
          <pc:docMk/>
          <pc:sldMk cId="2886751323" sldId="2528"/>
        </pc:sldMkLst>
      </pc:sldChg>
      <pc:sldChg chg="modNotesTx">
        <pc:chgData name="RUMBACH Jennifer" userId="7c02c2d9-a2ab-4677-849a-00640108e185" providerId="ADAL" clId="{F7C92C1F-26C0-445D-8B6C-A0586D82F0A0}" dt="2021-09-19T22:09:33.796" v="1549"/>
        <pc:sldMkLst>
          <pc:docMk/>
          <pc:sldMk cId="1586220191" sldId="2529"/>
        </pc:sldMkLst>
      </pc:sldChg>
      <pc:sldChg chg="modNotesTx">
        <pc:chgData name="RUMBACH Jennifer" userId="7c02c2d9-a2ab-4677-849a-00640108e185" providerId="ADAL" clId="{F7C92C1F-26C0-445D-8B6C-A0586D82F0A0}" dt="2021-09-19T22:10:04.410" v="1575" actId="20577"/>
        <pc:sldMkLst>
          <pc:docMk/>
          <pc:sldMk cId="3972032286" sldId="2531"/>
        </pc:sldMkLst>
      </pc:sldChg>
      <pc:sldChg chg="modNotesTx">
        <pc:chgData name="RUMBACH Jennifer" userId="7c02c2d9-a2ab-4677-849a-00640108e185" providerId="ADAL" clId="{F7C92C1F-26C0-445D-8B6C-A0586D82F0A0}" dt="2021-09-19T22:10:17.398" v="1581"/>
        <pc:sldMkLst>
          <pc:docMk/>
          <pc:sldMk cId="3848422896" sldId="2534"/>
        </pc:sldMkLst>
      </pc:sldChg>
      <pc:sldChg chg="modNotesTx">
        <pc:chgData name="RUMBACH Jennifer" userId="7c02c2d9-a2ab-4677-849a-00640108e185" providerId="ADAL" clId="{F7C92C1F-26C0-445D-8B6C-A0586D82F0A0}" dt="2021-09-19T22:10:22.949" v="1582"/>
        <pc:sldMkLst>
          <pc:docMk/>
          <pc:sldMk cId="446971794" sldId="2535"/>
        </pc:sldMkLst>
      </pc:sldChg>
      <pc:sldChg chg="modNotesTx">
        <pc:chgData name="RUMBACH Jennifer" userId="7c02c2d9-a2ab-4677-849a-00640108e185" providerId="ADAL" clId="{F7C92C1F-26C0-445D-8B6C-A0586D82F0A0}" dt="2021-09-19T22:10:32.239" v="1585" actId="20577"/>
        <pc:sldMkLst>
          <pc:docMk/>
          <pc:sldMk cId="769351679" sldId="2537"/>
        </pc:sldMkLst>
      </pc:sldChg>
      <pc:sldChg chg="modNotesTx">
        <pc:chgData name="RUMBACH Jennifer" userId="7c02c2d9-a2ab-4677-849a-00640108e185" providerId="ADAL" clId="{F7C92C1F-26C0-445D-8B6C-A0586D82F0A0}" dt="2021-09-19T22:10:37.708" v="1586"/>
        <pc:sldMkLst>
          <pc:docMk/>
          <pc:sldMk cId="2791052102" sldId="2538"/>
        </pc:sldMkLst>
      </pc:sldChg>
      <pc:sldChg chg="modNotesTx">
        <pc:chgData name="RUMBACH Jennifer" userId="7c02c2d9-a2ab-4677-849a-00640108e185" providerId="ADAL" clId="{F7C92C1F-26C0-445D-8B6C-A0586D82F0A0}" dt="2021-09-19T22:10:41.025" v="1587"/>
        <pc:sldMkLst>
          <pc:docMk/>
          <pc:sldMk cId="1311702100" sldId="2539"/>
        </pc:sldMkLst>
      </pc:sldChg>
      <pc:sldChg chg="modSp mod modNotesTx">
        <pc:chgData name="RUMBACH Jennifer" userId="7c02c2d9-a2ab-4677-849a-00640108e185" providerId="ADAL" clId="{F7C92C1F-26C0-445D-8B6C-A0586D82F0A0}" dt="2021-09-20T00:13:50.710" v="2412" actId="20577"/>
        <pc:sldMkLst>
          <pc:docMk/>
          <pc:sldMk cId="1012948689" sldId="2541"/>
        </pc:sldMkLst>
        <pc:spChg chg="mod">
          <ac:chgData name="RUMBACH Jennifer" userId="7c02c2d9-a2ab-4677-849a-00640108e185" providerId="ADAL" clId="{F7C92C1F-26C0-445D-8B6C-A0586D82F0A0}" dt="2021-09-20T00:13:50.710" v="2412" actId="20577"/>
          <ac:spMkLst>
            <pc:docMk/>
            <pc:sldMk cId="1012948689" sldId="2541"/>
            <ac:spMk id="42" creationId="{9655F65A-2270-8745-B2D9-8C6E6AE45FF6}"/>
          </ac:spMkLst>
        </pc:spChg>
      </pc:sldChg>
      <pc:sldChg chg="modSp mod modNotesTx">
        <pc:chgData name="RUMBACH Jennifer" userId="7c02c2d9-a2ab-4677-849a-00640108e185" providerId="ADAL" clId="{F7C92C1F-26C0-445D-8B6C-A0586D82F0A0}" dt="2021-09-20T00:13:06.435" v="2357" actId="20577"/>
        <pc:sldMkLst>
          <pc:docMk/>
          <pc:sldMk cId="3438545522" sldId="2542"/>
        </pc:sldMkLst>
        <pc:spChg chg="mod">
          <ac:chgData name="RUMBACH Jennifer" userId="7c02c2d9-a2ab-4677-849a-00640108e185" providerId="ADAL" clId="{F7C92C1F-26C0-445D-8B6C-A0586D82F0A0}" dt="2021-09-20T00:13:06.435" v="2357" actId="20577"/>
          <ac:spMkLst>
            <pc:docMk/>
            <pc:sldMk cId="3438545522" sldId="2542"/>
            <ac:spMk id="40" creationId="{55EFFAA9-40CD-5445-A8F7-3B292DF5B54D}"/>
          </ac:spMkLst>
        </pc:spChg>
        <pc:spChg chg="mod">
          <ac:chgData name="RUMBACH Jennifer" userId="7c02c2d9-a2ab-4677-849a-00640108e185" providerId="ADAL" clId="{F7C92C1F-26C0-445D-8B6C-A0586D82F0A0}" dt="2021-09-20T00:13:03.341" v="2355" actId="20577"/>
          <ac:spMkLst>
            <pc:docMk/>
            <pc:sldMk cId="3438545522" sldId="2542"/>
            <ac:spMk id="42" creationId="{9655F65A-2270-8745-B2D9-8C6E6AE45FF6}"/>
          </ac:spMkLst>
        </pc:spChg>
      </pc:sldChg>
      <pc:sldChg chg="modSp mod modNotesTx">
        <pc:chgData name="RUMBACH Jennifer" userId="7c02c2d9-a2ab-4677-849a-00640108e185" providerId="ADAL" clId="{F7C92C1F-26C0-445D-8B6C-A0586D82F0A0}" dt="2021-09-20T00:13:19.033" v="2359" actId="20577"/>
        <pc:sldMkLst>
          <pc:docMk/>
          <pc:sldMk cId="1270217791" sldId="2543"/>
        </pc:sldMkLst>
        <pc:spChg chg="mod">
          <ac:chgData name="RUMBACH Jennifer" userId="7c02c2d9-a2ab-4677-849a-00640108e185" providerId="ADAL" clId="{F7C92C1F-26C0-445D-8B6C-A0586D82F0A0}" dt="2021-09-20T00:13:19.033" v="2359" actId="20577"/>
          <ac:spMkLst>
            <pc:docMk/>
            <pc:sldMk cId="1270217791" sldId="2543"/>
            <ac:spMk id="42" creationId="{9655F65A-2270-8745-B2D9-8C6E6AE45FF6}"/>
          </ac:spMkLst>
        </pc:spChg>
      </pc:sldChg>
      <pc:sldChg chg="modNotesTx">
        <pc:chgData name="RUMBACH Jennifer" userId="7c02c2d9-a2ab-4677-849a-00640108e185" providerId="ADAL" clId="{F7C92C1F-26C0-445D-8B6C-A0586D82F0A0}" dt="2021-09-19T22:13:52.848" v="1608" actId="20577"/>
        <pc:sldMkLst>
          <pc:docMk/>
          <pc:sldMk cId="655338336" sldId="2545"/>
        </pc:sldMkLst>
      </pc:sldChg>
      <pc:sldChg chg="modNotesTx">
        <pc:chgData name="RUMBACH Jennifer" userId="7c02c2d9-a2ab-4677-849a-00640108e185" providerId="ADAL" clId="{F7C92C1F-26C0-445D-8B6C-A0586D82F0A0}" dt="2021-09-19T04:27:27.804" v="777" actId="20577"/>
        <pc:sldMkLst>
          <pc:docMk/>
          <pc:sldMk cId="4093177126" sldId="2547"/>
        </pc:sldMkLst>
      </pc:sldChg>
      <pc:sldChg chg="modSp mod modNotesTx">
        <pc:chgData name="RUMBACH Jennifer" userId="7c02c2d9-a2ab-4677-849a-00640108e185" providerId="ADAL" clId="{F7C92C1F-26C0-445D-8B6C-A0586D82F0A0}" dt="2021-09-19T22:14:52.510" v="1616" actId="114"/>
        <pc:sldMkLst>
          <pc:docMk/>
          <pc:sldMk cId="1950913039" sldId="2549"/>
        </pc:sldMkLst>
        <pc:spChg chg="mod">
          <ac:chgData name="RUMBACH Jennifer" userId="7c02c2d9-a2ab-4677-849a-00640108e185" providerId="ADAL" clId="{F7C92C1F-26C0-445D-8B6C-A0586D82F0A0}" dt="2021-09-19T22:14:36.660" v="1614" actId="1036"/>
          <ac:spMkLst>
            <pc:docMk/>
            <pc:sldMk cId="1950913039" sldId="2549"/>
            <ac:spMk id="51201" creationId="{00000000-0000-0000-0000-000000000000}"/>
          </ac:spMkLst>
        </pc:spChg>
      </pc:sldChg>
      <pc:sldChg chg="modNotesTx">
        <pc:chgData name="RUMBACH Jennifer" userId="7c02c2d9-a2ab-4677-849a-00640108e185" providerId="ADAL" clId="{F7C92C1F-26C0-445D-8B6C-A0586D82F0A0}" dt="2021-09-19T04:26:26.119" v="762" actId="20577"/>
        <pc:sldMkLst>
          <pc:docMk/>
          <pc:sldMk cId="1485498192" sldId="2550"/>
        </pc:sldMkLst>
      </pc:sldChg>
      <pc:sldChg chg="modSp mod modNotesTx">
        <pc:chgData name="RUMBACH Jennifer" userId="7c02c2d9-a2ab-4677-849a-00640108e185" providerId="ADAL" clId="{F7C92C1F-26C0-445D-8B6C-A0586D82F0A0}" dt="2021-09-20T00:14:02.976" v="2414" actId="20577"/>
        <pc:sldMkLst>
          <pc:docMk/>
          <pc:sldMk cId="4207032688" sldId="2551"/>
        </pc:sldMkLst>
        <pc:spChg chg="mod">
          <ac:chgData name="RUMBACH Jennifer" userId="7c02c2d9-a2ab-4677-849a-00640108e185" providerId="ADAL" clId="{F7C92C1F-26C0-445D-8B6C-A0586D82F0A0}" dt="2021-09-20T00:14:02.976" v="2414" actId="20577"/>
          <ac:spMkLst>
            <pc:docMk/>
            <pc:sldMk cId="4207032688" sldId="2551"/>
            <ac:spMk id="42" creationId="{9655F65A-2270-8745-B2D9-8C6E6AE45FF6}"/>
          </ac:spMkLst>
        </pc:spChg>
      </pc:sldChg>
      <pc:sldChg chg="modNotesTx">
        <pc:chgData name="RUMBACH Jennifer" userId="7c02c2d9-a2ab-4677-849a-00640108e185" providerId="ADAL" clId="{F7C92C1F-26C0-445D-8B6C-A0586D82F0A0}" dt="2021-09-19T22:16:18.111" v="1617" actId="115"/>
        <pc:sldMkLst>
          <pc:docMk/>
          <pc:sldMk cId="3346503135" sldId="2552"/>
        </pc:sldMkLst>
      </pc:sldChg>
      <pc:sldChg chg="modSp mod modNotesTx">
        <pc:chgData name="RUMBACH Jennifer" userId="7c02c2d9-a2ab-4677-849a-00640108e185" providerId="ADAL" clId="{F7C92C1F-26C0-445D-8B6C-A0586D82F0A0}" dt="2021-09-19T22:16:34.584" v="1619" actId="20577"/>
        <pc:sldMkLst>
          <pc:docMk/>
          <pc:sldMk cId="3978956263" sldId="2553"/>
        </pc:sldMkLst>
        <pc:spChg chg="mod">
          <ac:chgData name="RUMBACH Jennifer" userId="7c02c2d9-a2ab-4677-849a-00640108e185" providerId="ADAL" clId="{F7C92C1F-26C0-445D-8B6C-A0586D82F0A0}" dt="2021-09-19T03:59:21.364" v="69" actId="20577"/>
          <ac:spMkLst>
            <pc:docMk/>
            <pc:sldMk cId="3978956263" sldId="2553"/>
            <ac:spMk id="35" creationId="{7CF95C82-573A-7F42-9C71-35F005D3B0E6}"/>
          </ac:spMkLst>
        </pc:spChg>
        <pc:spChg chg="mod">
          <ac:chgData name="RUMBACH Jennifer" userId="7c02c2d9-a2ab-4677-849a-00640108e185" providerId="ADAL" clId="{F7C92C1F-26C0-445D-8B6C-A0586D82F0A0}" dt="2021-09-19T03:59:25.915" v="70" actId="313"/>
          <ac:spMkLst>
            <pc:docMk/>
            <pc:sldMk cId="3978956263" sldId="2553"/>
            <ac:spMk id="38" creationId="{8ACCFC4F-87FA-3340-9559-0194819581A5}"/>
          </ac:spMkLst>
        </pc:spChg>
      </pc:sldChg>
      <pc:sldChg chg="modNotesTx">
        <pc:chgData name="RUMBACH Jennifer" userId="7c02c2d9-a2ab-4677-849a-00640108e185" providerId="ADAL" clId="{F7C92C1F-26C0-445D-8B6C-A0586D82F0A0}" dt="2021-09-19T04:18:55.307" v="711" actId="20577"/>
        <pc:sldMkLst>
          <pc:docMk/>
          <pc:sldMk cId="1519837343" sldId="2554"/>
        </pc:sldMkLst>
      </pc:sldChg>
      <pc:sldChg chg="modNotesTx">
        <pc:chgData name="RUMBACH Jennifer" userId="7c02c2d9-a2ab-4677-849a-00640108e185" providerId="ADAL" clId="{F7C92C1F-26C0-445D-8B6C-A0586D82F0A0}" dt="2021-09-19T04:16:08.675" v="658" actId="20577"/>
        <pc:sldMkLst>
          <pc:docMk/>
          <pc:sldMk cId="555159955" sldId="2555"/>
        </pc:sldMkLst>
      </pc:sldChg>
      <pc:sldChg chg="modNotesTx">
        <pc:chgData name="RUMBACH Jennifer" userId="7c02c2d9-a2ab-4677-849a-00640108e185" providerId="ADAL" clId="{F7C92C1F-26C0-445D-8B6C-A0586D82F0A0}" dt="2021-09-19T22:18:37.406" v="1656" actId="20577"/>
        <pc:sldMkLst>
          <pc:docMk/>
          <pc:sldMk cId="1670320159" sldId="2556"/>
        </pc:sldMkLst>
      </pc:sldChg>
      <pc:sldChg chg="modSp mod modNotesTx">
        <pc:chgData name="RUMBACH Jennifer" userId="7c02c2d9-a2ab-4677-849a-00640108e185" providerId="ADAL" clId="{F7C92C1F-26C0-445D-8B6C-A0586D82F0A0}" dt="2021-09-20T00:14:12.718" v="2416" actId="20577"/>
        <pc:sldMkLst>
          <pc:docMk/>
          <pc:sldMk cId="63793279" sldId="2557"/>
        </pc:sldMkLst>
        <pc:spChg chg="mod">
          <ac:chgData name="RUMBACH Jennifer" userId="7c02c2d9-a2ab-4677-849a-00640108e185" providerId="ADAL" clId="{F7C92C1F-26C0-445D-8B6C-A0586D82F0A0}" dt="2021-09-20T00:14:12.718" v="2416" actId="20577"/>
          <ac:spMkLst>
            <pc:docMk/>
            <pc:sldMk cId="63793279" sldId="2557"/>
            <ac:spMk id="42" creationId="{9655F65A-2270-8745-B2D9-8C6E6AE45FF6}"/>
          </ac:spMkLst>
        </pc:spChg>
      </pc:sldChg>
      <pc:sldChg chg="modNotesTx">
        <pc:chgData name="RUMBACH Jennifer" userId="7c02c2d9-a2ab-4677-849a-00640108e185" providerId="ADAL" clId="{F7C92C1F-26C0-445D-8B6C-A0586D82F0A0}" dt="2021-09-19T22:19:19.372" v="1670" actId="113"/>
        <pc:sldMkLst>
          <pc:docMk/>
          <pc:sldMk cId="2647614371" sldId="2558"/>
        </pc:sldMkLst>
      </pc:sldChg>
      <pc:sldChg chg="modNotesTx">
        <pc:chgData name="RUMBACH Jennifer" userId="7c02c2d9-a2ab-4677-849a-00640108e185" providerId="ADAL" clId="{F7C92C1F-26C0-445D-8B6C-A0586D82F0A0}" dt="2021-09-19T22:22:01.824" v="2041" actId="20577"/>
        <pc:sldMkLst>
          <pc:docMk/>
          <pc:sldMk cId="587307378" sldId="2559"/>
        </pc:sldMkLst>
      </pc:sldChg>
      <pc:sldChg chg="modSp mod modNotesTx">
        <pc:chgData name="RUMBACH Jennifer" userId="7c02c2d9-a2ab-4677-849a-00640108e185" providerId="ADAL" clId="{F7C92C1F-26C0-445D-8B6C-A0586D82F0A0}" dt="2021-09-20T00:17:32.527" v="2471" actId="20577"/>
        <pc:sldMkLst>
          <pc:docMk/>
          <pc:sldMk cId="3398345987" sldId="2560"/>
        </pc:sldMkLst>
        <pc:spChg chg="mod">
          <ac:chgData name="RUMBACH Jennifer" userId="7c02c2d9-a2ab-4677-849a-00640108e185" providerId="ADAL" clId="{F7C92C1F-26C0-445D-8B6C-A0586D82F0A0}" dt="2021-09-20T00:17:25.226" v="2454" actId="14100"/>
          <ac:spMkLst>
            <pc:docMk/>
            <pc:sldMk cId="3398345987" sldId="2560"/>
            <ac:spMk id="73" creationId="{71F39689-7BC8-A74E-ADC8-AA160AFEFABA}"/>
          </ac:spMkLst>
        </pc:spChg>
      </pc:sldChg>
      <pc:sldChg chg="modSp mod modNotesTx">
        <pc:chgData name="RUMBACH Jennifer" userId="7c02c2d9-a2ab-4677-849a-00640108e185" providerId="ADAL" clId="{F7C92C1F-26C0-445D-8B6C-A0586D82F0A0}" dt="2021-09-20T00:17:39.165" v="2480" actId="20577"/>
        <pc:sldMkLst>
          <pc:docMk/>
          <pc:sldMk cId="3229206022" sldId="2561"/>
        </pc:sldMkLst>
        <pc:spChg chg="mod">
          <ac:chgData name="RUMBACH Jennifer" userId="7c02c2d9-a2ab-4677-849a-00640108e185" providerId="ADAL" clId="{F7C92C1F-26C0-445D-8B6C-A0586D82F0A0}" dt="2021-09-20T00:17:39.165" v="2480" actId="20577"/>
          <ac:spMkLst>
            <pc:docMk/>
            <pc:sldMk cId="3229206022" sldId="2561"/>
            <ac:spMk id="39" creationId="{7A289CE1-3F92-A64C-8567-FCB462CC13D8}"/>
          </ac:spMkLst>
        </pc:spChg>
      </pc:sldChg>
      <pc:sldChg chg="modNotesTx">
        <pc:chgData name="RUMBACH Jennifer" userId="7c02c2d9-a2ab-4677-849a-00640108e185" providerId="ADAL" clId="{F7C92C1F-26C0-445D-8B6C-A0586D82F0A0}" dt="2021-09-19T22:25:42.391" v="2126" actId="20577"/>
        <pc:sldMkLst>
          <pc:docMk/>
          <pc:sldMk cId="1425361491" sldId="2562"/>
        </pc:sldMkLst>
      </pc:sldChg>
      <pc:sldChg chg="modSp mod modNotesTx">
        <pc:chgData name="RUMBACH Jennifer" userId="7c02c2d9-a2ab-4677-849a-00640108e185" providerId="ADAL" clId="{F7C92C1F-26C0-445D-8B6C-A0586D82F0A0}" dt="2021-09-20T00:19:40.332" v="2629" actId="20577"/>
        <pc:sldMkLst>
          <pc:docMk/>
          <pc:sldMk cId="2495515801" sldId="2563"/>
        </pc:sldMkLst>
        <pc:spChg chg="mod">
          <ac:chgData name="RUMBACH Jennifer" userId="7c02c2d9-a2ab-4677-849a-00640108e185" providerId="ADAL" clId="{F7C92C1F-26C0-445D-8B6C-A0586D82F0A0}" dt="2021-09-20T00:18:59.270" v="2532" actId="20577"/>
          <ac:spMkLst>
            <pc:docMk/>
            <pc:sldMk cId="2495515801" sldId="2563"/>
            <ac:spMk id="39" creationId="{7A289CE1-3F92-A64C-8567-FCB462CC13D8}"/>
          </ac:spMkLst>
        </pc:spChg>
        <pc:spChg chg="mod">
          <ac:chgData name="RUMBACH Jennifer" userId="7c02c2d9-a2ab-4677-849a-00640108e185" providerId="ADAL" clId="{F7C92C1F-26C0-445D-8B6C-A0586D82F0A0}" dt="2021-09-20T00:19:40.332" v="2629" actId="20577"/>
          <ac:spMkLst>
            <pc:docMk/>
            <pc:sldMk cId="2495515801" sldId="2563"/>
            <ac:spMk id="73" creationId="{71F39689-7BC8-A74E-ADC8-AA160AFEFABA}"/>
          </ac:spMkLst>
        </pc:spChg>
      </pc:sldChg>
      <pc:sldChg chg="modSp mod modNotesTx">
        <pc:chgData name="RUMBACH Jennifer" userId="7c02c2d9-a2ab-4677-849a-00640108e185" providerId="ADAL" clId="{F7C92C1F-26C0-445D-8B6C-A0586D82F0A0}" dt="2021-09-20T00:19:24.172" v="2590" actId="20577"/>
        <pc:sldMkLst>
          <pc:docMk/>
          <pc:sldMk cId="2749414434" sldId="2564"/>
        </pc:sldMkLst>
        <pc:spChg chg="mod">
          <ac:chgData name="RUMBACH Jennifer" userId="7c02c2d9-a2ab-4677-849a-00640108e185" providerId="ADAL" clId="{F7C92C1F-26C0-445D-8B6C-A0586D82F0A0}" dt="2021-09-20T00:17:44.301" v="2489" actId="20577"/>
          <ac:spMkLst>
            <pc:docMk/>
            <pc:sldMk cId="2749414434" sldId="2564"/>
            <ac:spMk id="73" creationId="{71F39689-7BC8-A74E-ADC8-AA160AFEFABA}"/>
          </ac:spMkLst>
        </pc:spChg>
      </pc:sldChg>
      <pc:sldChg chg="modNotesTx">
        <pc:chgData name="RUMBACH Jennifer" userId="7c02c2d9-a2ab-4677-849a-00640108e185" providerId="ADAL" clId="{F7C92C1F-26C0-445D-8B6C-A0586D82F0A0}" dt="2021-09-19T23:59:29.201" v="2274" actId="20577"/>
        <pc:sldMkLst>
          <pc:docMk/>
          <pc:sldMk cId="115837167" sldId="2565"/>
        </pc:sldMkLst>
      </pc:sldChg>
      <pc:sldChg chg="modSp mod modNotesTx">
        <pc:chgData name="RUMBACH Jennifer" userId="7c02c2d9-a2ab-4677-849a-00640108e185" providerId="ADAL" clId="{F7C92C1F-26C0-445D-8B6C-A0586D82F0A0}" dt="2021-09-20T00:14:22.768" v="2420" actId="20577"/>
        <pc:sldMkLst>
          <pc:docMk/>
          <pc:sldMk cId="2941393833" sldId="2566"/>
        </pc:sldMkLst>
        <pc:spChg chg="mod">
          <ac:chgData name="RUMBACH Jennifer" userId="7c02c2d9-a2ab-4677-849a-00640108e185" providerId="ADAL" clId="{F7C92C1F-26C0-445D-8B6C-A0586D82F0A0}" dt="2021-09-20T00:14:22.768" v="2420" actId="20577"/>
          <ac:spMkLst>
            <pc:docMk/>
            <pc:sldMk cId="2941393833" sldId="2566"/>
            <ac:spMk id="40" creationId="{CA162064-3864-4843-97BF-330828F95261}"/>
          </ac:spMkLst>
        </pc:spChg>
        <pc:spChg chg="mod">
          <ac:chgData name="RUMBACH Jennifer" userId="7c02c2d9-a2ab-4677-849a-00640108e185" providerId="ADAL" clId="{F7C92C1F-26C0-445D-8B6C-A0586D82F0A0}" dt="2021-09-20T00:14:20.119" v="2418" actId="20577"/>
          <ac:spMkLst>
            <pc:docMk/>
            <pc:sldMk cId="2941393833" sldId="2566"/>
            <ac:spMk id="42" creationId="{9655F65A-2270-8745-B2D9-8C6E6AE45FF6}"/>
          </ac:spMkLst>
        </pc:spChg>
      </pc:sldChg>
      <pc:sldChg chg="modSp mod modNotesTx">
        <pc:chgData name="RUMBACH Jennifer" userId="7c02c2d9-a2ab-4677-849a-00640108e185" providerId="ADAL" clId="{F7C92C1F-26C0-445D-8B6C-A0586D82F0A0}" dt="2021-09-20T00:19:31.828" v="2612" actId="20577"/>
        <pc:sldMkLst>
          <pc:docMk/>
          <pc:sldMk cId="3717588550" sldId="2567"/>
        </pc:sldMkLst>
        <pc:spChg chg="mod">
          <ac:chgData name="RUMBACH Jennifer" userId="7c02c2d9-a2ab-4677-849a-00640108e185" providerId="ADAL" clId="{F7C92C1F-26C0-445D-8B6C-A0586D82F0A0}" dt="2021-09-19T04:17:51.487" v="684" actId="20577"/>
          <ac:spMkLst>
            <pc:docMk/>
            <pc:sldMk cId="3717588550" sldId="2567"/>
            <ac:spMk id="18" creationId="{AC3780D3-1BB1-AE44-8DC4-EC56E9364858}"/>
          </ac:spMkLst>
        </pc:spChg>
        <pc:spChg chg="mod">
          <ac:chgData name="RUMBACH Jennifer" userId="7c02c2d9-a2ab-4677-849a-00640108e185" providerId="ADAL" clId="{F7C92C1F-26C0-445D-8B6C-A0586D82F0A0}" dt="2021-09-19T04:17:43.926" v="676" actId="20577"/>
          <ac:spMkLst>
            <pc:docMk/>
            <pc:sldMk cId="3717588550" sldId="2567"/>
            <ac:spMk id="35" creationId="{7CF95C82-573A-7F42-9C71-35F005D3B0E6}"/>
          </ac:spMkLst>
        </pc:spChg>
        <pc:spChg chg="mod">
          <ac:chgData name="RUMBACH Jennifer" userId="7c02c2d9-a2ab-4677-849a-00640108e185" providerId="ADAL" clId="{F7C92C1F-26C0-445D-8B6C-A0586D82F0A0}" dt="2021-09-19T04:17:56.379" v="690" actId="20577"/>
          <ac:spMkLst>
            <pc:docMk/>
            <pc:sldMk cId="3717588550" sldId="2567"/>
            <ac:spMk id="38" creationId="{8ACCFC4F-87FA-3340-9559-0194819581A5}"/>
          </ac:spMkLst>
        </pc:spChg>
        <pc:spChg chg="mod">
          <ac:chgData name="RUMBACH Jennifer" userId="7c02c2d9-a2ab-4677-849a-00640108e185" providerId="ADAL" clId="{F7C92C1F-26C0-445D-8B6C-A0586D82F0A0}" dt="2021-09-19T04:18:00.866" v="693" actId="20577"/>
          <ac:spMkLst>
            <pc:docMk/>
            <pc:sldMk cId="3717588550" sldId="2567"/>
            <ac:spMk id="41" creationId="{04259075-9408-7642-9D80-5C73D2A7869E}"/>
          </ac:spMkLst>
        </pc:spChg>
      </pc:sldChg>
    </pc:docChg>
  </pc:docChgLst>
  <pc:docChgLst>
    <pc:chgData name="RUMBACH Jennifer" userId="7c02c2d9-a2ab-4677-849a-00640108e185" providerId="ADAL" clId="{A4A31D0C-B081-4E1A-806C-AE7EBC41E1B2}"/>
    <pc:docChg chg="custSel modSld">
      <pc:chgData name="RUMBACH Jennifer" userId="7c02c2d9-a2ab-4677-849a-00640108e185" providerId="ADAL" clId="{A4A31D0C-B081-4E1A-806C-AE7EBC41E1B2}" dt="2021-09-26T23:33:15.065" v="71" actId="27636"/>
      <pc:docMkLst>
        <pc:docMk/>
      </pc:docMkLst>
      <pc:sldChg chg="modSp mod">
        <pc:chgData name="RUMBACH Jennifer" userId="7c02c2d9-a2ab-4677-849a-00640108e185" providerId="ADAL" clId="{A4A31D0C-B081-4E1A-806C-AE7EBC41E1B2}" dt="2021-09-26T23:25:01.547" v="61" actId="20577"/>
        <pc:sldMkLst>
          <pc:docMk/>
          <pc:sldMk cId="2673162922" sldId="2519"/>
        </pc:sldMkLst>
        <pc:spChg chg="mod">
          <ac:chgData name="RUMBACH Jennifer" userId="7c02c2d9-a2ab-4677-849a-00640108e185" providerId="ADAL" clId="{A4A31D0C-B081-4E1A-806C-AE7EBC41E1B2}" dt="2021-09-26T23:25:01.547" v="61" actId="20577"/>
          <ac:spMkLst>
            <pc:docMk/>
            <pc:sldMk cId="2673162922" sldId="2519"/>
            <ac:spMk id="55" creationId="{9FBD1FA0-5823-2E4A-B38A-1F2F70A85316}"/>
          </ac:spMkLst>
        </pc:spChg>
      </pc:sldChg>
      <pc:sldChg chg="modSp mod">
        <pc:chgData name="RUMBACH Jennifer" userId="7c02c2d9-a2ab-4677-849a-00640108e185" providerId="ADAL" clId="{A4A31D0C-B081-4E1A-806C-AE7EBC41E1B2}" dt="2021-09-26T23:25:06.616" v="69" actId="20577"/>
        <pc:sldMkLst>
          <pc:docMk/>
          <pc:sldMk cId="3461823355" sldId="2523"/>
        </pc:sldMkLst>
        <pc:spChg chg="mod">
          <ac:chgData name="RUMBACH Jennifer" userId="7c02c2d9-a2ab-4677-849a-00640108e185" providerId="ADAL" clId="{A4A31D0C-B081-4E1A-806C-AE7EBC41E1B2}" dt="2021-09-26T23:25:06.616" v="69" actId="20577"/>
          <ac:spMkLst>
            <pc:docMk/>
            <pc:sldMk cId="3461823355" sldId="2523"/>
            <ac:spMk id="55" creationId="{9FBD1FA0-5823-2E4A-B38A-1F2F70A85316}"/>
          </ac:spMkLst>
        </pc:spChg>
      </pc:sldChg>
      <pc:sldChg chg="modSp">
        <pc:chgData name="RUMBACH Jennifer" userId="7c02c2d9-a2ab-4677-849a-00640108e185" providerId="ADAL" clId="{A4A31D0C-B081-4E1A-806C-AE7EBC41E1B2}" dt="2021-09-26T23:23:54.855" v="3" actId="20577"/>
        <pc:sldMkLst>
          <pc:docMk/>
          <pc:sldMk cId="2886751323" sldId="2528"/>
        </pc:sldMkLst>
        <pc:spChg chg="mod">
          <ac:chgData name="RUMBACH Jennifer" userId="7c02c2d9-a2ab-4677-849a-00640108e185" providerId="ADAL" clId="{A4A31D0C-B081-4E1A-806C-AE7EBC41E1B2}" dt="2021-09-26T23:23:54.855" v="3" actId="20577"/>
          <ac:spMkLst>
            <pc:docMk/>
            <pc:sldMk cId="2886751323" sldId="2528"/>
            <ac:spMk id="54" creationId="{99D95CD2-ED5F-E349-B1D6-E916D63BD979}"/>
          </ac:spMkLst>
        </pc:spChg>
      </pc:sldChg>
      <pc:sldChg chg="modSp mod">
        <pc:chgData name="RUMBACH Jennifer" userId="7c02c2d9-a2ab-4677-849a-00640108e185" providerId="ADAL" clId="{A4A31D0C-B081-4E1A-806C-AE7EBC41E1B2}" dt="2021-09-26T23:24:00.695" v="14" actId="20577"/>
        <pc:sldMkLst>
          <pc:docMk/>
          <pc:sldMk cId="1586220191" sldId="2529"/>
        </pc:sldMkLst>
        <pc:spChg chg="mod">
          <ac:chgData name="RUMBACH Jennifer" userId="7c02c2d9-a2ab-4677-849a-00640108e185" providerId="ADAL" clId="{A4A31D0C-B081-4E1A-806C-AE7EBC41E1B2}" dt="2021-09-26T23:24:00.695" v="14" actId="20577"/>
          <ac:spMkLst>
            <pc:docMk/>
            <pc:sldMk cId="1586220191" sldId="2529"/>
            <ac:spMk id="54" creationId="{99D95CD2-ED5F-E349-B1D6-E916D63BD979}"/>
          </ac:spMkLst>
        </pc:spChg>
      </pc:sldChg>
      <pc:sldChg chg="modSp mod">
        <pc:chgData name="RUMBACH Jennifer" userId="7c02c2d9-a2ab-4677-849a-00640108e185" providerId="ADAL" clId="{A4A31D0C-B081-4E1A-806C-AE7EBC41E1B2}" dt="2021-09-26T23:33:15.065" v="71" actId="27636"/>
        <pc:sldMkLst>
          <pc:docMk/>
          <pc:sldMk cId="2030938185" sldId="2530"/>
        </pc:sldMkLst>
        <pc:spChg chg="mod">
          <ac:chgData name="RUMBACH Jennifer" userId="7c02c2d9-a2ab-4677-849a-00640108e185" providerId="ADAL" clId="{A4A31D0C-B081-4E1A-806C-AE7EBC41E1B2}" dt="2021-09-26T23:33:15.065" v="71" actId="27636"/>
          <ac:spMkLst>
            <pc:docMk/>
            <pc:sldMk cId="2030938185" sldId="2530"/>
            <ac:spMk id="2" creationId="{7D679739-3F31-A840-8C7F-FF8D30CB1F59}"/>
          </ac:spMkLst>
        </pc:spChg>
        <pc:spChg chg="mod">
          <ac:chgData name="RUMBACH Jennifer" userId="7c02c2d9-a2ab-4677-849a-00640108e185" providerId="ADAL" clId="{A4A31D0C-B081-4E1A-806C-AE7EBC41E1B2}" dt="2021-09-26T23:24:06.103" v="25" actId="20577"/>
          <ac:spMkLst>
            <pc:docMk/>
            <pc:sldMk cId="2030938185" sldId="2530"/>
            <ac:spMk id="55" creationId="{9FBD1FA0-5823-2E4A-B38A-1F2F70A85316}"/>
          </ac:spMkLst>
        </pc:spChg>
      </pc:sldChg>
      <pc:sldChg chg="modSp">
        <pc:chgData name="RUMBACH Jennifer" userId="7c02c2d9-a2ab-4677-849a-00640108e185" providerId="ADAL" clId="{A4A31D0C-B081-4E1A-806C-AE7EBC41E1B2}" dt="2021-09-26T23:24:18.264" v="33" actId="20577"/>
        <pc:sldMkLst>
          <pc:docMk/>
          <pc:sldMk cId="3972032286" sldId="2531"/>
        </pc:sldMkLst>
        <pc:spChg chg="mod">
          <ac:chgData name="RUMBACH Jennifer" userId="7c02c2d9-a2ab-4677-849a-00640108e185" providerId="ADAL" clId="{A4A31D0C-B081-4E1A-806C-AE7EBC41E1B2}" dt="2021-09-26T23:24:18.264" v="33" actId="20577"/>
          <ac:spMkLst>
            <pc:docMk/>
            <pc:sldMk cId="3972032286" sldId="2531"/>
            <ac:spMk id="54" creationId="{99D95CD2-ED5F-E349-B1D6-E916D63BD979}"/>
          </ac:spMkLst>
        </pc:spChg>
      </pc:sldChg>
      <pc:sldChg chg="modSp mod">
        <pc:chgData name="RUMBACH Jennifer" userId="7c02c2d9-a2ab-4677-849a-00640108e185" providerId="ADAL" clId="{A4A31D0C-B081-4E1A-806C-AE7EBC41E1B2}" dt="2021-09-26T23:24:22.853" v="41" actId="20577"/>
        <pc:sldMkLst>
          <pc:docMk/>
          <pc:sldMk cId="3848422896" sldId="2534"/>
        </pc:sldMkLst>
        <pc:spChg chg="mod">
          <ac:chgData name="RUMBACH Jennifer" userId="7c02c2d9-a2ab-4677-849a-00640108e185" providerId="ADAL" clId="{A4A31D0C-B081-4E1A-806C-AE7EBC41E1B2}" dt="2021-09-26T23:24:22.853" v="41" actId="20577"/>
          <ac:spMkLst>
            <pc:docMk/>
            <pc:sldMk cId="3848422896" sldId="2534"/>
            <ac:spMk id="54" creationId="{99D95CD2-ED5F-E349-B1D6-E916D63BD979}"/>
          </ac:spMkLst>
        </pc:spChg>
      </pc:sldChg>
      <pc:sldChg chg="modSp mod">
        <pc:chgData name="RUMBACH Jennifer" userId="7c02c2d9-a2ab-4677-849a-00640108e185" providerId="ADAL" clId="{A4A31D0C-B081-4E1A-806C-AE7EBC41E1B2}" dt="2021-09-26T23:24:25.985" v="49" actId="20577"/>
        <pc:sldMkLst>
          <pc:docMk/>
          <pc:sldMk cId="446971794" sldId="2535"/>
        </pc:sldMkLst>
        <pc:spChg chg="mod">
          <ac:chgData name="RUMBACH Jennifer" userId="7c02c2d9-a2ab-4677-849a-00640108e185" providerId="ADAL" clId="{A4A31D0C-B081-4E1A-806C-AE7EBC41E1B2}" dt="2021-09-26T23:24:25.985" v="49" actId="20577"/>
          <ac:spMkLst>
            <pc:docMk/>
            <pc:sldMk cId="446971794" sldId="2535"/>
            <ac:spMk id="54" creationId="{99D95CD2-ED5F-E349-B1D6-E916D63BD979}"/>
          </ac:spMkLst>
        </pc:spChg>
      </pc:sldChg>
      <pc:sldChg chg="modSp mod">
        <pc:chgData name="RUMBACH Jennifer" userId="7c02c2d9-a2ab-4677-849a-00640108e185" providerId="ADAL" clId="{A4A31D0C-B081-4E1A-806C-AE7EBC41E1B2}" dt="2021-09-26T23:24:32.484" v="57" actId="20577"/>
        <pc:sldMkLst>
          <pc:docMk/>
          <pc:sldMk cId="3667895292" sldId="2536"/>
        </pc:sldMkLst>
        <pc:spChg chg="mod">
          <ac:chgData name="RUMBACH Jennifer" userId="7c02c2d9-a2ab-4677-849a-00640108e185" providerId="ADAL" clId="{A4A31D0C-B081-4E1A-806C-AE7EBC41E1B2}" dt="2021-09-26T23:24:32.484" v="57" actId="20577"/>
          <ac:spMkLst>
            <pc:docMk/>
            <pc:sldMk cId="3667895292" sldId="2536"/>
            <ac:spMk id="55" creationId="{9FBD1FA0-5823-2E4A-B38A-1F2F70A8531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D4098-FDC5-B942-8E02-79F72B9A75AA}" type="datetimeFigureOut">
              <a:rPr lang="en-US" smtClean="0"/>
              <a:t>9/26/2021</a:t>
            </a:fld>
            <a:endParaRPr lang="en-US"/>
          </a:p>
        </p:txBody>
      </p:sp>
      <p:sp>
        <p:nvSpPr>
          <p:cNvPr id="4" name="Slide Image Placeholder 3"/>
          <p:cNvSpPr>
            <a:spLocks noGrp="1" noRot="1" noChangeAspect="1"/>
          </p:cNvSpPr>
          <p:nvPr>
            <p:ph type="sldImg" idx="2"/>
          </p:nvPr>
        </p:nvSpPr>
        <p:spPr>
          <a:xfrm>
            <a:off x="1373188" y="630237"/>
            <a:ext cx="4111625" cy="3086100"/>
          </a:xfrm>
          <a:prstGeom prst="rect">
            <a:avLst/>
          </a:prstGeom>
          <a:noFill/>
          <a:ln w="12700">
            <a:solidFill>
              <a:prstClr val="black"/>
            </a:solidFill>
          </a:ln>
        </p:spPr>
        <p:txBody>
          <a:bodyPr vert="horz" lIns="91440" tIns="45720" rIns="91440" bIns="45720" rtlCol="0" anchor="ctr"/>
          <a:lstStyle/>
          <a:p>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20440" y="8685213"/>
            <a:ext cx="2500145" cy="458787"/>
          </a:xfrm>
          <a:prstGeom prst="rect">
            <a:avLst/>
          </a:prstGeom>
        </p:spPr>
        <p:txBody>
          <a:bodyPr vert="horz" lIns="91440" tIns="45720" rIns="91440" bIns="45720" rtlCol="0" anchor="b"/>
          <a:lstStyle>
            <a:lvl1pPr algn="r">
              <a:defRPr sz="1200"/>
            </a:lvl1pPr>
          </a:lstStyle>
          <a:p>
            <a:fld id="{2C873F72-DA29-354F-A51F-086B2A85F759}" type="slidenum">
              <a:rPr lang="en-US" smtClean="0"/>
              <a:t>‹#›</a:t>
            </a:fld>
            <a:endParaRPr lang="en-US"/>
          </a:p>
        </p:txBody>
      </p:sp>
      <p:sp>
        <p:nvSpPr>
          <p:cNvPr id="8" name="Notes Placeholder 7">
            <a:extLst>
              <a:ext uri="{FF2B5EF4-FFF2-40B4-BE49-F238E27FC236}">
                <a16:creationId xmlns:a16="http://schemas.microsoft.com/office/drawing/2014/main" id="{3558FD11-C152-374C-B12E-99EEC26BE007}"/>
              </a:ext>
            </a:extLst>
          </p:cNvPr>
          <p:cNvSpPr>
            <a:spLocks noGrp="1"/>
          </p:cNvSpPr>
          <p:nvPr>
            <p:ph type="body" sz="quarter" idx="3"/>
          </p:nvPr>
        </p:nvSpPr>
        <p:spPr>
          <a:xfrm>
            <a:off x="685800" y="4219073"/>
            <a:ext cx="5486400" cy="4259221"/>
          </a:xfrm>
          <a:prstGeom prst="rect">
            <a:avLst/>
          </a:prstGeom>
        </p:spPr>
        <p:txBody>
          <a:bodyPr vert="horz" lIns="91440" tIns="45720" rIns="91440" bIns="45720" rtlCol="0"/>
          <a:lstStyle/>
          <a:p>
            <a:pPr lvl="0"/>
            <a:r>
              <a:rPr lang="en-US" dirty="0"/>
              <a:t>Edit Master text styles</a:t>
            </a:r>
          </a:p>
          <a:p>
            <a:pPr lvl="1"/>
            <a:r>
              <a:rPr lang="en-US" dirty="0"/>
              <a:t>Second level</a:t>
            </a:r>
          </a:p>
          <a:p>
            <a:pPr lvl="1"/>
            <a:r>
              <a:rPr lang="en-US" dirty="0"/>
              <a:t>Third level</a:t>
            </a:r>
          </a:p>
          <a:p>
            <a:pPr lvl="5"/>
            <a:r>
              <a:rPr lang="en-US" dirty="0"/>
              <a:t>Fourth level</a:t>
            </a:r>
          </a:p>
          <a:p>
            <a:pPr lvl="4"/>
            <a:r>
              <a:rPr lang="en-US" dirty="0"/>
              <a:t>Fifth level</a:t>
            </a:r>
          </a:p>
        </p:txBody>
      </p:sp>
    </p:spTree>
    <p:extLst>
      <p:ext uri="{BB962C8B-B14F-4D97-AF65-F5344CB8AC3E}">
        <p14:creationId xmlns:p14="http://schemas.microsoft.com/office/powerpoint/2010/main" val="680512939"/>
      </p:ext>
    </p:extLst>
  </p:cSld>
  <p:clrMap bg1="lt1" tx1="dk1" bg2="lt2" tx2="dk2" accent1="accent1" accent2="accent2" accent3="accent3" accent4="accent4" accent5="accent5" accent6="accent6" hlink="hlink" folHlink="folHlink"/>
  <p:notesStyle>
    <a:lvl1pPr marL="0" indent="0" algn="l" defTabSz="1092434"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1pPr>
    <a:lvl2pPr marL="276225" indent="-171450" algn="l" defTabSz="1092434" rtl="0" eaLnBrk="1" latinLnBrk="0" hangingPunct="1">
      <a:lnSpc>
        <a:spcPct val="100000"/>
      </a:lnSpc>
      <a:spcBef>
        <a:spcPts val="300"/>
      </a:spcBef>
      <a:spcAft>
        <a:spcPts val="300"/>
      </a:spcAft>
      <a:buFont typeface="Arial" panose="020B0604020202020204" pitchFamily="34" charset="0"/>
      <a:buChar char="•"/>
      <a:tabLst/>
      <a:defRPr sz="1200" kern="1200">
        <a:solidFill>
          <a:schemeClr val="tx1"/>
        </a:solidFill>
        <a:latin typeface="+mn-lt"/>
        <a:ea typeface="+mn-ea"/>
        <a:cs typeface="+mn-cs"/>
      </a:defRPr>
    </a:lvl2pPr>
    <a:lvl3pPr marL="290513" indent="-171450" algn="l" defTabSz="1092434" rtl="0" eaLnBrk="1" latinLnBrk="0" hangingPunct="1">
      <a:spcBef>
        <a:spcPts val="600"/>
      </a:spcBef>
      <a:spcAft>
        <a:spcPts val="600"/>
      </a:spcAft>
      <a:buFont typeface="Arial" panose="020B0604020202020204" pitchFamily="34" charset="0"/>
      <a:buChar char="•"/>
      <a:tabLst/>
      <a:defRPr sz="1200" kern="1200" baseline="0">
        <a:solidFill>
          <a:schemeClr val="tx1"/>
        </a:solidFill>
        <a:latin typeface="Calibri" panose="020F0502020204030204" pitchFamily="34" charset="0"/>
        <a:ea typeface="+mn-ea"/>
        <a:cs typeface="+mn-cs"/>
      </a:defRPr>
    </a:lvl3pPr>
    <a:lvl4pPr marL="179388" indent="-127000" algn="l" defTabSz="1092434" rtl="0" eaLnBrk="1" latinLnBrk="0" hangingPunct="1">
      <a:spcBef>
        <a:spcPts val="600"/>
      </a:spcBef>
      <a:spcAft>
        <a:spcPts val="600"/>
      </a:spcAft>
      <a:buFont typeface="Arial" panose="020B0604020202020204" pitchFamily="34" charset="0"/>
      <a:buChar char="•"/>
      <a:tabLst/>
      <a:defRPr sz="1200" kern="1200" baseline="0">
        <a:solidFill>
          <a:schemeClr val="tx1"/>
        </a:solidFill>
        <a:latin typeface="Calibri" panose="020F0502020204030204" pitchFamily="34" charset="0"/>
        <a:ea typeface="+mn-ea"/>
        <a:cs typeface="+mn-cs"/>
      </a:defRPr>
    </a:lvl4pPr>
    <a:lvl5pPr marL="230188" indent="0" algn="l" defTabSz="1092434" rtl="0" eaLnBrk="1" latinLnBrk="0" hangingPunct="1">
      <a:spcBef>
        <a:spcPts val="300"/>
      </a:spcBef>
      <a:spcAft>
        <a:spcPts val="300"/>
      </a:spcAft>
      <a:buFont typeface="Arial" panose="020B0604020202020204" pitchFamily="34" charset="0"/>
      <a:buNone/>
      <a:tabLst/>
      <a:defRPr sz="1200" kern="1200" baseline="0">
        <a:solidFill>
          <a:schemeClr val="tx1"/>
        </a:solidFill>
        <a:latin typeface="Calibri" panose="020F0502020204030204" pitchFamily="34" charset="0"/>
        <a:ea typeface="+mn-ea"/>
        <a:cs typeface="+mn-cs"/>
      </a:defRPr>
    </a:lvl5pPr>
    <a:lvl6pPr marL="461963" indent="-171450" algn="l" defTabSz="1092434" rtl="0" eaLnBrk="1" latinLnBrk="0" hangingPunct="1">
      <a:spcBef>
        <a:spcPts val="300"/>
      </a:spcBef>
      <a:spcAft>
        <a:spcPts val="300"/>
      </a:spcAft>
      <a:buFont typeface="System Font Regular"/>
      <a:buChar char="-"/>
      <a:tabLst/>
      <a:defRPr sz="1200" kern="1200">
        <a:solidFill>
          <a:schemeClr val="tx1"/>
        </a:solidFill>
        <a:latin typeface="+mn-lt"/>
        <a:ea typeface="+mn-ea"/>
        <a:cs typeface="+mn-cs"/>
      </a:defRPr>
    </a:lvl6pPr>
    <a:lvl7pPr marL="3277301" algn="l" defTabSz="1092434" rtl="0" eaLnBrk="1" latinLnBrk="0" hangingPunct="1">
      <a:defRPr sz="1434" kern="1200">
        <a:solidFill>
          <a:schemeClr val="tx1"/>
        </a:solidFill>
        <a:latin typeface="+mn-lt"/>
        <a:ea typeface="+mn-ea"/>
        <a:cs typeface="+mn-cs"/>
      </a:defRPr>
    </a:lvl7pPr>
    <a:lvl8pPr marL="3823518" algn="l" defTabSz="1092434" rtl="0" eaLnBrk="1" latinLnBrk="0" hangingPunct="1">
      <a:defRPr sz="1434" kern="1200">
        <a:solidFill>
          <a:schemeClr val="tx1"/>
        </a:solidFill>
        <a:latin typeface="+mn-lt"/>
        <a:ea typeface="+mn-ea"/>
        <a:cs typeface="+mn-cs"/>
      </a:defRPr>
    </a:lvl8pPr>
    <a:lvl9pPr marL="4369735" algn="l" defTabSz="1092434" rtl="0" eaLnBrk="1" latinLnBrk="0" hangingPunct="1">
      <a:defRPr sz="143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bing.com/videos/search?q=video+about+protection+of+lgbti+migrants&amp;docid=608048214058863396&amp;mid=088CDAB288AE69492C01088CDAB288AE69492C01&amp;view=detail&amp;FORM=VIRE"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dailymotion.com/video/x7dccj9"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lgbtmap.org/lgbt-people-disabilitie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a:xfrm>
            <a:off x="685800" y="4035971"/>
            <a:ext cx="5486400" cy="4905662"/>
          </a:xfrm>
          <a:prstGeom prst="rect">
            <a:avLst/>
          </a:prstGeom>
        </p:spPr>
        <p:txBody>
          <a:bodyPr/>
          <a:lstStyle/>
          <a:p>
            <a:pPr marL="0" marR="0" indent="0" algn="l" defTabSz="914400" rtl="0" eaLnBrk="0" fontAlgn="base" latinLnBrk="0" hangingPunct="0">
              <a:spcAft>
                <a:spcPts val="0"/>
              </a:spcAft>
              <a:buClrTx/>
              <a:buSzTx/>
              <a:buFontTx/>
              <a:buNone/>
              <a:tabLst/>
              <a:defRPr/>
            </a:pPr>
            <a:r>
              <a:rPr lang="en-US" altLang="en-US" b="1" i="0" u="sng" dirty="0">
                <a:ea typeface="MS PGothic" charset="-128"/>
              </a:rPr>
              <a:t>Important! </a:t>
            </a:r>
            <a:endParaRPr lang="en-US" altLang="en-US" b="1" u="sng" dirty="0">
              <a:ea typeface="MS PGothic" charset="-128"/>
            </a:endParaRPr>
          </a:p>
          <a:p>
            <a:pPr marL="0" marR="0" indent="0" algn="l" defTabSz="914400" rtl="0" eaLnBrk="0" fontAlgn="base" latinLnBrk="0" hangingPunct="0">
              <a:spcAft>
                <a:spcPts val="0"/>
              </a:spcAft>
              <a:buClrTx/>
              <a:buSzTx/>
              <a:buFontTx/>
              <a:buNone/>
              <a:tabLst/>
              <a:defRPr/>
            </a:pPr>
            <a:endParaRPr lang="en-US" altLang="en-US" b="1" i="0" u="sng" dirty="0">
              <a:ea typeface="MS PGothic" charset="-128"/>
            </a:endParaRPr>
          </a:p>
          <a:p>
            <a:pPr marL="0" marR="0" indent="0" algn="l" defTabSz="914400" rtl="0" eaLnBrk="0" fontAlgn="base" latinLnBrk="0" hangingPunct="0">
              <a:spcAft>
                <a:spcPts val="0"/>
              </a:spcAft>
              <a:buClrTx/>
              <a:buSzTx/>
              <a:buFontTx/>
              <a:buNone/>
              <a:tabLst/>
              <a:defRPr/>
            </a:pPr>
            <a:r>
              <a:rPr lang="en-US" altLang="en-US" b="1" i="0" dirty="0">
                <a:ea typeface="MS PGothic" charset="-128"/>
              </a:rPr>
              <a:t>This Presentation Has Notes</a:t>
            </a:r>
          </a:p>
          <a:p>
            <a:pPr eaLnBrk="1" hangingPunct="1"/>
            <a:r>
              <a:rPr lang="en-US" altLang="en-US" dirty="0"/>
              <a:t>The text the Facilitator speaks during this training session is contained in the notes section of the presentation slides. The slide notes also contain critical facilitation information, including timings and references to the corresponding page numbers in the Facilitation Guide. It is important to review the slide notes in full before facilitating this training package, and to print them as a reference tool for your session. </a:t>
            </a:r>
          </a:p>
          <a:p>
            <a:pPr eaLnBrk="1" hangingPunct="1"/>
            <a:endParaRPr lang="en-US" altLang="en-US" dirty="0"/>
          </a:p>
          <a:p>
            <a:pPr eaLnBrk="1" hangingPunct="1"/>
            <a:r>
              <a:rPr lang="en-US" altLang="en-US" dirty="0"/>
              <a:t>The notes should appear in the dock below the image of the slide when View is set to Normal. If you do not see the notes, hold your cursor on the thin gray bar at the bottom of the window and drag the bar upwards. The notes section will appear. </a:t>
            </a:r>
          </a:p>
          <a:p>
            <a:pPr eaLnBrk="1" hangingPunct="1">
              <a:spcAft>
                <a:spcPts val="0"/>
              </a:spcAft>
            </a:pPr>
            <a:endParaRPr lang="en-US" altLang="en-US" dirty="0"/>
          </a:p>
          <a:p>
            <a:pPr eaLnBrk="1" hangingPunct="1">
              <a:spcAft>
                <a:spcPts val="0"/>
              </a:spcAft>
            </a:pPr>
            <a:r>
              <a:rPr lang="en-US" altLang="en-US" dirty="0"/>
              <a:t>To view the slides with the notes in large text below them, move your cursor to the top of the window and click View, then Notes Page. To print the slide notes with images of the slides (handy for facilitating for the first time, especially for lengthy teaching segments), click Print, then under Print Layout, choose Notes Pages.</a:t>
            </a:r>
            <a:endParaRPr lang="en-US" altLang="en-US" b="1" dirty="0">
              <a:ea typeface="MS PGothic" charset="-128"/>
            </a:endParaRPr>
          </a:p>
          <a:p>
            <a:pPr eaLnBrk="1" hangingPunct="1">
              <a:spcAft>
                <a:spcPts val="0"/>
              </a:spcAft>
            </a:pPr>
            <a:endParaRPr lang="en-US" altLang="en-US" b="1" i="0" dirty="0">
              <a:ea typeface="MS PGothic" charset="-128"/>
            </a:endParaRPr>
          </a:p>
          <a:p>
            <a:pPr eaLnBrk="1" hangingPunct="1">
              <a:spcAft>
                <a:spcPts val="0"/>
              </a:spcAft>
            </a:pPr>
            <a:r>
              <a:rPr lang="en-US" altLang="en-US" b="1" i="0" dirty="0">
                <a:ea typeface="MS PGothic" charset="-128"/>
              </a:rPr>
              <a:t>Tip on Hiding Slides</a:t>
            </a:r>
            <a:br>
              <a:rPr lang="en-US" altLang="en-US" i="0" baseline="0" dirty="0">
                <a:ea typeface="MS PGothic" charset="-128"/>
              </a:rPr>
            </a:br>
            <a:r>
              <a:rPr lang="en-US" altLang="en-US" i="0" baseline="0" dirty="0">
                <a:ea typeface="MS PGothic" charset="-128"/>
              </a:rPr>
              <a:t>If you decide to remove slides from this presentation – for instance, because you are not doing a particular exercise – it is better practice to hide the slide rather than deleting it. This ensures that the Timing Chart in the Facilitation Guide will still reflect the correct slide numbers. To hide a slide, click on the slide. Then, under the tab Slide Show, click on the icon “Hide Slide.” This means the slide will not be shown on the screen during your slide show. </a:t>
            </a:r>
            <a:endParaRPr lang="en-US" altLang="en-US" i="0" dirty="0">
              <a:ea typeface="MS PGothic" charset="-128"/>
            </a:endParaRPr>
          </a:p>
          <a:p>
            <a:endParaRPr lang="en-US" dirty="0"/>
          </a:p>
        </p:txBody>
      </p:sp>
      <p:sp>
        <p:nvSpPr>
          <p:cNvPr id="4" name="Slide Number Placeholder 3"/>
          <p:cNvSpPr>
            <a:spLocks noGrp="1"/>
          </p:cNvSpPr>
          <p:nvPr>
            <p:ph type="sldNum" sz="quarter" idx="10"/>
          </p:nvPr>
        </p:nvSpPr>
        <p:spPr/>
        <p:txBody>
          <a:bodyPr/>
          <a:lstStyle/>
          <a:p>
            <a:pPr>
              <a:defRPr/>
            </a:pPr>
            <a:fld id="{51432553-FC77-1C41-9E8E-CF8CC94AB64D}" type="slidenum">
              <a:rPr lang="en-US" altLang="en-US" smtClean="0"/>
              <a:pPr>
                <a:defRPr/>
              </a:pPr>
              <a:t>1</a:t>
            </a:fld>
            <a:endParaRPr lang="en-US" altLang="en-US"/>
          </a:p>
        </p:txBody>
      </p:sp>
    </p:spTree>
    <p:extLst>
      <p:ext uri="{BB962C8B-B14F-4D97-AF65-F5344CB8AC3E}">
        <p14:creationId xmlns:p14="http://schemas.microsoft.com/office/powerpoint/2010/main" val="2219656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and Forced Displacement Create Challenges?</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Now let’s examine </a:t>
            </a:r>
            <a:r>
              <a:rPr kumimoji="0" lang="en-US" altLang="en-US" sz="1200" b="0" i="1" u="none" strike="noStrike" kern="1200" cap="none" spc="0" normalizeH="0" baseline="0" noProof="0" dirty="0">
                <a:ln>
                  <a:noFill/>
                </a:ln>
                <a:effectLst/>
                <a:uLnTx/>
                <a:uFillTx/>
                <a:latin typeface="+mn-lt"/>
                <a:ea typeface="MS PGothic" charset="-128"/>
              </a:rPr>
              <a:t>how </a:t>
            </a:r>
            <a:r>
              <a:rPr kumimoji="0" lang="en-US" altLang="en-US" sz="1200" b="0" i="0" u="none" strike="noStrike" kern="1200" cap="none" spc="0" normalizeH="0" baseline="0" noProof="0" dirty="0">
                <a:ln>
                  <a:noFill/>
                </a:ln>
                <a:effectLst/>
                <a:uLnTx/>
                <a:uFillTx/>
                <a:latin typeface="+mn-lt"/>
                <a:ea typeface="MS PGothic" charset="-128"/>
              </a:rPr>
              <a:t>migration, forced displacement and crisis situations create challenges for individuals with diverse SOGIESC:</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285750" marR="0" lvl="0" indent="-285750" algn="l" defTabSz="914400" rtl="0" eaLnBrk="0" fontAlgn="base" latinLnBrk="0" hangingPunct="0">
              <a:lnSpc>
                <a:spcPct val="100000"/>
              </a:lnSpc>
              <a:spcAft>
                <a:spcPct val="0"/>
              </a:spcAft>
              <a:buClr>
                <a:srgbClr val="2F6CC2"/>
              </a:buClr>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The first is in the </a:t>
            </a:r>
            <a:r>
              <a:rPr kumimoji="0" lang="en-US" altLang="en-US" sz="1200" b="1" i="0" u="none" strike="noStrike" kern="1200" cap="none" spc="0" normalizeH="0" baseline="0" noProof="0" dirty="0">
                <a:ln>
                  <a:noFill/>
                </a:ln>
                <a:effectLst/>
                <a:uLnTx/>
                <a:uFillTx/>
                <a:latin typeface="+mn-lt"/>
                <a:ea typeface="MS PGothic" charset="-128"/>
              </a:rPr>
              <a:t>collapse</a:t>
            </a:r>
            <a:r>
              <a:rPr kumimoji="0" lang="en-US" altLang="en-US" sz="1200" b="0" i="0" u="none" strike="noStrike" kern="1200" cap="none" spc="0" normalizeH="0" baseline="0" noProof="0" dirty="0">
                <a:ln>
                  <a:noFill/>
                </a:ln>
                <a:effectLst/>
                <a:uLnTx/>
                <a:uFillTx/>
                <a:latin typeface="+mn-lt"/>
                <a:ea typeface="MS PGothic" charset="-128"/>
              </a:rPr>
              <a:t> of normal coping mechanisms.</a:t>
            </a:r>
          </a:p>
          <a:p>
            <a:pPr marL="285750" marR="0" lvl="0" indent="-285750" algn="l" defTabSz="914400" rtl="0" eaLnBrk="0" fontAlgn="base" latinLnBrk="0" hangingPunct="0">
              <a:lnSpc>
                <a:spcPct val="100000"/>
              </a:lnSpc>
              <a:spcAft>
                <a:spcPct val="0"/>
              </a:spcAft>
              <a:buClr>
                <a:srgbClr val="2F6CC2"/>
              </a:buClr>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The second is in the </a:t>
            </a:r>
            <a:r>
              <a:rPr kumimoji="0" lang="en-US" altLang="en-US" sz="1200" b="1" i="0" u="none" strike="noStrike" kern="1200" cap="none" spc="0" normalizeH="0" baseline="0" noProof="0" dirty="0">
                <a:ln>
                  <a:noFill/>
                </a:ln>
                <a:effectLst/>
                <a:uLnTx/>
                <a:uFillTx/>
                <a:latin typeface="+mn-lt"/>
                <a:ea typeface="MS PGothic" charset="-128"/>
              </a:rPr>
              <a:t>categorization</a:t>
            </a:r>
            <a:r>
              <a:rPr kumimoji="0" lang="en-US" altLang="en-US" sz="1200" b="0" i="0" u="none" strike="noStrike" kern="1200" cap="none" spc="0" normalizeH="0" baseline="0" noProof="0" dirty="0">
                <a:ln>
                  <a:noFill/>
                </a:ln>
                <a:effectLst/>
                <a:uLnTx/>
                <a:uFillTx/>
                <a:latin typeface="+mn-lt"/>
                <a:ea typeface="MS PGothic" charset="-128"/>
              </a:rPr>
              <a:t> of identities.</a:t>
            </a:r>
          </a:p>
          <a:p>
            <a:pPr marL="285750" marR="0" lvl="0" indent="-285750" algn="l" defTabSz="914400" rtl="0" eaLnBrk="0" fontAlgn="base" latinLnBrk="0" hangingPunct="0">
              <a:lnSpc>
                <a:spcPct val="100000"/>
              </a:lnSpc>
              <a:spcAft>
                <a:spcPct val="0"/>
              </a:spcAft>
              <a:buClr>
                <a:srgbClr val="2F6CC2"/>
              </a:buClr>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And the third is due to </a:t>
            </a:r>
            <a:r>
              <a:rPr kumimoji="0" lang="en-US" altLang="en-US" sz="1200" b="1" i="0" u="none" strike="noStrike" kern="1200" cap="none" spc="0" normalizeH="0" baseline="0" noProof="0" dirty="0">
                <a:ln>
                  <a:noFill/>
                </a:ln>
                <a:effectLst/>
                <a:uLnTx/>
                <a:uFillTx/>
                <a:latin typeface="+mn-lt"/>
                <a:ea typeface="MS PGothic" charset="-128"/>
              </a:rPr>
              <a:t>insufficient response </a:t>
            </a:r>
            <a:r>
              <a:rPr kumimoji="0" lang="en-US" altLang="en-US" sz="1200" b="0" i="0" u="none" strike="noStrike" kern="1200" cap="none" spc="0" normalizeH="0" baseline="0" noProof="0" dirty="0">
                <a:ln>
                  <a:noFill/>
                </a:ln>
                <a:effectLst/>
                <a:uLnTx/>
                <a:uFillTx/>
                <a:latin typeface="+mn-lt"/>
                <a:ea typeface="MS PGothic" charset="-128"/>
              </a:rPr>
              <a:t>to the unique needs of people with diverse SOGIESC.</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Crisis Create Challenges?” slides.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ts val="300"/>
              </a:spcBef>
              <a:spcAft>
                <a:spcPct val="0"/>
              </a:spcAft>
              <a:buClrTx/>
              <a:buSzTx/>
              <a:buFontTx/>
              <a:buNone/>
              <a:tabLst/>
              <a:defRPr/>
            </a:pPr>
            <a:r>
              <a:rPr lang="en-US" sz="1200" b="0" i="1" kern="1200" dirty="0">
                <a:solidFill>
                  <a:schemeClr val="tx1"/>
                </a:solidFill>
                <a:effectLst/>
                <a:latin typeface="+mn-lt"/>
                <a:ea typeface="+mn-ea"/>
                <a:cs typeface="+mn-cs"/>
              </a:rPr>
              <a:t>[Image description: three images of crisis situations. Migrants walking over rubble, streets filled with debris; and a car almost completely under water after a flood.</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 </a:t>
            </a:r>
            <a:endParaRPr kumimoji="0" lang="en-US" altLang="en-US" sz="1200" b="0" i="0" u="none" strike="noStrike" kern="1200" cap="none" spc="0" normalizeH="0" baseline="0" noProof="0" dirty="0">
              <a:ln>
                <a:noFill/>
              </a:ln>
              <a:effectLst/>
              <a:uLnTx/>
              <a:uFillTx/>
              <a:latin typeface="+mn-lt"/>
              <a:ea typeface="MS PGothic"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C1039D-B706-C542-98DC-5EF33BE88D20}" type="slidenum">
              <a:rPr kumimoji="0" lang="en-US" altLang="en-US" sz="1200" u="none" strike="noStrike" kern="1200" cap="none" spc="0" normalizeH="0" baseline="0" noProof="0">
                <a:ln>
                  <a:noFill/>
                </a:ln>
                <a:solidFill>
                  <a:srgbClr val="000000"/>
                </a:solidFill>
                <a:effectLst/>
                <a:uLnTx/>
                <a:uFillTx/>
                <a:latin typeface="Calibri Regular"/>
                <a:ea typeface="ヒラギノ角ゴ ProN W3" charset="-128"/>
                <a:cs typeface="+mn-cs"/>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u="none" strike="noStrike" kern="1200" cap="none" spc="0" normalizeH="0" baseline="0" noProof="0" dirty="0">
              <a:ln>
                <a:noFill/>
              </a:ln>
              <a:solidFill>
                <a:srgbClr val="000000"/>
              </a:solidFill>
              <a:effectLst/>
              <a:uLnTx/>
              <a:uFillTx/>
              <a:latin typeface="Calibri Regular"/>
              <a:ea typeface="ヒラギノ角ゴ ProN W3" charset="-128"/>
              <a:cs typeface="+mn-cs"/>
              <a:sym typeface="Gill Sans" charset="0"/>
            </a:endParaRPr>
          </a:p>
        </p:txBody>
      </p:sp>
    </p:spTree>
    <p:extLst>
      <p:ext uri="{BB962C8B-B14F-4D97-AF65-F5344CB8AC3E}">
        <p14:creationId xmlns:p14="http://schemas.microsoft.com/office/powerpoint/2010/main" val="3404994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09"/>
            <a:ext cx="5976008" cy="4457143"/>
          </a:xfrm>
          <a:prstGeom prst="rect">
            <a:avLst/>
          </a:prstGeom>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and Forced Disp</a:t>
            </a:r>
            <a:r>
              <a:rPr kumimoji="0" lang="en-US" altLang="en-US" sz="1200" b="1" i="0" u="none" strike="noStrike" kern="1200" cap="none" spc="0" normalizeH="0" baseline="0" noProof="0" dirty="0">
                <a:ln>
                  <a:noFill/>
                </a:ln>
                <a:effectLst/>
                <a:uLnTx/>
                <a:uFillTx/>
                <a:latin typeface="+mn-lt"/>
                <a:ea typeface="MS PGothic" charset="-128"/>
              </a:rPr>
              <a:t>l</a:t>
            </a:r>
            <a:r>
              <a:rPr kumimoji="0" lang="en-US" altLang="en-US" sz="1200" b="1" i="0" u="sng" strike="noStrike" kern="1200" cap="none" spc="0" normalizeH="0" baseline="0" noProof="0" dirty="0">
                <a:ln>
                  <a:noFill/>
                </a:ln>
                <a:effectLst/>
                <a:uLnTx/>
                <a:uFillTx/>
                <a:latin typeface="+mn-lt"/>
                <a:ea typeface="MS PGothic" charset="-128"/>
              </a:rPr>
              <a:t>acement Create Challenges? continued</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 first area we will look at is </a:t>
            </a:r>
            <a:r>
              <a:rPr kumimoji="0" lang="en-US" altLang="en-US" sz="1200" b="1" i="0" u="none" strike="noStrike" kern="1200" cap="none" spc="0" normalizeH="0" baseline="0" noProof="0" dirty="0">
                <a:ln>
                  <a:noFill/>
                </a:ln>
                <a:effectLst/>
                <a:uLnTx/>
                <a:uFillTx/>
                <a:latin typeface="+mn-lt"/>
                <a:ea typeface="MS PGothic" charset="-128"/>
              </a:rPr>
              <a:t>disconnection </a:t>
            </a:r>
            <a:r>
              <a:rPr kumimoji="0" lang="en-US" altLang="en-US" sz="1200" b="0" i="0" u="none" strike="noStrike" kern="1200" cap="none" spc="0" normalizeH="0" baseline="0" noProof="0" dirty="0">
                <a:ln>
                  <a:noFill/>
                </a:ln>
                <a:effectLst/>
                <a:uLnTx/>
                <a:uFillTx/>
                <a:latin typeface="+mn-lt"/>
                <a:ea typeface="MS PGothic" charset="-128"/>
              </a:rPr>
              <a:t>from normal coping mechanisms. Coping mechanisms are typically used by individuals who live in locations in which diverse SOGIESC is not accepted or is not mainstreamed within the society. </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Which do you think are </a:t>
            </a:r>
            <a:r>
              <a:rPr kumimoji="0" lang="en-US" altLang="en-US" sz="1200" b="1" i="0" u="none" strike="noStrike" kern="1200" cap="none" spc="0" normalizeH="0" baseline="0" noProof="0" dirty="0">
                <a:ln>
                  <a:noFill/>
                </a:ln>
                <a:effectLst/>
                <a:uLnTx/>
                <a:uFillTx/>
                <a:latin typeface="+mn-lt"/>
                <a:ea typeface="MS PGothic" charset="-128"/>
              </a:rPr>
              <a:t>examples </a:t>
            </a:r>
            <a:r>
              <a:rPr kumimoji="0" lang="en-US" altLang="en-US" sz="1200" b="0" i="0" u="none" strike="noStrike" kern="1200" cap="none" spc="0" normalizeH="0" baseline="0" noProof="0" dirty="0">
                <a:ln>
                  <a:noFill/>
                </a:ln>
                <a:effectLst/>
                <a:uLnTx/>
                <a:uFillTx/>
                <a:latin typeface="+mn-lt"/>
                <a:ea typeface="MS PGothic" charset="-128"/>
              </a:rPr>
              <a:t>of “normal coping mechanisms”?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There are three answer </a:t>
            </a:r>
            <a:r>
              <a:rPr kumimoji="0" lang="en-US" altLang="en-US" sz="1200" b="1" i="0" u="none" strike="noStrike" kern="1200" cap="none" spc="0" normalizeH="0" baseline="0" noProof="0" dirty="0">
                <a:ln>
                  <a:noFill/>
                </a:ln>
                <a:effectLst/>
                <a:uLnTx/>
                <a:uFillTx/>
                <a:latin typeface="+mn-lt"/>
                <a:ea typeface="MS PGothic" charset="-128"/>
              </a:rPr>
              <a:t>options</a:t>
            </a:r>
            <a:r>
              <a:rPr kumimoji="0" lang="en-US" altLang="en-US" sz="1200" b="0" i="0" u="none" strike="noStrike" kern="1200" cap="none" spc="0" normalizeH="0" baseline="0" noProof="0" dirty="0">
                <a:ln>
                  <a:noFill/>
                </a:ln>
                <a:effectLst/>
                <a:uLnTx/>
                <a:uFillTx/>
                <a:latin typeface="+mn-lt"/>
                <a:ea typeface="MS PGothic" charset="-128"/>
              </a:rPr>
              <a:t> on the screen:</a:t>
            </a:r>
          </a:p>
          <a:p>
            <a:pPr marL="342900" marR="0" lvl="0" indent="-342900" algn="l" defTabSz="914400" rtl="0" eaLnBrk="0" fontAlgn="base" latinLnBrk="0" hangingPunct="0">
              <a:lnSpc>
                <a:spcPct val="100000"/>
              </a:lnSpc>
              <a:spcBef>
                <a:spcPts val="0"/>
              </a:spcBef>
              <a:spcAft>
                <a:spcPct val="0"/>
              </a:spcAft>
              <a:buClrTx/>
              <a:buSzTx/>
              <a:buFontTx/>
              <a:buAutoNum type="alphaLcPeriod"/>
              <a:tabLst/>
              <a:defRPr/>
            </a:pPr>
            <a:r>
              <a:rPr kumimoji="0" lang="en-US" altLang="en-US" sz="1200" b="0" i="0" u="none" strike="noStrike" kern="1200" cap="none" spc="0" normalizeH="0" baseline="0" noProof="0" dirty="0">
                <a:ln>
                  <a:noFill/>
                </a:ln>
                <a:effectLst/>
                <a:uLnTx/>
                <a:uFillTx/>
                <a:latin typeface="+mn-lt"/>
                <a:ea typeface="MS PGothic" charset="-128"/>
              </a:rPr>
              <a:t>“Normal coping mechanisms” are spaces such as social networks, sensitive health centers and community centers.</a:t>
            </a:r>
          </a:p>
          <a:p>
            <a:pPr marL="342900" marR="0" lvl="0" indent="-342900" algn="l" defTabSz="914400" rtl="0" eaLnBrk="0" fontAlgn="base" latinLnBrk="0" hangingPunct="0">
              <a:lnSpc>
                <a:spcPct val="100000"/>
              </a:lnSpc>
              <a:spcBef>
                <a:spcPts val="0"/>
              </a:spcBef>
              <a:spcAft>
                <a:spcPct val="0"/>
              </a:spcAft>
              <a:buClrTx/>
              <a:buSzTx/>
              <a:buFontTx/>
              <a:buAutoNum type="alphaLcPeriod"/>
              <a:tabLst/>
              <a:defRPr/>
            </a:pPr>
            <a:r>
              <a:rPr kumimoji="0" lang="en-US" altLang="en-US" sz="1200" b="0" i="0" u="none" strike="noStrike" kern="1200" cap="none" spc="0" normalizeH="0" baseline="0" noProof="0" dirty="0">
                <a:ln>
                  <a:noFill/>
                </a:ln>
                <a:effectLst/>
                <a:uLnTx/>
                <a:uFillTx/>
                <a:latin typeface="+mn-lt"/>
                <a:ea typeface="MS PGothic" charset="-128"/>
              </a:rPr>
              <a:t>“Normal coping mechanisms” describes our mental capacity to handle high levels of stress. </a:t>
            </a:r>
          </a:p>
          <a:p>
            <a:pPr marL="342900" marR="0" lvl="0" indent="-342900" algn="l" defTabSz="914400" rtl="0" eaLnBrk="0" fontAlgn="base" latinLnBrk="0" hangingPunct="0">
              <a:lnSpc>
                <a:spcPct val="100000"/>
              </a:lnSpc>
              <a:spcBef>
                <a:spcPts val="0"/>
              </a:spcBef>
              <a:spcAft>
                <a:spcPct val="0"/>
              </a:spcAft>
              <a:buClrTx/>
              <a:buSzTx/>
              <a:buFontTx/>
              <a:buAutoNum type="alphaLcPeriod"/>
              <a:tabLst/>
              <a:defRPr/>
            </a:pPr>
            <a:r>
              <a:rPr kumimoji="0" lang="en-US" altLang="en-US" sz="1200" b="0" i="0" u="none" strike="noStrike" kern="1200" cap="none" spc="0" normalizeH="0" baseline="0" noProof="0" dirty="0">
                <a:ln>
                  <a:noFill/>
                </a:ln>
                <a:effectLst/>
                <a:uLnTx/>
                <a:uFillTx/>
                <a:latin typeface="+mn-lt"/>
                <a:ea typeface="MS PGothic" charset="-128"/>
              </a:rPr>
              <a:t>“Normal coping mechanisms” are substances such as alcohol, drugs and sugar. </a:t>
            </a:r>
          </a:p>
          <a:p>
            <a:pPr marL="342900" marR="0" lvl="0" indent="-342900" algn="l" defTabSz="914400" rtl="0" eaLnBrk="0" fontAlgn="base" latinLnBrk="0" hangingPunct="0">
              <a:lnSpc>
                <a:spcPct val="100000"/>
              </a:lnSpc>
              <a:spcBef>
                <a:spcPts val="0"/>
              </a:spcBef>
              <a:spcAft>
                <a:spcPct val="0"/>
              </a:spcAft>
              <a:buClrTx/>
              <a:buSzTx/>
              <a:buFontTx/>
              <a:buAutoNum type="alphaLcPeriod"/>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Pause to allow learners to answer.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 answer is </a:t>
            </a:r>
            <a:r>
              <a:rPr kumimoji="0" lang="en-US" altLang="en-US" sz="1200" b="1" i="0" u="none" strike="noStrike" kern="1200" cap="none" spc="0" normalizeH="0" baseline="0" noProof="0" dirty="0">
                <a:ln>
                  <a:noFill/>
                </a:ln>
                <a:effectLst/>
                <a:uLnTx/>
                <a:uFillTx/>
                <a:latin typeface="+mn-lt"/>
                <a:ea typeface="MS PGothic" charset="-128"/>
              </a:rPr>
              <a:t>a</a:t>
            </a:r>
            <a:r>
              <a:rPr kumimoji="0" lang="en-US" altLang="en-US" sz="1200" b="0" i="0" u="none" strike="noStrike" kern="1200" cap="none" spc="0" normalizeH="0" baseline="0" noProof="0" dirty="0">
                <a:ln>
                  <a:noFill/>
                </a:ln>
                <a:effectLst/>
                <a:uLnTx/>
                <a:uFillTx/>
                <a:latin typeface="+mn-lt"/>
                <a:ea typeface="MS PGothic" charset="-128"/>
              </a:rPr>
              <a:t>. Normal coping mechanisms can include spaces in which people of diverse SOGIESC are treated with dignity and respect, can network with other people like them, and can access what they need in a safe and confidential way.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1"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Crisis Create Challenges?” slides.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11</a:t>
            </a:fld>
            <a:endParaRPr lang="en-US"/>
          </a:p>
        </p:txBody>
      </p:sp>
    </p:spTree>
    <p:extLst>
      <p:ext uri="{BB962C8B-B14F-4D97-AF65-F5344CB8AC3E}">
        <p14:creationId xmlns:p14="http://schemas.microsoft.com/office/powerpoint/2010/main" val="4265345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and Forced Disp</a:t>
            </a:r>
            <a:r>
              <a:rPr kumimoji="0" lang="en-US" altLang="en-US" sz="1200" b="1" i="0" u="none" strike="noStrike" kern="1200" cap="none" spc="0" normalizeH="0" baseline="0" noProof="0" dirty="0">
                <a:ln>
                  <a:noFill/>
                </a:ln>
                <a:effectLst/>
                <a:uLnTx/>
                <a:uFillTx/>
                <a:latin typeface="+mn-lt"/>
                <a:ea typeface="MS PGothic" charset="-128"/>
              </a:rPr>
              <a:t>l</a:t>
            </a:r>
            <a:r>
              <a:rPr kumimoji="0" lang="en-US" altLang="en-US" sz="1200" b="1" i="0" u="sng" strike="noStrike" kern="1200" cap="none" spc="0" normalizeH="0" baseline="0" noProof="0" dirty="0">
                <a:ln>
                  <a:noFill/>
                </a:ln>
                <a:effectLst/>
                <a:uLnTx/>
                <a:uFillTx/>
                <a:latin typeface="+mn-lt"/>
                <a:ea typeface="MS PGothic" charset="-128"/>
              </a:rPr>
              <a:t>acement Create Challenges? continued</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When an individual migrates or becomes forcibly displaced, they become </a:t>
            </a:r>
            <a:r>
              <a:rPr kumimoji="0" lang="en-US" altLang="en-US" sz="1200" b="1" i="0" u="none" strike="noStrike" kern="1200" cap="none" spc="0" normalizeH="0" baseline="0" noProof="0" dirty="0">
                <a:ln>
                  <a:noFill/>
                </a:ln>
                <a:effectLst/>
                <a:uLnTx/>
                <a:uFillTx/>
                <a:latin typeface="+mn-lt"/>
                <a:ea typeface="MS PGothic" charset="-128"/>
              </a:rPr>
              <a:t>disconnected</a:t>
            </a:r>
            <a:r>
              <a:rPr kumimoji="0" lang="en-US" altLang="en-US" sz="1200" b="0" i="0" u="none" strike="noStrike" kern="1200" cap="none" spc="0" normalizeH="0" baseline="0" noProof="0" dirty="0">
                <a:ln>
                  <a:noFill/>
                </a:ln>
                <a:effectLst/>
                <a:uLnTx/>
                <a:uFillTx/>
                <a:latin typeface="+mn-lt"/>
                <a:ea typeface="MS PGothic" charset="-128"/>
              </a:rPr>
              <a:t> from their usual coping mechanisms. This is also the case in crises where coping mechanisms may be </a:t>
            </a:r>
            <a:r>
              <a:rPr kumimoji="0" lang="en-US" altLang="en-US" sz="1200" b="0" i="0" u="none" strike="noStrike" kern="1200" cap="none" spc="0" normalizeH="0" baseline="0" noProof="0" dirty="0">
                <a:ln>
                  <a:noFill/>
                </a:ln>
                <a:effectLst/>
                <a:uLnTx/>
                <a:uFillTx/>
                <a:latin typeface="+mn-lt"/>
                <a:ea typeface="MS PGothic" charset="-128"/>
                <a:cs typeface="Calibri" charset="0"/>
              </a:rPr>
              <a:t>incapacitated or destroyed.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It can be difficult to connect with </a:t>
            </a:r>
            <a:r>
              <a:rPr kumimoji="0" lang="en-US" altLang="en-US" sz="1200" b="1" i="0" u="none" strike="noStrike" kern="1200" cap="none" spc="0" normalizeH="0" baseline="0" noProof="0" dirty="0">
                <a:ln>
                  <a:noFill/>
                </a:ln>
                <a:effectLst/>
                <a:uLnTx/>
                <a:uFillTx/>
                <a:latin typeface="+mn-lt"/>
                <a:ea typeface="MS PGothic" charset="-128"/>
                <a:cs typeface="Calibri" charset="0"/>
              </a:rPr>
              <a:t>new resources </a:t>
            </a:r>
            <a:r>
              <a:rPr kumimoji="0" lang="en-US" altLang="en-US" sz="1200" b="0" i="0" u="none" strike="noStrike" kern="1200" cap="none" spc="0" normalizeH="0" baseline="0" noProof="0" dirty="0">
                <a:ln>
                  <a:noFill/>
                </a:ln>
                <a:effectLst/>
                <a:uLnTx/>
                <a:uFillTx/>
                <a:latin typeface="+mn-lt"/>
                <a:ea typeface="MS PGothic" charset="-128"/>
                <a:cs typeface="Calibri" charset="0"/>
              </a:rPr>
              <a:t>during migration or in forced disp</a:t>
            </a:r>
            <a:r>
              <a:rPr kumimoji="0" lang="en-US" altLang="en-US" sz="1200" b="0" i="0" u="none" strike="noStrike" kern="1200" cap="none" spc="0" normalizeH="0" baseline="0" noProof="0" dirty="0">
                <a:ln>
                  <a:noFill/>
                </a:ln>
                <a:effectLst/>
                <a:uLnTx/>
                <a:uFillTx/>
                <a:latin typeface="+mn-lt"/>
                <a:ea typeface="MS PGothic" charset="-128"/>
              </a:rPr>
              <a:t>l</a:t>
            </a:r>
            <a:r>
              <a:rPr kumimoji="0" lang="en-US" altLang="en-US" sz="1200" b="0" i="0" u="none" strike="noStrike" kern="1200" cap="none" spc="0" normalizeH="0" baseline="0" noProof="0" dirty="0">
                <a:ln>
                  <a:noFill/>
                </a:ln>
                <a:effectLst/>
                <a:uLnTx/>
                <a:uFillTx/>
                <a:latin typeface="+mn-lt"/>
                <a:ea typeface="MS PGothic" charset="-128"/>
                <a:cs typeface="Calibri" charset="0"/>
              </a:rPr>
              <a:t>acement, often because of cultural and linguistic barriers, and the facilities and services offered to migrants, persons who are forcibly disp</a:t>
            </a:r>
            <a:r>
              <a:rPr kumimoji="0" lang="en-US" altLang="en-US" sz="1200" b="0" i="0" u="none" strike="noStrike" kern="1200" cap="none" spc="0" normalizeH="0" baseline="0" noProof="0" dirty="0">
                <a:ln>
                  <a:noFill/>
                </a:ln>
                <a:effectLst/>
                <a:uLnTx/>
                <a:uFillTx/>
                <a:latin typeface="+mn-lt"/>
                <a:ea typeface="MS PGothic" charset="-128"/>
              </a:rPr>
              <a:t>laced</a:t>
            </a:r>
            <a:r>
              <a:rPr kumimoji="0" lang="en-US" altLang="en-US" sz="1200" b="0" i="0" u="none" strike="noStrike" kern="1200" cap="none" spc="0" normalizeH="0" baseline="0" noProof="0" dirty="0">
                <a:ln>
                  <a:noFill/>
                </a:ln>
                <a:effectLst/>
                <a:uLnTx/>
                <a:uFillTx/>
                <a:latin typeface="+mn-lt"/>
                <a:ea typeface="MS PGothic" charset="-128"/>
                <a:cs typeface="Calibri" charset="0"/>
              </a:rPr>
              <a:t> or crisis-affected populations may not meet the needs of people with diverse SOGIESC.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Finally, </a:t>
            </a:r>
            <a:r>
              <a:rPr kumimoji="0" lang="en-US" altLang="en-US" sz="1200" b="0" i="0" u="none" strike="noStrike" kern="1200" cap="none" spc="0" normalizeH="0" baseline="0" noProof="0" dirty="0">
                <a:ln>
                  <a:noFill/>
                </a:ln>
                <a:effectLst/>
                <a:uLnTx/>
                <a:uFillTx/>
                <a:latin typeface="+mn-lt"/>
                <a:ea typeface="MS PGothic" charset="-128"/>
                <a:cs typeface="Calibri" charset="0"/>
                <a:sym typeface="Arial Bold" charset="0"/>
              </a:rPr>
              <a:t>people</a:t>
            </a:r>
            <a:r>
              <a:rPr kumimoji="0" lang="en-US" altLang="ja-JP" sz="1200" b="0" i="0" u="none" strike="noStrike" kern="1200" cap="none" spc="0" normalizeH="0" baseline="0" noProof="0" dirty="0">
                <a:ln>
                  <a:noFill/>
                </a:ln>
                <a:effectLst/>
                <a:uLnTx/>
                <a:uFillTx/>
                <a:latin typeface="+mn-lt"/>
                <a:ea typeface="MS PGothic" charset="-128"/>
                <a:sym typeface="Arial Bold" charset="0"/>
              </a:rPr>
              <a:t> with diverse SOGIESC can be targeted by a society or</a:t>
            </a:r>
            <a:r>
              <a:rPr kumimoji="0" lang="en-US" altLang="ja-JP" sz="1200" b="1" i="0" u="none" strike="noStrike" kern="1200" cap="none" spc="0" normalizeH="0" baseline="0" noProof="0" dirty="0">
                <a:ln>
                  <a:noFill/>
                </a:ln>
                <a:effectLst/>
                <a:uLnTx/>
                <a:uFillTx/>
                <a:latin typeface="+mn-lt"/>
                <a:ea typeface="MS PGothic" charset="-128"/>
                <a:sym typeface="Arial Bold" charset="0"/>
              </a:rPr>
              <a:t> blamed </a:t>
            </a:r>
            <a:r>
              <a:rPr kumimoji="0" lang="en-US" altLang="ja-JP" sz="1200" b="0" i="0" u="none" strike="noStrike" kern="1200" cap="none" spc="0" normalizeH="0" baseline="0" noProof="0" dirty="0">
                <a:ln>
                  <a:noFill/>
                </a:ln>
                <a:effectLst/>
                <a:uLnTx/>
                <a:uFillTx/>
                <a:latin typeface="+mn-lt"/>
                <a:ea typeface="MS PGothic" charset="-128"/>
                <a:sym typeface="Arial Bold" charset="0"/>
              </a:rPr>
              <a:t>for a crisis, making the loss of coping mechanisms even more problematic.</a:t>
            </a: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Crisis Create Challenges?” slides.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12</a:t>
            </a:fld>
            <a:endParaRPr lang="en-US"/>
          </a:p>
        </p:txBody>
      </p:sp>
    </p:spTree>
    <p:extLst>
      <p:ext uri="{BB962C8B-B14F-4D97-AF65-F5344CB8AC3E}">
        <p14:creationId xmlns:p14="http://schemas.microsoft.com/office/powerpoint/2010/main" val="1756116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and Forced Disp</a:t>
            </a:r>
            <a:r>
              <a:rPr kumimoji="0" lang="en-US" altLang="en-US" sz="1200" b="1" i="0" u="none" strike="noStrike" kern="1200" cap="none" spc="0" normalizeH="0" baseline="0" noProof="0" dirty="0">
                <a:ln>
                  <a:noFill/>
                </a:ln>
                <a:effectLst/>
                <a:uLnTx/>
                <a:uFillTx/>
                <a:latin typeface="+mn-lt"/>
                <a:ea typeface="MS PGothic" charset="-128"/>
              </a:rPr>
              <a:t>l</a:t>
            </a:r>
            <a:r>
              <a:rPr kumimoji="0" lang="en-US" altLang="en-US" sz="1200" b="1" i="0" u="sng" strike="noStrike" kern="1200" cap="none" spc="0" normalizeH="0" baseline="0" noProof="0" dirty="0">
                <a:ln>
                  <a:noFill/>
                </a:ln>
                <a:effectLst/>
                <a:uLnTx/>
                <a:uFillTx/>
                <a:latin typeface="+mn-lt"/>
                <a:ea typeface="MS PGothic" charset="-128"/>
              </a:rPr>
              <a:t>acement Create Challenges?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A real-world example of disconnection from coping mechanisms is from Nepal, where many thousands of people were displaced and crisis-affected by an earthquake in 2015. During the earthquake, the Kathmandu offices of the national LGBT organization were damaged and many of the staff were affected, so individuals who usually relied on their services were unable to do so. Because displaced persons camps were not safe spaces for LGBTIQ+ Nepalis, they formed their own camps and were greatly in need of supplies such as food and clean water. Despite the visibility of their plight, their needs were largely overlooked by the organizations engaged in emergency response.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Crisis Create Challenges?” slides.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13</a:t>
            </a:fld>
            <a:endParaRPr lang="en-US"/>
          </a:p>
        </p:txBody>
      </p:sp>
    </p:spTree>
    <p:extLst>
      <p:ext uri="{BB962C8B-B14F-4D97-AF65-F5344CB8AC3E}">
        <p14:creationId xmlns:p14="http://schemas.microsoft.com/office/powerpoint/2010/main" val="1221138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and Forced Disp</a:t>
            </a:r>
            <a:r>
              <a:rPr kumimoji="0" lang="en-US" altLang="en-US" sz="1200" b="1" i="0" u="none" strike="noStrike" kern="1200" cap="none" spc="0" normalizeH="0" baseline="0" noProof="0" dirty="0">
                <a:ln>
                  <a:noFill/>
                </a:ln>
                <a:effectLst/>
                <a:uLnTx/>
                <a:uFillTx/>
                <a:latin typeface="+mn-lt"/>
                <a:ea typeface="MS PGothic" charset="-128"/>
              </a:rPr>
              <a:t>l</a:t>
            </a:r>
            <a:r>
              <a:rPr kumimoji="0" lang="en-US" altLang="en-US" sz="1200" b="1" i="0" u="sng" strike="noStrike" kern="1200" cap="none" spc="0" normalizeH="0" baseline="0" noProof="0" dirty="0">
                <a:ln>
                  <a:noFill/>
                </a:ln>
                <a:effectLst/>
                <a:uLnTx/>
                <a:uFillTx/>
                <a:latin typeface="+mn-lt"/>
                <a:ea typeface="MS PGothic" charset="-128"/>
              </a:rPr>
              <a:t>acement Create Challenges?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Another </a:t>
            </a:r>
            <a:r>
              <a:rPr kumimoji="0" lang="en-US" altLang="en-US" sz="1200" b="1" i="0" u="none" strike="noStrike" kern="1200" cap="none" spc="0" normalizeH="0" baseline="0" noProof="0" dirty="0">
                <a:ln>
                  <a:noFill/>
                </a:ln>
                <a:effectLst/>
                <a:uLnTx/>
                <a:uFillTx/>
                <a:latin typeface="+mn-lt"/>
                <a:ea typeface="MS PGothic" charset="-128"/>
              </a:rPr>
              <a:t>example from</a:t>
            </a:r>
            <a:r>
              <a:rPr kumimoji="0" lang="en-US" altLang="en-US" sz="1200" b="0" i="0" u="none" strike="noStrike" kern="1200" cap="none" spc="0" normalizeH="0" baseline="0" noProof="0" dirty="0">
                <a:ln>
                  <a:noFill/>
                </a:ln>
                <a:effectLst/>
                <a:uLnTx/>
                <a:uFillTx/>
                <a:latin typeface="+mn-lt"/>
                <a:ea typeface="MS PGothic" charset="-128"/>
              </a:rPr>
              <a:t> Nepal is related to the </a:t>
            </a:r>
            <a:r>
              <a:rPr kumimoji="0" lang="en-US" altLang="en-US" sz="1200" b="0" i="0" u="none" strike="noStrike" kern="1200" cap="none" spc="0" normalizeH="0" baseline="0" noProof="0" dirty="0" err="1">
                <a:ln>
                  <a:noFill/>
                </a:ln>
                <a:effectLst/>
                <a:uLnTx/>
                <a:uFillTx/>
                <a:latin typeface="+mn-lt"/>
                <a:ea typeface="MS PGothic" charset="-128"/>
              </a:rPr>
              <a:t>Tarai</a:t>
            </a:r>
            <a:r>
              <a:rPr kumimoji="0" lang="en-US" altLang="en-US" sz="1200" b="0" i="0" u="none" strike="noStrike" kern="1200" cap="none" spc="0" normalizeH="0" baseline="0" noProof="0" dirty="0">
                <a:ln>
                  <a:noFill/>
                </a:ln>
                <a:effectLst/>
                <a:uLnTx/>
                <a:uFillTx/>
                <a:latin typeface="+mn-lt"/>
                <a:ea typeface="MS PGothic" charset="-128"/>
              </a:rPr>
              <a:t> region after the 2008 floods. Some forced relocation schemes meant to move individuals to safer areas did not take into account the need for access to many of the vital services that buoy </a:t>
            </a:r>
            <a:r>
              <a:rPr kumimoji="0" lang="en-US" altLang="en-US" sz="1200" b="0" i="1" u="none" strike="noStrike" kern="1200" cap="none" spc="0" normalizeH="0" baseline="0" noProof="0" dirty="0">
                <a:ln>
                  <a:noFill/>
                </a:ln>
                <a:effectLst/>
                <a:uLnTx/>
                <a:uFillTx/>
                <a:latin typeface="+mn-lt"/>
                <a:ea typeface="MS PGothic" charset="-128"/>
              </a:rPr>
              <a:t>metis’</a:t>
            </a:r>
            <a:r>
              <a:rPr kumimoji="0" lang="en-US" altLang="en-US" sz="1200" b="0" i="0" u="none" strike="noStrike" kern="1200" cap="none" spc="0" normalizeH="0" baseline="0" noProof="0" dirty="0">
                <a:ln>
                  <a:noFill/>
                </a:ln>
                <a:effectLst/>
                <a:uLnTx/>
                <a:uFillTx/>
                <a:latin typeface="+mn-lt"/>
                <a:ea typeface="MS PGothic" charset="-128"/>
              </a:rPr>
              <a:t> lives – </a:t>
            </a:r>
            <a:r>
              <a:rPr kumimoji="0" lang="en-US" altLang="en-US" sz="1200" b="0" i="1" u="none" strike="noStrike" kern="1200" cap="none" spc="0" normalizeH="0" baseline="0" noProof="0" dirty="0">
                <a:ln>
                  <a:noFill/>
                </a:ln>
                <a:effectLst/>
                <a:uLnTx/>
                <a:uFillTx/>
                <a:latin typeface="+mn-lt"/>
                <a:ea typeface="MS PGothic" charset="-128"/>
              </a:rPr>
              <a:t>metis </a:t>
            </a:r>
            <a:r>
              <a:rPr kumimoji="0" lang="en-US" altLang="en-US" sz="1200" b="0" i="0" u="none" strike="noStrike" kern="1200" cap="none" spc="0" normalizeH="0" baseline="0" noProof="0" dirty="0">
                <a:ln>
                  <a:noFill/>
                </a:ln>
                <a:effectLst/>
                <a:uLnTx/>
                <a:uFillTx/>
                <a:latin typeface="+mn-lt"/>
                <a:ea typeface="MS PGothic" charset="-128"/>
              </a:rPr>
              <a:t>being people who were assigned the sex of male at birth but identify as women – including HIV services and community-based organization social services serving LGBTIQ+ people.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Crisis Create Challenges?” slides.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14</a:t>
            </a:fld>
            <a:endParaRPr lang="en-US"/>
          </a:p>
        </p:txBody>
      </p:sp>
    </p:spTree>
    <p:extLst>
      <p:ext uri="{BB962C8B-B14F-4D97-AF65-F5344CB8AC3E}">
        <p14:creationId xmlns:p14="http://schemas.microsoft.com/office/powerpoint/2010/main" val="1261988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and Forced Disp</a:t>
            </a:r>
            <a:r>
              <a:rPr kumimoji="0" lang="en-US" altLang="en-US" sz="1200" b="1" i="0" u="none" strike="noStrike" kern="1200" cap="none" spc="0" normalizeH="0" baseline="0" noProof="0" dirty="0">
                <a:ln>
                  <a:noFill/>
                </a:ln>
                <a:effectLst/>
                <a:uLnTx/>
                <a:uFillTx/>
                <a:latin typeface="+mn-lt"/>
                <a:ea typeface="MS PGothic" charset="-128"/>
              </a:rPr>
              <a:t>l</a:t>
            </a:r>
            <a:r>
              <a:rPr kumimoji="0" lang="en-US" altLang="en-US" sz="1200" b="1" i="0" u="sng" strike="noStrike" kern="1200" cap="none" spc="0" normalizeH="0" baseline="0" noProof="0" dirty="0">
                <a:ln>
                  <a:noFill/>
                </a:ln>
                <a:effectLst/>
                <a:uLnTx/>
                <a:uFillTx/>
                <a:latin typeface="+mn-lt"/>
                <a:ea typeface="MS PGothic" charset="-128"/>
              </a:rPr>
              <a:t>acement Create Challenges?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Another </a:t>
            </a:r>
            <a:r>
              <a:rPr kumimoji="0" lang="en-US" altLang="en-US" sz="1200" b="1" i="0" u="none" strike="noStrike" kern="1200" cap="none" spc="0" normalizeH="0" baseline="0" noProof="0" dirty="0">
                <a:ln>
                  <a:noFill/>
                </a:ln>
                <a:effectLst/>
                <a:uLnTx/>
                <a:uFillTx/>
                <a:latin typeface="+mn-lt"/>
                <a:ea typeface="MS PGothic" charset="-128"/>
              </a:rPr>
              <a:t>example</a:t>
            </a:r>
            <a:r>
              <a:rPr kumimoji="0" lang="en-US" altLang="en-US" sz="1200" b="0" i="0" u="none" strike="noStrike" kern="1200" cap="none" spc="0" normalizeH="0" baseline="0" noProof="0" dirty="0">
                <a:ln>
                  <a:noFill/>
                </a:ln>
                <a:effectLst/>
                <a:uLnTx/>
                <a:uFillTx/>
                <a:latin typeface="+mn-lt"/>
                <a:ea typeface="MS PGothic" charset="-128"/>
              </a:rPr>
              <a:t> is from Haiti. In 2010, a massive earthquake struck the country. It destroyed protective infrastructure, “from walls that ensured privacy at home to alleyways that made travel to clinics and gathering spaces safe. In the wake of the damage, people who had relied on specialized and often discreet services, such as HIV/AIDS clinics, were forced to turn to the common consumption of relief aid.”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Crisis Create Challenges?” slides.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15</a:t>
            </a:fld>
            <a:endParaRPr lang="en-US"/>
          </a:p>
        </p:txBody>
      </p:sp>
    </p:spTree>
    <p:extLst>
      <p:ext uri="{BB962C8B-B14F-4D97-AF65-F5344CB8AC3E}">
        <p14:creationId xmlns:p14="http://schemas.microsoft.com/office/powerpoint/2010/main" val="3302005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425058"/>
          </a:xfrm>
          <a:prstGeom prst="rect">
            <a:avLst/>
          </a:prstGeom>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and Forced Disp</a:t>
            </a:r>
            <a:r>
              <a:rPr kumimoji="0" lang="en-US" altLang="en-US" sz="1200" b="1" i="0" u="none" strike="noStrike" kern="1200" cap="none" spc="0" normalizeH="0" baseline="0" noProof="0" dirty="0">
                <a:ln>
                  <a:noFill/>
                </a:ln>
                <a:effectLst/>
                <a:uLnTx/>
                <a:uFillTx/>
                <a:latin typeface="+mn-lt"/>
                <a:ea typeface="MS PGothic" charset="-128"/>
              </a:rPr>
              <a:t>l</a:t>
            </a:r>
            <a:r>
              <a:rPr kumimoji="0" lang="en-US" altLang="en-US" sz="1200" b="1" i="0" u="sng" strike="noStrike" kern="1200" cap="none" spc="0" normalizeH="0" baseline="0" noProof="0" dirty="0">
                <a:ln>
                  <a:noFill/>
                </a:ln>
                <a:effectLst/>
                <a:uLnTx/>
                <a:uFillTx/>
                <a:latin typeface="+mn-lt"/>
                <a:ea typeface="MS PGothic" charset="-128"/>
              </a:rPr>
              <a:t>acement Create Challenges? continued</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 second area we will look at is the </a:t>
            </a:r>
            <a:r>
              <a:rPr kumimoji="0" lang="en-US" altLang="en-US" sz="1200" b="1" i="0" u="none" strike="noStrike" kern="1200" cap="none" spc="0" normalizeH="0" baseline="0" noProof="0" dirty="0">
                <a:ln>
                  <a:noFill/>
                </a:ln>
                <a:effectLst/>
                <a:uLnTx/>
                <a:uFillTx/>
                <a:latin typeface="+mn-lt"/>
                <a:ea typeface="MS PGothic" charset="-128"/>
              </a:rPr>
              <a:t>categorization of identities. </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9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To understand more about what “categorization of identities” means, I’ll ask another question. “What is the categorization of identities?”</a:t>
            </a:r>
          </a:p>
          <a:p>
            <a:pPr marL="0" marR="0" lvl="0" indent="0" algn="l" defTabSz="914400" rtl="0" eaLnBrk="0" fontAlgn="base" latinLnBrk="0" hangingPunct="0">
              <a:lnSpc>
                <a:spcPct val="100000"/>
              </a:lnSpc>
              <a:spcAft>
                <a:spcPct val="0"/>
              </a:spcAft>
              <a:buClrTx/>
              <a:buSzTx/>
              <a:buFontTx/>
              <a:buNone/>
              <a:tabLst/>
              <a:defRPr/>
            </a:pPr>
            <a:endParaRPr kumimoji="0" lang="en-US" altLang="en-US" sz="10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There are three answer </a:t>
            </a:r>
            <a:r>
              <a:rPr kumimoji="0" lang="en-US" altLang="en-US" sz="1200" b="1" i="0" u="none" strike="noStrike" kern="1200" cap="none" spc="0" normalizeH="0" baseline="0" noProof="0" dirty="0">
                <a:ln>
                  <a:noFill/>
                </a:ln>
                <a:effectLst/>
                <a:uLnTx/>
                <a:uFillTx/>
                <a:latin typeface="+mn-lt"/>
                <a:ea typeface="MS PGothic" charset="-128"/>
              </a:rPr>
              <a:t>options</a:t>
            </a:r>
            <a:r>
              <a:rPr kumimoji="0" lang="en-US" altLang="en-US" sz="1200" b="0" i="0" u="none" strike="noStrike" kern="1200" cap="none" spc="0" normalizeH="0" baseline="0" noProof="0" dirty="0">
                <a:ln>
                  <a:noFill/>
                </a:ln>
                <a:effectLst/>
                <a:uLnTx/>
                <a:uFillTx/>
                <a:latin typeface="+mn-lt"/>
                <a:ea typeface="MS PGothic" charset="-128"/>
              </a:rPr>
              <a:t> on the screen:</a:t>
            </a:r>
          </a:p>
          <a:p>
            <a:pPr marL="342900" marR="0" lvl="0" indent="-342900" algn="l" defTabSz="914400" rtl="0" eaLnBrk="0" fontAlgn="base" latinLnBrk="0" hangingPunct="0">
              <a:lnSpc>
                <a:spcPct val="100000"/>
              </a:lnSpc>
              <a:spcAft>
                <a:spcPct val="0"/>
              </a:spcAft>
              <a:buClrTx/>
              <a:buSzTx/>
              <a:buFontTx/>
              <a:buAutoNum type="alphaLcPeriod"/>
              <a:tabLst/>
              <a:defRPr/>
            </a:pPr>
            <a:r>
              <a:rPr kumimoji="0" lang="en-US" altLang="en-US" sz="1200" b="0" i="0" u="none" strike="noStrike" kern="1200" cap="none" spc="0" normalizeH="0" baseline="0" noProof="0" dirty="0">
                <a:ln>
                  <a:noFill/>
                </a:ln>
                <a:effectLst/>
                <a:uLnTx/>
                <a:uFillTx/>
                <a:latin typeface="+mn-lt"/>
                <a:ea typeface="MS PGothic" charset="-128"/>
              </a:rPr>
              <a:t>Providing assistance to individuals of one identity category and refusing assistance to individuals of another.</a:t>
            </a:r>
          </a:p>
          <a:p>
            <a:pPr marL="342900" marR="0" lvl="0" indent="-342900" algn="l" defTabSz="914400" rtl="0" eaLnBrk="0" fontAlgn="base" latinLnBrk="0" hangingPunct="0">
              <a:lnSpc>
                <a:spcPct val="100000"/>
              </a:lnSpc>
              <a:spcAft>
                <a:spcPct val="0"/>
              </a:spcAft>
              <a:buClrTx/>
              <a:buSzTx/>
              <a:buFontTx/>
              <a:buAutoNum type="alphaLcPeriod"/>
              <a:tabLst/>
              <a:defRPr/>
            </a:pPr>
            <a:r>
              <a:rPr kumimoji="0" lang="en-US" altLang="en-US" sz="1200" b="0" i="0" u="none" strike="noStrike" kern="1200" cap="none" spc="0" normalizeH="0" baseline="0" noProof="0" dirty="0">
                <a:ln>
                  <a:noFill/>
                </a:ln>
                <a:effectLst/>
                <a:uLnTx/>
                <a:uFillTx/>
                <a:latin typeface="+mn-lt"/>
                <a:ea typeface="MS PGothic" charset="-128"/>
              </a:rPr>
              <a:t>Forcing individuals to report whether they have a diverse sexual orientation, gender identity, gender expression or sex characteristics. </a:t>
            </a:r>
          </a:p>
          <a:p>
            <a:pPr marL="342900" marR="0" lvl="0" indent="-342900" algn="l" defTabSz="914400" rtl="0" eaLnBrk="0" fontAlgn="base" latinLnBrk="0" hangingPunct="0">
              <a:lnSpc>
                <a:spcPct val="100000"/>
              </a:lnSpc>
              <a:spcAft>
                <a:spcPct val="0"/>
              </a:spcAft>
              <a:buClrTx/>
              <a:buSzTx/>
              <a:buFontTx/>
              <a:buAutoNum type="alphaLcPeriod"/>
              <a:tabLst/>
              <a:defRPr/>
            </a:pPr>
            <a:r>
              <a:rPr kumimoji="0" lang="en-US" altLang="en-US" sz="1200" b="0" i="0" u="none" strike="noStrike" kern="1200" cap="none" spc="0" normalizeH="0" baseline="0" noProof="0" dirty="0">
                <a:ln>
                  <a:noFill/>
                </a:ln>
                <a:effectLst/>
                <a:uLnTx/>
                <a:uFillTx/>
                <a:latin typeface="+mn-lt"/>
                <a:ea typeface="MS PGothic" charset="-128"/>
              </a:rPr>
              <a:t>Categorizing individuals by sex, gender, marital status, family composition and other factors.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8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Pause to allow learners to answer. </a:t>
            </a: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 answer is </a:t>
            </a:r>
            <a:r>
              <a:rPr kumimoji="0" lang="en-US" altLang="en-US" sz="1200" b="1" i="0" u="none" strike="noStrike" kern="1200" cap="none" spc="0" normalizeH="0" baseline="0" noProof="0" dirty="0">
                <a:ln>
                  <a:noFill/>
                </a:ln>
                <a:effectLst/>
                <a:uLnTx/>
                <a:uFillTx/>
                <a:latin typeface="+mn-lt"/>
                <a:ea typeface="MS PGothic" charset="-128"/>
              </a:rPr>
              <a:t>c</a:t>
            </a:r>
            <a:r>
              <a:rPr kumimoji="0" lang="en-US" altLang="en-US" sz="1200" b="0" i="0" u="none" strike="noStrike" kern="1200" cap="none" spc="0" normalizeH="0" baseline="0" noProof="0" dirty="0">
                <a:ln>
                  <a:noFill/>
                </a:ln>
                <a:effectLst/>
                <a:uLnTx/>
                <a:uFillTx/>
                <a:latin typeface="+mn-lt"/>
                <a:ea typeface="MS PGothic" charset="-128"/>
              </a:rPr>
              <a:t>. This means categorizing individuals by sex, gender, marital status, family composition and other factors. Categorization is done to register, track and assist people.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Crisis Create Challenges?” slides.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16</a:t>
            </a:fld>
            <a:endParaRPr lang="en-US"/>
          </a:p>
        </p:txBody>
      </p:sp>
    </p:spTree>
    <p:extLst>
      <p:ext uri="{BB962C8B-B14F-4D97-AF65-F5344CB8AC3E}">
        <p14:creationId xmlns:p14="http://schemas.microsoft.com/office/powerpoint/2010/main" val="668884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and Forced Disp</a:t>
            </a:r>
            <a:r>
              <a:rPr kumimoji="0" lang="en-US" altLang="en-US" sz="1200" b="1" i="0" u="none" strike="noStrike" kern="1200" cap="none" spc="0" normalizeH="0" baseline="0" noProof="0" dirty="0">
                <a:ln>
                  <a:noFill/>
                </a:ln>
                <a:effectLst/>
                <a:uLnTx/>
                <a:uFillTx/>
                <a:latin typeface="+mn-lt"/>
                <a:ea typeface="MS PGothic" charset="-128"/>
              </a:rPr>
              <a:t>l</a:t>
            </a:r>
            <a:r>
              <a:rPr kumimoji="0" lang="en-US" altLang="en-US" sz="1200" b="1" i="0" u="sng" strike="noStrike" kern="1200" cap="none" spc="0" normalizeH="0" baseline="0" noProof="0" dirty="0">
                <a:ln>
                  <a:noFill/>
                </a:ln>
                <a:effectLst/>
                <a:uLnTx/>
                <a:uFillTx/>
                <a:latin typeface="+mn-lt"/>
                <a:ea typeface="MS PGothic" charset="-128"/>
              </a:rPr>
              <a:t>acement Create Challenges? continued</a:t>
            </a:r>
            <a:endParaRPr kumimoji="0" lang="en-US" altLang="en-US" sz="12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There are </a:t>
            </a:r>
            <a:r>
              <a:rPr kumimoji="0" lang="en-US" altLang="en-US" sz="1200" b="1" i="0" u="none" strike="noStrike" kern="1200" cap="none" spc="0" normalizeH="0" baseline="0" noProof="0" dirty="0">
                <a:ln>
                  <a:noFill/>
                </a:ln>
                <a:effectLst/>
                <a:uLnTx/>
                <a:uFillTx/>
                <a:latin typeface="+mn-lt"/>
                <a:ea typeface="MS PGothic" charset="-128"/>
              </a:rPr>
              <a:t>several issues </a:t>
            </a:r>
            <a:r>
              <a:rPr kumimoji="0" lang="en-US" altLang="en-US" sz="1200" b="0" i="0" u="none" strike="noStrike" kern="1200" cap="none" spc="0" normalizeH="0" baseline="0" noProof="0" dirty="0">
                <a:ln>
                  <a:noFill/>
                </a:ln>
                <a:effectLst/>
                <a:uLnTx/>
                <a:uFillTx/>
                <a:latin typeface="+mn-lt"/>
                <a:ea typeface="MS PGothic" charset="-128"/>
              </a:rPr>
              <a:t>with the categorization of identities: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effectLst/>
                <a:uLnTx/>
                <a:uFillTx/>
                <a:latin typeface="+mn-lt"/>
                <a:ea typeface="MS PGothic" charset="-128"/>
                <a:cs typeface="Calibri" charset="0"/>
              </a:rPr>
              <a:t>Categorization for the </a:t>
            </a:r>
            <a:r>
              <a:rPr kumimoji="0" lang="en-US" altLang="en-US" sz="1200" b="1" i="0" u="none" strike="noStrike" kern="0" cap="none" spc="0" normalizeH="0" baseline="0" noProof="0" dirty="0">
                <a:ln>
                  <a:noFill/>
                </a:ln>
                <a:effectLst/>
                <a:uLnTx/>
                <a:uFillTx/>
                <a:latin typeface="+mn-lt"/>
                <a:ea typeface="MS PGothic" charset="-128"/>
                <a:cs typeface="Calibri" charset="0"/>
              </a:rPr>
              <a:t>purposes </a:t>
            </a:r>
            <a:r>
              <a:rPr kumimoji="0" lang="en-US" altLang="en-US" sz="1200" b="0" i="0" u="none" strike="noStrike" kern="0" cap="none" spc="0" normalizeH="0" baseline="0" noProof="0" dirty="0">
                <a:ln>
                  <a:noFill/>
                </a:ln>
                <a:effectLst/>
                <a:uLnTx/>
                <a:uFillTx/>
                <a:latin typeface="+mn-lt"/>
                <a:ea typeface="MS PGothic" charset="-128"/>
                <a:cs typeface="Calibri" charset="0"/>
              </a:rPr>
              <a:t>of registering, tracking and assisting people may not be varied enough.</a:t>
            </a:r>
            <a:r>
              <a:rPr kumimoji="0" lang="en-US" altLang="en-US" sz="1200" b="0" i="0" u="none" strike="noStrike" kern="1200" cap="none" spc="0" normalizeH="0" baseline="0" noProof="0" dirty="0">
                <a:ln>
                  <a:noFill/>
                </a:ln>
                <a:effectLst/>
                <a:uLnTx/>
                <a:uFillTx/>
                <a:latin typeface="+mn-lt"/>
                <a:ea typeface="MS PGothic" charset="-128"/>
              </a:rPr>
              <a:t> For instance, when referencing gender, we may refer to “women,” but not to non-binary individuals or men, and </a:t>
            </a:r>
            <a:r>
              <a:rPr kumimoji="0" lang="en-US" altLang="en-US" sz="1200" b="0" i="0" u="none" strike="noStrike" kern="0" cap="none" spc="0" normalizeH="0" baseline="0" noProof="0" dirty="0">
                <a:ln>
                  <a:noFill/>
                </a:ln>
                <a:effectLst/>
                <a:uLnTx/>
                <a:uFillTx/>
                <a:latin typeface="+mn-lt"/>
                <a:ea typeface="MS PGothic" charset="-128"/>
                <a:cs typeface="Calibri" charset="0"/>
              </a:rPr>
              <a:t>categories related to sex characteristics, sexual orientation and gender identity may be absent on forms or in official data registers.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effectLst/>
                <a:uLnTx/>
                <a:uFillTx/>
                <a:latin typeface="+mn-lt"/>
                <a:ea typeface="MS PGothic" charset="-128"/>
                <a:cs typeface="Calibri" charset="0"/>
              </a:rPr>
              <a:t>Categories such as </a:t>
            </a:r>
            <a:r>
              <a:rPr kumimoji="0" lang="en-US" altLang="en-US" sz="1200" b="1" i="0" u="none" strike="noStrike" kern="0" cap="none" spc="0" normalizeH="0" baseline="0" noProof="0" dirty="0">
                <a:ln>
                  <a:noFill/>
                </a:ln>
                <a:effectLst/>
                <a:uLnTx/>
                <a:uFillTx/>
                <a:latin typeface="+mn-lt"/>
                <a:ea typeface="MS PGothic" charset="-128"/>
                <a:cs typeface="Calibri" charset="0"/>
              </a:rPr>
              <a:t>sex and gender </a:t>
            </a:r>
            <a:r>
              <a:rPr kumimoji="0" lang="en-US" altLang="en-US" sz="1200" b="0" i="0" u="none" strike="noStrike" kern="0" cap="none" spc="0" normalizeH="0" baseline="0" noProof="0" dirty="0">
                <a:ln>
                  <a:noFill/>
                </a:ln>
                <a:effectLst/>
                <a:uLnTx/>
                <a:uFillTx/>
                <a:latin typeface="+mn-lt"/>
                <a:ea typeface="MS PGothic" charset="-128"/>
                <a:cs typeface="Calibri" charset="0"/>
              </a:rPr>
              <a:t>may be conflated and may thus not be able to capture an individual’s gender identity in addition to the sex marker on their official ID.</a:t>
            </a:r>
            <a:r>
              <a:rPr kumimoji="0" lang="en-US" altLang="en-US" sz="1200" b="0" i="0" u="none" strike="noStrike" kern="1200" cap="none" spc="0" normalizeH="0" baseline="0" noProof="0" dirty="0">
                <a:ln>
                  <a:noFill/>
                </a:ln>
                <a:effectLst/>
                <a:uLnTx/>
                <a:uFillTx/>
                <a:latin typeface="+mn-lt"/>
                <a:ea typeface="MS PGothic" charset="-128"/>
              </a:rPr>
              <a: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effectLst/>
                <a:uLnTx/>
                <a:uFillTx/>
                <a:latin typeface="+mn-lt"/>
                <a:ea typeface="MS PGothic" charset="-128"/>
                <a:cs typeface="Calibri" charset="0"/>
              </a:rPr>
              <a:t>Individuals who do not </a:t>
            </a:r>
            <a:r>
              <a:rPr kumimoji="0" lang="en-US" altLang="en-US" sz="1200" b="1" i="0" u="none" strike="noStrike" kern="0" cap="none" spc="0" normalizeH="0" baseline="0" noProof="0" dirty="0">
                <a:ln>
                  <a:noFill/>
                </a:ln>
                <a:effectLst/>
                <a:uLnTx/>
                <a:uFillTx/>
                <a:latin typeface="+mn-lt"/>
                <a:ea typeface="MS PGothic" charset="-128"/>
                <a:cs typeface="Calibri" charset="0"/>
              </a:rPr>
              <a:t>align </a:t>
            </a:r>
            <a:r>
              <a:rPr kumimoji="0" lang="en-US" altLang="en-US" sz="1200" b="0" i="0" u="none" strike="noStrike" kern="0" cap="none" spc="0" normalizeH="0" baseline="0" noProof="0" dirty="0">
                <a:ln>
                  <a:noFill/>
                </a:ln>
                <a:effectLst/>
                <a:uLnTx/>
                <a:uFillTx/>
                <a:latin typeface="+mn-lt"/>
                <a:ea typeface="MS PGothic" charset="-128"/>
                <a:cs typeface="Calibri" charset="0"/>
              </a:rPr>
              <a:t>with expectations of what men and women act and look like may be excluded altogether due to insufficient categories.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Crisis Create Challenges?” slides.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17</a:t>
            </a:fld>
            <a:endParaRPr lang="en-US"/>
          </a:p>
        </p:txBody>
      </p:sp>
    </p:spTree>
    <p:extLst>
      <p:ext uri="{BB962C8B-B14F-4D97-AF65-F5344CB8AC3E}">
        <p14:creationId xmlns:p14="http://schemas.microsoft.com/office/powerpoint/2010/main" val="3135507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How Do Migration and Forced Disp</a:t>
            </a:r>
            <a:r>
              <a:rPr lang="en-US" altLang="en-US" sz="1200" b="1" dirty="0">
                <a:ea typeface="MS PGothic" charset="-128"/>
              </a:rPr>
              <a:t>l</a:t>
            </a:r>
            <a:r>
              <a:rPr lang="en-US" altLang="en-US" sz="1200" b="1" u="sng" dirty="0">
                <a:ea typeface="MS PGothic" charset="-128"/>
              </a:rPr>
              <a:t>acement Create Challenges? continued</a:t>
            </a:r>
            <a:endParaRPr lang="en-US" altLang="en-US" sz="1200"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b="0" i="0" dirty="0">
                <a:ea typeface="MS PGothic" charset="-128"/>
              </a:rPr>
              <a:t>Official </a:t>
            </a:r>
            <a:r>
              <a:rPr lang="en-US" altLang="en-US" sz="1200" b="1" i="0" dirty="0">
                <a:ea typeface="MS PGothic" charset="-128"/>
              </a:rPr>
              <a:t>scrutiny </a:t>
            </a:r>
            <a:r>
              <a:rPr lang="en-US" altLang="en-US" sz="1200" b="0" i="0" dirty="0">
                <a:ea typeface="MS PGothic" charset="-128"/>
              </a:rPr>
              <a:t>of </a:t>
            </a:r>
            <a:r>
              <a:rPr lang="en-US" altLang="en-US" sz="1200" i="0" dirty="0">
                <a:ea typeface="MS PGothic" charset="-128"/>
              </a:rPr>
              <a:t>bodies, documents, families and behaviors can be problematic for people of diverse SOGIESC. Those who previously used </a:t>
            </a:r>
            <a:r>
              <a:rPr lang="en-US" altLang="en-US" sz="1200" b="0" i="0" dirty="0">
                <a:ea typeface="MS PGothic" charset="-128"/>
              </a:rPr>
              <a:t>invisibility as a coping mechanism </a:t>
            </a:r>
            <a:r>
              <a:rPr lang="en-US" altLang="en-US" sz="1200" i="0" dirty="0">
                <a:ea typeface="MS PGothic" charset="-128"/>
              </a:rPr>
              <a:t>may be especially at risk.</a:t>
            </a:r>
            <a:endParaRPr lang="en-US" altLang="en-US" sz="1200" i="0" kern="0" dirty="0">
              <a:latin typeface="Calibri" charset="0"/>
              <a:ea typeface="MS PGothic" charset="-128"/>
              <a:cs typeface="Calibri"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i="0" dirty="0">
                <a:ea typeface="MS PGothic" charset="-128"/>
              </a:rPr>
              <a:t>The definition of </a:t>
            </a:r>
            <a:r>
              <a:rPr lang="en-US" altLang="en-US" sz="1200" b="1" i="0" dirty="0">
                <a:ea typeface="MS PGothic" charset="-128"/>
              </a:rPr>
              <a:t>“family” </a:t>
            </a:r>
            <a:r>
              <a:rPr lang="en-US" altLang="en-US" sz="1200" i="0" dirty="0">
                <a:ea typeface="MS PGothic" charset="-128"/>
              </a:rPr>
              <a:t>may exclude same-gender couples and chosen families, leading to limited access to aid or separation, especially if parents with diverse SOGIESC with children are outed.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i="0" kern="0" dirty="0">
                <a:latin typeface="Calibri" charset="0"/>
                <a:ea typeface="MS PGothic" charset="-128"/>
                <a:cs typeface="Calibri" charset="0"/>
              </a:rPr>
              <a:t>P</a:t>
            </a:r>
            <a:r>
              <a:rPr lang="en-US" altLang="en-US" sz="1200" i="0" dirty="0">
                <a:ea typeface="MS PGothic" charset="-128"/>
              </a:rPr>
              <a:t>rograms or infrastructure may be </a:t>
            </a:r>
            <a:r>
              <a:rPr lang="en-US" altLang="en-US" sz="1200" b="1" i="0" dirty="0">
                <a:ea typeface="MS PGothic" charset="-128"/>
              </a:rPr>
              <a:t>designed </a:t>
            </a:r>
            <a:r>
              <a:rPr lang="en-US" altLang="en-US" sz="1200" b="0" i="0" dirty="0">
                <a:ea typeface="MS PGothic" charset="-128"/>
              </a:rPr>
              <a:t>and constructed </a:t>
            </a:r>
            <a:r>
              <a:rPr lang="en-US" altLang="en-US" sz="1200" i="0" dirty="0">
                <a:ea typeface="MS PGothic" charset="-128"/>
              </a:rPr>
              <a:t>without the needs of people of diverse SOGIESC in mind because the categories simply don’t exist.</a:t>
            </a:r>
            <a:r>
              <a:rPr lang="en-US" altLang="ja-JP" sz="1200" i="0" dirty="0">
                <a:latin typeface="Calibri" charset="0"/>
                <a:ea typeface="MS PGothic" charset="-128"/>
                <a:sym typeface="Arial Bold" charset="0"/>
              </a:rPr>
              <a:t> For instance, </a:t>
            </a:r>
            <a:r>
              <a:rPr lang="en-US" altLang="ja-JP" sz="1200" i="0" kern="0" dirty="0">
                <a:latin typeface="Calibri" charset="0"/>
                <a:ea typeface="MS PGothic" charset="-128"/>
                <a:cs typeface="Calibri" charset="0"/>
                <a:sym typeface="Arial Bold" charset="0"/>
              </a:rPr>
              <a:t>t</a:t>
            </a:r>
            <a:r>
              <a:rPr lang="en-US" altLang="en-US" sz="1200" kern="0" dirty="0">
                <a:latin typeface="Calibri" charset="0"/>
                <a:ea typeface="MS PGothic" charset="-128"/>
                <a:cs typeface="Calibri" charset="0"/>
              </a:rPr>
              <a:t>he definition of </a:t>
            </a:r>
            <a:r>
              <a:rPr lang="en-US" altLang="en-US" sz="1200" b="1" kern="0" dirty="0">
                <a:latin typeface="Calibri" charset="0"/>
                <a:ea typeface="MS PGothic" charset="-128"/>
                <a:cs typeface="Calibri" charset="0"/>
              </a:rPr>
              <a:t>“family” </a:t>
            </a:r>
            <a:r>
              <a:rPr lang="en-US" altLang="en-US" sz="1200" kern="0" dirty="0">
                <a:latin typeface="Calibri" charset="0"/>
                <a:ea typeface="MS PGothic" charset="-128"/>
                <a:cs typeface="Calibri" charset="0"/>
              </a:rPr>
              <a:t>may exclude same-gender couples and chosen families, leading to their limited access to programs.</a:t>
            </a:r>
          </a:p>
          <a:p>
            <a:endParaRPr lang="en-US" altLang="en-US" sz="1200" dirty="0">
              <a:latin typeface="Calibri" charset="0"/>
              <a:ea typeface="MS PGothic" charset="-128"/>
              <a:cs typeface="Calibri" charset="0"/>
            </a:endParaRPr>
          </a:p>
          <a:p>
            <a:r>
              <a:rPr lang="en-US" altLang="en-US" sz="1200" dirty="0">
                <a:latin typeface="Calibri" charset="0"/>
                <a:ea typeface="MS PGothic" charset="-128"/>
                <a:cs typeface="Calibri" charset="0"/>
              </a:rPr>
              <a:t>----</a:t>
            </a:r>
          </a:p>
          <a:p>
            <a:endParaRPr lang="en-US" altLang="en-US" sz="1200" dirty="0">
              <a:latin typeface="Calibri" charset="0"/>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 </a:t>
            </a:r>
            <a:r>
              <a:rPr lang="en-US" altLang="en-US" sz="1200" i="1" dirty="0">
                <a:ea typeface="MS PGothic" charset="-128"/>
              </a:rPr>
              <a:t>20 minutes for “How Do Migration, Forced Displacement and Crisis Create Cha</a:t>
            </a:r>
            <a:r>
              <a:rPr lang="en-US" altLang="en-US" sz="1200" b="0" i="1" u="none" dirty="0">
                <a:ea typeface="MS PGothic" charset="-128"/>
              </a:rPr>
              <a:t>ll</a:t>
            </a:r>
            <a:r>
              <a:rPr lang="en-US" altLang="en-US" sz="1200" i="1" dirty="0">
                <a:ea typeface="MS PGothic" charset="-128"/>
              </a:rPr>
              <a:t>enges?” slides.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ea typeface="MS PGothic" charset="-128"/>
            </a:endParaRPr>
          </a:p>
          <a:p>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18</a:t>
            </a:fld>
            <a:endParaRPr lang="en-US"/>
          </a:p>
        </p:txBody>
      </p:sp>
    </p:spTree>
    <p:extLst>
      <p:ext uri="{BB962C8B-B14F-4D97-AF65-F5344CB8AC3E}">
        <p14:creationId xmlns:p14="http://schemas.microsoft.com/office/powerpoint/2010/main" val="1569634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kern="1200" dirty="0">
                <a:latin typeface="+mn-lt"/>
                <a:ea typeface="MS PGothic" charset="-128"/>
                <a:cs typeface="+mn-cs"/>
              </a:rPr>
              <a:t>How Do Migration and Forced Disp</a:t>
            </a:r>
            <a:r>
              <a:rPr lang="en-US" altLang="en-US" sz="1200" b="1" kern="1200" dirty="0">
                <a:latin typeface="+mn-lt"/>
                <a:ea typeface="MS PGothic" charset="-128"/>
                <a:cs typeface="+mn-cs"/>
              </a:rPr>
              <a:t>l</a:t>
            </a:r>
            <a:r>
              <a:rPr lang="en-US" altLang="en-US" sz="1200" b="1" u="sng" kern="1200" dirty="0">
                <a:latin typeface="+mn-lt"/>
                <a:ea typeface="MS PGothic" charset="-128"/>
                <a:cs typeface="+mn-cs"/>
              </a:rPr>
              <a:t>acement Create Challenges? continued</a:t>
            </a:r>
          </a:p>
          <a:p>
            <a:endParaRPr lang="en-US" altLang="en-US" sz="1200" i="1" kern="1200" dirty="0">
              <a:latin typeface="+mn-lt"/>
              <a:ea typeface="MS PGothic" charset="-128"/>
              <a:cs typeface="+mn-cs"/>
            </a:endParaRPr>
          </a:p>
          <a:p>
            <a:pPr marL="0" lvl="0" indent="0">
              <a:spcBef>
                <a:spcPts val="2400"/>
              </a:spcBef>
            </a:pPr>
            <a:r>
              <a:rPr lang="en-US" altLang="en-US" sz="1200" kern="0" dirty="0">
                <a:latin typeface="+mn-lt"/>
                <a:ea typeface="MS PGothic" charset="-128"/>
                <a:cs typeface="Calibri" charset="0"/>
              </a:rPr>
              <a:t>In 2020 during the COVID-19 pandemic, government officials in severa</a:t>
            </a:r>
            <a:r>
              <a:rPr lang="en-US" altLang="en-US" sz="1200" kern="1200" dirty="0">
                <a:latin typeface="+mn-lt"/>
                <a:ea typeface="MS PGothic" charset="-128"/>
                <a:cs typeface="+mn-cs"/>
              </a:rPr>
              <a:t>l </a:t>
            </a:r>
            <a:r>
              <a:rPr lang="en-US" altLang="en-US" sz="1200" kern="0" dirty="0">
                <a:latin typeface="+mn-lt"/>
                <a:ea typeface="MS PGothic" charset="-128"/>
                <a:cs typeface="Calibri" charset="0"/>
              </a:rPr>
              <a:t>La</a:t>
            </a:r>
            <a:r>
              <a:rPr lang="en-US" altLang="en-US" sz="1200" kern="1200" dirty="0">
                <a:latin typeface="+mn-lt"/>
                <a:ea typeface="MS PGothic" charset="-128"/>
                <a:cs typeface="+mn-cs"/>
              </a:rPr>
              <a:t>tin American countries, inc</a:t>
            </a:r>
            <a:r>
              <a:rPr lang="en-US" altLang="en-US" sz="1200" kern="0" dirty="0">
                <a:latin typeface="+mn-lt"/>
                <a:ea typeface="MS PGothic" charset="-128"/>
                <a:cs typeface="Calibri" charset="0"/>
              </a:rPr>
              <a:t>l</a:t>
            </a:r>
            <a:r>
              <a:rPr lang="en-US" altLang="en-US" sz="1200" kern="1200" dirty="0">
                <a:latin typeface="+mn-lt"/>
                <a:ea typeface="MS PGothic" charset="-128"/>
                <a:cs typeface="+mn-cs"/>
              </a:rPr>
              <a:t>uding </a:t>
            </a:r>
            <a:r>
              <a:rPr lang="en-US" altLang="en-US" sz="1200" kern="0" dirty="0">
                <a:latin typeface="+mn-lt"/>
                <a:ea typeface="MS PGothic" charset="-128"/>
                <a:cs typeface="Calibri" charset="0"/>
              </a:rPr>
              <a:t>Peru, enacted a scheme during </a:t>
            </a:r>
            <a:r>
              <a:rPr lang="en-US" altLang="en-US" sz="1200" kern="1200" dirty="0">
                <a:latin typeface="+mn-lt"/>
                <a:ea typeface="MS PGothic" charset="-128"/>
                <a:cs typeface="+mn-cs"/>
              </a:rPr>
              <a:t>quarantine </a:t>
            </a:r>
            <a:r>
              <a:rPr lang="en-US" altLang="en-US" sz="1200" kern="0" dirty="0">
                <a:latin typeface="+mn-lt"/>
                <a:ea typeface="MS PGothic" charset="-128"/>
                <a:cs typeface="Calibri" charset="0"/>
              </a:rPr>
              <a:t>that allowed residents to leave their homes at specific times to shop for basic supplies based on the sex marker on their official ID card. This system impacted transgender people – including nationals, migrants, refugees and asylum-seekers – as it increased their visibility to others and put them in the way of potential harm. </a:t>
            </a:r>
            <a:endParaRPr lang="en-US" altLang="en-US" sz="1200" b="1" kern="0" dirty="0">
              <a:latin typeface="+mn-lt"/>
              <a:ea typeface="MS PGothic" charset="-128"/>
              <a:cs typeface="Calibri" charset="0"/>
            </a:endParaRPr>
          </a:p>
          <a:p>
            <a:endParaRPr lang="en-US" altLang="en-US" sz="1200" kern="1200" dirty="0">
              <a:latin typeface="+mn-lt"/>
              <a:ea typeface="MS PGothic" charset="-128"/>
              <a:cs typeface="Calibri" charset="0"/>
            </a:endParaRPr>
          </a:p>
          <a:p>
            <a:r>
              <a:rPr lang="en-US" altLang="en-US" sz="1200" kern="1200" dirty="0">
                <a:latin typeface="+mn-lt"/>
                <a:ea typeface="MS PGothic" charset="-128"/>
                <a:cs typeface="Calibri" charset="0"/>
              </a:rPr>
              <a:t>----</a:t>
            </a:r>
          </a:p>
          <a:p>
            <a:endParaRPr lang="en-US" altLang="en-US" sz="1200" kern="1200" dirty="0">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kern="1200" dirty="0">
                <a:latin typeface="+mn-lt"/>
                <a:ea typeface="MS PGothic" charset="-128"/>
                <a:cs typeface="+mn-cs"/>
              </a:rPr>
              <a:t>Time: </a:t>
            </a:r>
            <a:r>
              <a:rPr lang="en-US" altLang="en-US" sz="1200" i="1" kern="1200" dirty="0">
                <a:latin typeface="+mn-lt"/>
                <a:ea typeface="MS PGothic" charset="-128"/>
                <a:cs typeface="+mn-cs"/>
              </a:rPr>
              <a:t>20 minutes for “How Do Migration, Forced Displacement and Crisis Create Cha</a:t>
            </a:r>
            <a:r>
              <a:rPr lang="en-US" altLang="en-US" sz="1200" b="0" i="1" u="none" kern="1200" dirty="0">
                <a:latin typeface="+mn-lt"/>
                <a:ea typeface="MS PGothic" charset="-128"/>
                <a:cs typeface="+mn-cs"/>
              </a:rPr>
              <a:t>ll</a:t>
            </a:r>
            <a:r>
              <a:rPr lang="en-US" altLang="en-US" sz="1200" i="1" kern="1200" dirty="0">
                <a:latin typeface="+mn-lt"/>
                <a:ea typeface="MS PGothic" charset="-128"/>
                <a:cs typeface="+mn-cs"/>
              </a:rPr>
              <a:t>enges?” slides. </a:t>
            </a:r>
          </a:p>
          <a:p>
            <a:endParaRPr lang="en-US" altLang="en-US" sz="1200" i="1" kern="1200" dirty="0">
              <a:latin typeface="+mn-lt"/>
              <a:ea typeface="MS PGothic" charset="-128"/>
              <a:cs typeface="+mn-cs"/>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19</a:t>
            </a:fld>
            <a:endParaRPr lang="en-US"/>
          </a:p>
        </p:txBody>
      </p:sp>
    </p:spTree>
    <p:extLst>
      <p:ext uri="{BB962C8B-B14F-4D97-AF65-F5344CB8AC3E}">
        <p14:creationId xmlns:p14="http://schemas.microsoft.com/office/powerpoint/2010/main" val="3138106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602"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ts val="0"/>
              </a:spcAft>
            </a:pPr>
            <a:r>
              <a:rPr lang="en-US" altLang="en-US" b="1" u="sng" dirty="0">
                <a:ea typeface="MS PGothic" charset="-128"/>
              </a:rPr>
              <a:t>Opening Slide</a:t>
            </a:r>
            <a:endParaRPr lang="en-US" altLang="en-US" u="sng" dirty="0">
              <a:ea typeface="MS PGothic" charset="-128"/>
            </a:endParaRPr>
          </a:p>
          <a:p>
            <a:pPr eaLnBrk="1" hangingPunct="1">
              <a:spcBef>
                <a:spcPct val="0"/>
              </a:spcBef>
            </a:pPr>
            <a:endParaRPr lang="en-US" altLang="en-US" b="0" u="sng" dirty="0">
              <a:ea typeface="MS PGothic" charset="-128"/>
            </a:endParaRPr>
          </a:p>
          <a:p>
            <a:pPr marL="0" marR="0" lvl="0" indent="0" algn="l" defTabSz="1092434"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Image description: a person sitting in a chair smiling at the camera; a yellow curtain to the right filters in sunlight.]</a:t>
            </a:r>
            <a:endParaRPr lang="en-US" sz="1200" b="0" i="0" kern="1200" dirty="0">
              <a:solidFill>
                <a:schemeClr val="tx1"/>
              </a:solidFill>
              <a:effectLst/>
              <a:latin typeface="+mn-lt"/>
              <a:ea typeface="+mn-ea"/>
              <a:cs typeface="+mn-cs"/>
            </a:endParaRPr>
          </a:p>
          <a:p>
            <a:pPr eaLnBrk="1" hangingPunct="1">
              <a:spcBef>
                <a:spcPct val="0"/>
              </a:spcBef>
            </a:pPr>
            <a:endParaRPr lang="en-US" altLang="en-US" b="0" u="sng" dirty="0">
              <a:ea typeface="MS PGothic" charset="-128"/>
            </a:endParaRPr>
          </a:p>
          <a:p>
            <a:pPr eaLnBrk="1" hangingPunct="1">
              <a:spcBef>
                <a:spcPct val="0"/>
              </a:spcBef>
            </a:pPr>
            <a:endParaRPr lang="en-US" altLang="en-US" i="1" dirty="0">
              <a:ea typeface="MS PGothic" charset="-128"/>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C093C7CC-7531-B243-A330-209390B909DB}" type="slidenum">
              <a:rPr lang="en-US" altLang="en-US" sz="1200">
                <a:latin typeface="Calibri Regular"/>
              </a:rPr>
              <a:pPr/>
              <a:t>2</a:t>
            </a:fld>
            <a:endParaRPr lang="en-US" altLang="en-US" sz="1200" dirty="0">
              <a:latin typeface="Calibri Regular"/>
            </a:endParaRPr>
          </a:p>
        </p:txBody>
      </p:sp>
    </p:spTree>
    <p:extLst>
      <p:ext uri="{BB962C8B-B14F-4D97-AF65-F5344CB8AC3E}">
        <p14:creationId xmlns:p14="http://schemas.microsoft.com/office/powerpoint/2010/main" val="323654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and Forced Disp</a:t>
            </a:r>
            <a:r>
              <a:rPr kumimoji="0" lang="en-US" altLang="en-US" sz="1200" b="1" i="0" u="none" strike="noStrike" kern="1200" cap="none" spc="0" normalizeH="0" baseline="0" noProof="0" dirty="0">
                <a:ln>
                  <a:noFill/>
                </a:ln>
                <a:effectLst/>
                <a:uLnTx/>
                <a:uFillTx/>
                <a:latin typeface="+mn-lt"/>
                <a:ea typeface="MS PGothic" charset="-128"/>
              </a:rPr>
              <a:t>l</a:t>
            </a:r>
            <a:r>
              <a:rPr kumimoji="0" lang="en-US" altLang="en-US" sz="1200" b="1" i="0" u="sng" strike="noStrike" kern="1200" cap="none" spc="0" normalizeH="0" baseline="0" noProof="0" dirty="0">
                <a:ln>
                  <a:noFill/>
                </a:ln>
                <a:effectLst/>
                <a:uLnTx/>
                <a:uFillTx/>
                <a:latin typeface="+mn-lt"/>
                <a:ea typeface="MS PGothic" charset="-128"/>
              </a:rPr>
              <a:t>acement Create Challenges?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Another </a:t>
            </a:r>
            <a:r>
              <a:rPr kumimoji="0" lang="en-US" altLang="en-US" sz="1200" b="1" i="0" u="none" strike="noStrike" kern="1200" cap="none" spc="0" normalizeH="0" baseline="0" noProof="0" dirty="0">
                <a:ln>
                  <a:noFill/>
                </a:ln>
                <a:effectLst/>
                <a:uLnTx/>
                <a:uFillTx/>
                <a:latin typeface="+mn-lt"/>
                <a:ea typeface="MS PGothic" charset="-128"/>
              </a:rPr>
              <a:t>example</a:t>
            </a:r>
            <a:r>
              <a:rPr kumimoji="0" lang="en-US" altLang="en-US" sz="1200" b="0" i="0" u="none" strike="noStrike" kern="1200" cap="none" spc="0" normalizeH="0" baseline="0" noProof="0" dirty="0">
                <a:ln>
                  <a:noFill/>
                </a:ln>
                <a:effectLst/>
                <a:uLnTx/>
                <a:uFillTx/>
                <a:latin typeface="+mn-lt"/>
                <a:ea typeface="MS PGothic" charset="-128"/>
              </a:rPr>
              <a:t> of this is from 2010 flood relief efforts in Pakistan. Reports emerged that transgender women were left out of the aid efforts and denied access to internally displaced persons camps because of general prejudice, their non-conforming appearance – they did not fit strict binary gender categories of male or female – and their lack of proper identification documents.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Crisis Create Challenges?” slides.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20</a:t>
            </a:fld>
            <a:endParaRPr lang="en-US"/>
          </a:p>
        </p:txBody>
      </p:sp>
    </p:spTree>
    <p:extLst>
      <p:ext uri="{BB962C8B-B14F-4D97-AF65-F5344CB8AC3E}">
        <p14:creationId xmlns:p14="http://schemas.microsoft.com/office/powerpoint/2010/main" val="3547050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and Forced Disp</a:t>
            </a:r>
            <a:r>
              <a:rPr kumimoji="0" lang="en-US" altLang="en-US" sz="1200" b="1" i="0" u="none" strike="noStrike" kern="1200" cap="none" spc="0" normalizeH="0" baseline="0" noProof="0" dirty="0">
                <a:ln>
                  <a:noFill/>
                </a:ln>
                <a:effectLst/>
                <a:uLnTx/>
                <a:uFillTx/>
                <a:latin typeface="+mn-lt"/>
                <a:ea typeface="MS PGothic" charset="-128"/>
              </a:rPr>
              <a:t>l</a:t>
            </a:r>
            <a:r>
              <a:rPr kumimoji="0" lang="en-US" altLang="en-US" sz="1200" b="1" i="0" u="sng" strike="noStrike" kern="1200" cap="none" spc="0" normalizeH="0" baseline="0" noProof="0" dirty="0">
                <a:ln>
                  <a:noFill/>
                </a:ln>
                <a:effectLst/>
                <a:uLnTx/>
                <a:uFillTx/>
                <a:latin typeface="+mn-lt"/>
                <a:ea typeface="MS PGothic" charset="-128"/>
              </a:rPr>
              <a:t>acement Create Challenges?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A third </a:t>
            </a:r>
            <a:r>
              <a:rPr kumimoji="0" lang="en-US" altLang="en-US" sz="1200" b="1" i="0" u="none" strike="noStrike" kern="1200" cap="none" spc="0" normalizeH="0" baseline="0" noProof="0" dirty="0">
                <a:ln>
                  <a:noFill/>
                </a:ln>
                <a:effectLst/>
                <a:uLnTx/>
                <a:uFillTx/>
                <a:latin typeface="+mn-lt"/>
                <a:ea typeface="MS PGothic" charset="-128"/>
              </a:rPr>
              <a:t>example</a:t>
            </a:r>
            <a:r>
              <a:rPr kumimoji="0" lang="en-US" altLang="en-US" sz="1200" b="0" i="0" u="none" strike="noStrike" kern="1200" cap="none" spc="0" normalizeH="0" baseline="0" noProof="0" dirty="0">
                <a:ln>
                  <a:noFill/>
                </a:ln>
                <a:effectLst/>
                <a:uLnTx/>
                <a:uFillTx/>
                <a:latin typeface="+mn-lt"/>
                <a:ea typeface="MS PGothic" charset="-128"/>
              </a:rPr>
              <a:t> is from the immediate relief programs in India following the 2004 Indian Ocean tsunamis. </a:t>
            </a:r>
            <a:r>
              <a:rPr kumimoji="0" lang="en-US" altLang="en-US" sz="1200" b="0" i="0" u="none" strike="noStrike" kern="1200" cap="none" spc="0" normalizeH="0" baseline="0" noProof="0" dirty="0" err="1">
                <a:ln>
                  <a:noFill/>
                </a:ln>
                <a:effectLst/>
                <a:uLnTx/>
                <a:uFillTx/>
                <a:latin typeface="+mn-lt"/>
                <a:ea typeface="MS PGothic" charset="-128"/>
              </a:rPr>
              <a:t>Aravanis</a:t>
            </a:r>
            <a:r>
              <a:rPr kumimoji="0" lang="en-US" altLang="en-US" sz="1200" b="0" i="0" u="none" strike="noStrike" kern="1200" cap="none" spc="0" normalizeH="0" baseline="0" noProof="0" dirty="0">
                <a:ln>
                  <a:noFill/>
                </a:ln>
                <a:effectLst/>
                <a:uLnTx/>
                <a:uFillTx/>
                <a:latin typeface="+mn-lt"/>
                <a:ea typeface="MS PGothic" charset="-128"/>
              </a:rPr>
              <a:t>, who are people that were assigned the sex of male at birth but identify as female, were excluded from temporary shelters and denied rations cards because their appearance and identity did not fit in the administrative definitions of man or woman. Because they were left off the official list of affected people eligible for post-disaster assistance, </a:t>
            </a:r>
            <a:r>
              <a:rPr kumimoji="0" lang="en-US" altLang="en-US" sz="1200" b="0" i="0" u="none" strike="noStrike" kern="1200" cap="none" spc="0" normalizeH="0" baseline="0" noProof="0" dirty="0" err="1">
                <a:ln>
                  <a:noFill/>
                </a:ln>
                <a:effectLst/>
                <a:uLnTx/>
                <a:uFillTx/>
                <a:latin typeface="+mn-lt"/>
                <a:ea typeface="MS PGothic" charset="-128"/>
              </a:rPr>
              <a:t>aravanis</a:t>
            </a:r>
            <a:r>
              <a:rPr kumimoji="0" lang="en-US" altLang="en-US" sz="1200" b="0" i="0" u="none" strike="noStrike" kern="1200" cap="none" spc="0" normalizeH="0" baseline="0" noProof="0" dirty="0">
                <a:ln>
                  <a:noFill/>
                </a:ln>
                <a:effectLst/>
                <a:uLnTx/>
                <a:uFillTx/>
                <a:latin typeface="+mn-lt"/>
                <a:ea typeface="MS PGothic" charset="-128"/>
              </a:rPr>
              <a:t> did not receive any compensation for property losses from the government.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Crisis Create Challenges?” slides.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21</a:t>
            </a:fld>
            <a:endParaRPr lang="en-US"/>
          </a:p>
        </p:txBody>
      </p:sp>
    </p:spTree>
    <p:extLst>
      <p:ext uri="{BB962C8B-B14F-4D97-AF65-F5344CB8AC3E}">
        <p14:creationId xmlns:p14="http://schemas.microsoft.com/office/powerpoint/2010/main" val="1572064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and Forced Disp</a:t>
            </a:r>
            <a:r>
              <a:rPr kumimoji="0" lang="en-US" altLang="en-US" sz="1200" b="1" i="0" u="none" strike="noStrike" kern="1200" cap="none" spc="0" normalizeH="0" baseline="0" noProof="0" dirty="0">
                <a:ln>
                  <a:noFill/>
                </a:ln>
                <a:effectLst/>
                <a:uLnTx/>
                <a:uFillTx/>
                <a:latin typeface="+mn-lt"/>
                <a:ea typeface="MS PGothic" charset="-128"/>
              </a:rPr>
              <a:t>l</a:t>
            </a:r>
            <a:r>
              <a:rPr kumimoji="0" lang="en-US" altLang="en-US" sz="1200" b="1" i="0" u="sng" strike="noStrike" kern="1200" cap="none" spc="0" normalizeH="0" baseline="0" noProof="0" dirty="0">
                <a:ln>
                  <a:noFill/>
                </a:ln>
                <a:effectLst/>
                <a:uLnTx/>
                <a:uFillTx/>
                <a:latin typeface="+mn-lt"/>
                <a:ea typeface="MS PGothic" charset="-128"/>
              </a:rPr>
              <a:t>acement Create Challenges?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 fourth </a:t>
            </a:r>
            <a:r>
              <a:rPr kumimoji="0" lang="en-US" altLang="en-US" sz="1200" b="1" i="0" u="none" strike="noStrike" kern="1200" cap="none" spc="0" normalizeH="0" baseline="0" noProof="0" dirty="0">
                <a:ln>
                  <a:noFill/>
                </a:ln>
                <a:effectLst/>
                <a:uLnTx/>
                <a:uFillTx/>
                <a:latin typeface="+mn-lt"/>
                <a:ea typeface="MS PGothic" charset="-128"/>
              </a:rPr>
              <a:t>example</a:t>
            </a:r>
            <a:r>
              <a:rPr kumimoji="0" lang="en-US" altLang="en-US" sz="1200" b="0" i="0" u="none" strike="noStrike" kern="1200" cap="none" spc="0" normalizeH="0" baseline="0" noProof="0" dirty="0">
                <a:ln>
                  <a:noFill/>
                </a:ln>
                <a:effectLst/>
                <a:uLnTx/>
                <a:uFillTx/>
                <a:latin typeface="+mn-lt"/>
                <a:ea typeface="MS PGothic" charset="-128"/>
              </a:rPr>
              <a:t> is from the United States. Several relief programs initiated in response to Hurricane Katrina employed administrative systems that made assumptions and arrangements based on different-sex marriage and family structure. This resulted in discrimination against people with diverse SOGIESC, same-gender couples and families. In some cases, it prevented them from receiving federal aid and accessing health care.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Crisis Create Challenges?” slides.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22</a:t>
            </a:fld>
            <a:endParaRPr lang="en-US"/>
          </a:p>
        </p:txBody>
      </p:sp>
    </p:spTree>
    <p:extLst>
      <p:ext uri="{BB962C8B-B14F-4D97-AF65-F5344CB8AC3E}">
        <p14:creationId xmlns:p14="http://schemas.microsoft.com/office/powerpoint/2010/main" val="3506899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09"/>
            <a:ext cx="5681272" cy="4553395"/>
          </a:xfrm>
          <a:prstGeom prst="rect">
            <a:avLst/>
          </a:prstGeom>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and Forced Disp</a:t>
            </a:r>
            <a:r>
              <a:rPr kumimoji="0" lang="en-US" altLang="en-US" sz="1200" b="1" i="0" u="none" strike="noStrike" kern="1200" cap="none" spc="0" normalizeH="0" baseline="0" noProof="0" dirty="0">
                <a:ln>
                  <a:noFill/>
                </a:ln>
                <a:effectLst/>
                <a:uLnTx/>
                <a:uFillTx/>
                <a:latin typeface="+mn-lt"/>
                <a:ea typeface="MS PGothic" charset="-128"/>
              </a:rPr>
              <a:t>l</a:t>
            </a:r>
            <a:r>
              <a:rPr kumimoji="0" lang="en-US" altLang="en-US" sz="1200" b="1" i="0" u="sng" strike="noStrike" kern="1200" cap="none" spc="0" normalizeH="0" baseline="0" noProof="0" dirty="0">
                <a:ln>
                  <a:noFill/>
                </a:ln>
                <a:effectLst/>
                <a:uLnTx/>
                <a:uFillTx/>
                <a:latin typeface="+mn-lt"/>
                <a:ea typeface="MS PGothic" charset="-128"/>
              </a:rPr>
              <a:t>acement Create Challenges? continued</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 third area we will look at is </a:t>
            </a:r>
            <a:r>
              <a:rPr kumimoji="0" lang="en-US" altLang="en-US" sz="1200" b="1" i="0" u="none" strike="noStrike" kern="1200" cap="none" spc="0" normalizeH="0" baseline="0" noProof="0" dirty="0">
                <a:ln>
                  <a:noFill/>
                </a:ln>
                <a:effectLst/>
                <a:uLnTx/>
                <a:uFillTx/>
                <a:latin typeface="+mn-lt"/>
                <a:ea typeface="MS PGothic" charset="-128"/>
              </a:rPr>
              <a:t>insufficient response. </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What does insufficient response mean?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There are three answer </a:t>
            </a:r>
            <a:r>
              <a:rPr kumimoji="0" lang="en-US" altLang="en-US" sz="1200" b="1" i="0" u="none" strike="noStrike" kern="1200" cap="none" spc="0" normalizeH="0" baseline="0" noProof="0" dirty="0">
                <a:ln>
                  <a:noFill/>
                </a:ln>
                <a:effectLst/>
                <a:uLnTx/>
                <a:uFillTx/>
                <a:latin typeface="+mn-lt"/>
                <a:ea typeface="MS PGothic" charset="-128"/>
              </a:rPr>
              <a:t>options</a:t>
            </a:r>
            <a:r>
              <a:rPr kumimoji="0" lang="en-US" altLang="en-US" sz="1200" b="0" i="0" u="none" strike="noStrike" kern="1200" cap="none" spc="0" normalizeH="0" baseline="0" noProof="0" dirty="0">
                <a:ln>
                  <a:noFill/>
                </a:ln>
                <a:effectLst/>
                <a:uLnTx/>
                <a:uFillTx/>
                <a:latin typeface="+mn-lt"/>
                <a:ea typeface="MS PGothic" charset="-128"/>
              </a:rPr>
              <a:t> on the screen:</a:t>
            </a:r>
          </a:p>
          <a:p>
            <a:pPr marL="342900" marR="0" lvl="0" indent="-342900" algn="l" defTabSz="914400" rtl="0" eaLnBrk="0" fontAlgn="base" latinLnBrk="0" hangingPunct="0">
              <a:lnSpc>
                <a:spcPct val="100000"/>
              </a:lnSpc>
              <a:spcAft>
                <a:spcPct val="0"/>
              </a:spcAft>
              <a:buClrTx/>
              <a:buSzTx/>
              <a:buFont typeface="+mj-lt"/>
              <a:buAutoNum type="alphaLcPeriod"/>
              <a:tabLst/>
              <a:defRPr/>
            </a:pPr>
            <a:r>
              <a:rPr kumimoji="0" lang="en-US" altLang="en-US" sz="1200" b="0" i="0" u="none" strike="noStrike" kern="1200" cap="none" spc="0" normalizeH="0" baseline="0" noProof="0" dirty="0">
                <a:ln>
                  <a:noFill/>
                </a:ln>
                <a:effectLst/>
                <a:uLnTx/>
                <a:uFillTx/>
                <a:latin typeface="+mn-lt"/>
                <a:ea typeface="MS PGothic" charset="-128"/>
              </a:rPr>
              <a:t>Organizations designing programs for heterosexual, cisgender, </a:t>
            </a:r>
            <a:r>
              <a:rPr kumimoji="0" lang="en-US" altLang="en-US" sz="1200" b="0" i="0" u="none" strike="noStrike" kern="1200" cap="none" spc="0" normalizeH="0" baseline="0" noProof="0" dirty="0" err="1">
                <a:ln>
                  <a:noFill/>
                </a:ln>
                <a:effectLst/>
                <a:uLnTx/>
                <a:uFillTx/>
                <a:latin typeface="+mn-lt"/>
                <a:ea typeface="MS PGothic" charset="-128"/>
              </a:rPr>
              <a:t>endosex</a:t>
            </a:r>
            <a:r>
              <a:rPr kumimoji="0" lang="en-US" altLang="en-US" sz="1200" b="0" i="0" u="none" strike="noStrike" kern="1200" cap="none" spc="0" normalizeH="0" baseline="0" noProof="0" dirty="0">
                <a:ln>
                  <a:noFill/>
                </a:ln>
                <a:effectLst/>
                <a:uLnTx/>
                <a:uFillTx/>
                <a:latin typeface="+mn-lt"/>
                <a:ea typeface="MS PGothic" charset="-128"/>
              </a:rPr>
              <a:t> individuals and different-gender couples.</a:t>
            </a:r>
          </a:p>
          <a:p>
            <a:pPr marL="342900" marR="0" lvl="0" indent="-342900" algn="l" defTabSz="914400" rtl="0" eaLnBrk="0" fontAlgn="base" latinLnBrk="0" hangingPunct="0">
              <a:lnSpc>
                <a:spcPct val="100000"/>
              </a:lnSpc>
              <a:spcAft>
                <a:spcPct val="0"/>
              </a:spcAft>
              <a:buClrTx/>
              <a:buSzTx/>
              <a:buFont typeface="+mj-lt"/>
              <a:buAutoNum type="alphaLcPeriod"/>
              <a:tabLst/>
              <a:defRPr/>
            </a:pPr>
            <a:r>
              <a:rPr kumimoji="0" lang="en-US" altLang="en-US" sz="1200" b="0" i="0" u="none" strike="noStrike" kern="1200" cap="none" spc="0" normalizeH="0" baseline="0" noProof="0" dirty="0">
                <a:ln>
                  <a:noFill/>
                </a:ln>
                <a:effectLst/>
                <a:uLnTx/>
                <a:uFillTx/>
                <a:latin typeface="+mn-lt"/>
                <a:ea typeface="MS PGothic" charset="-128"/>
              </a:rPr>
              <a:t>Organizations omitting references to people of diverse SOGIESC from guidance documents and protection trainings. </a:t>
            </a:r>
          </a:p>
          <a:p>
            <a:pPr marL="342900" marR="0" lvl="0" indent="-342900" algn="l" defTabSz="914400" rtl="0" eaLnBrk="0" fontAlgn="base" latinLnBrk="0" hangingPunct="0">
              <a:lnSpc>
                <a:spcPct val="100000"/>
              </a:lnSpc>
              <a:spcAft>
                <a:spcPct val="0"/>
              </a:spcAft>
              <a:buClrTx/>
              <a:buSzTx/>
              <a:buFont typeface="+mj-lt"/>
              <a:buAutoNum type="alphaLcPeriod"/>
              <a:tabLst/>
              <a:defRPr/>
            </a:pPr>
            <a:r>
              <a:rPr kumimoji="0" lang="en-US" altLang="en-US" sz="1200" b="0" i="0" u="none" strike="noStrike" kern="1200" cap="none" spc="0" normalizeH="0" baseline="0" noProof="0" dirty="0">
                <a:ln>
                  <a:noFill/>
                </a:ln>
                <a:effectLst/>
                <a:uLnTx/>
                <a:uFillTx/>
                <a:latin typeface="+mn-lt"/>
                <a:ea typeface="MS PGothic" charset="-128"/>
              </a:rPr>
              <a:t>Organizations stating they assist “men, boys, women and girls” without reference to trans or non-binary populations. </a:t>
            </a:r>
          </a:p>
          <a:p>
            <a:pPr marL="342900" marR="0" lvl="0" indent="-342900" algn="l" defTabSz="914400" rtl="0" eaLnBrk="0" fontAlgn="base" latinLnBrk="0" hangingPunct="0">
              <a:lnSpc>
                <a:spcPct val="100000"/>
              </a:lnSpc>
              <a:spcAft>
                <a:spcPct val="0"/>
              </a:spcAft>
              <a:buClrTx/>
              <a:buSzTx/>
              <a:buFont typeface="+mj-lt"/>
              <a:buAutoNum type="alphaLcPeriod"/>
              <a:tabLst/>
              <a:defRPr/>
            </a:pPr>
            <a:r>
              <a:rPr kumimoji="0" lang="en-US" altLang="en-US" sz="1200" b="0" i="0" u="none" strike="noStrike" kern="1200" cap="none" spc="0" normalizeH="0" baseline="0" noProof="0" dirty="0">
                <a:ln>
                  <a:noFill/>
                </a:ln>
                <a:effectLst/>
                <a:uLnTx/>
                <a:uFillTx/>
                <a:latin typeface="+mn-lt"/>
                <a:ea typeface="MS PGothic" charset="-128"/>
              </a:rPr>
              <a:t>All of the above.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Pause to allow learners to answer. </a:t>
            </a: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 answer is </a:t>
            </a:r>
            <a:r>
              <a:rPr kumimoji="0" lang="en-US" altLang="en-US" sz="1200" b="1" i="0" u="none" strike="noStrike" kern="1200" cap="none" spc="0" normalizeH="0" baseline="0" noProof="0" dirty="0">
                <a:ln>
                  <a:noFill/>
                </a:ln>
                <a:effectLst/>
                <a:uLnTx/>
                <a:uFillTx/>
                <a:latin typeface="+mn-lt"/>
                <a:ea typeface="MS PGothic" charset="-128"/>
              </a:rPr>
              <a:t>d: all of the above</a:t>
            </a:r>
            <a:r>
              <a:rPr kumimoji="0" lang="en-US" altLang="en-US" sz="1200" b="0" i="0" u="none" strike="noStrike" kern="1200" cap="none" spc="0" normalizeH="0" baseline="0" noProof="0" dirty="0">
                <a:ln>
                  <a:noFill/>
                </a:ln>
                <a:effectLst/>
                <a:uLnTx/>
                <a:uFillTx/>
                <a:latin typeface="+mn-lt"/>
                <a:ea typeface="MS PGothic" charset="-128"/>
              </a:rPr>
              <a:t>. There are many ways in which organizations, including ours, exhibit insufficient responses to the populations we serve.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Crisis Create Challenges?” slides.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23</a:t>
            </a:fld>
            <a:endParaRPr lang="en-US"/>
          </a:p>
        </p:txBody>
      </p:sp>
    </p:spTree>
    <p:extLst>
      <p:ext uri="{BB962C8B-B14F-4D97-AF65-F5344CB8AC3E}">
        <p14:creationId xmlns:p14="http://schemas.microsoft.com/office/powerpoint/2010/main" val="1769948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kern="1200" dirty="0">
                <a:latin typeface="+mn-lt"/>
                <a:ea typeface="MS PGothic" charset="-128"/>
                <a:cs typeface="+mn-cs"/>
              </a:rPr>
              <a:t>How Do Migration and Forced Disp</a:t>
            </a:r>
            <a:r>
              <a:rPr lang="en-US" altLang="en-US" sz="1200" b="1" kern="1200" dirty="0">
                <a:latin typeface="+mn-lt"/>
                <a:ea typeface="MS PGothic" charset="-128"/>
                <a:cs typeface="+mn-cs"/>
              </a:rPr>
              <a:t>l</a:t>
            </a:r>
            <a:r>
              <a:rPr lang="en-US" altLang="en-US" sz="1200" b="1" u="sng" kern="1200" dirty="0">
                <a:latin typeface="+mn-lt"/>
                <a:ea typeface="MS PGothic" charset="-128"/>
                <a:cs typeface="+mn-cs"/>
              </a:rPr>
              <a:t>acement Create Challenges? continued</a:t>
            </a:r>
          </a:p>
          <a:p>
            <a:endParaRPr lang="en-US" altLang="en-US" sz="1200" kern="1200" dirty="0">
              <a:latin typeface="+mn-lt"/>
              <a:ea typeface="MS PGothic" charset="-128"/>
              <a:cs typeface="+mn-cs"/>
            </a:endParaRPr>
          </a:p>
          <a:p>
            <a:r>
              <a:rPr lang="en-US" altLang="en-US" sz="1200" kern="1200" dirty="0">
                <a:latin typeface="+mn-lt"/>
                <a:ea typeface="MS PGothic" charset="-128"/>
                <a:cs typeface="+mn-cs"/>
              </a:rPr>
              <a:t>First, organizations are </a:t>
            </a:r>
            <a:r>
              <a:rPr lang="en-US" altLang="en-US" sz="1200" b="1" kern="1200" dirty="0">
                <a:latin typeface="+mn-lt"/>
                <a:ea typeface="MS PGothic" charset="-128"/>
                <a:cs typeface="+mn-cs"/>
              </a:rPr>
              <a:t>often unprepared</a:t>
            </a:r>
            <a:r>
              <a:rPr lang="en-US" altLang="en-US" sz="1200" kern="1200" dirty="0">
                <a:latin typeface="+mn-lt"/>
                <a:ea typeface="MS PGothic" charset="-128"/>
                <a:cs typeface="+mn-cs"/>
              </a:rPr>
              <a:t>. They design programs without the needs of </a:t>
            </a:r>
            <a:r>
              <a:rPr lang="en-US" altLang="en-US" sz="1200" kern="0" dirty="0">
                <a:latin typeface="+mn-lt"/>
                <a:ea typeface="MS PGothic" charset="-128"/>
                <a:cs typeface="Calibri" charset="0"/>
              </a:rPr>
              <a:t>people of diverse SOGIESC in mind and may wrongly assume that people with diverse SOGIESC will benefit from, for instance, binary gender programs. They do not mention people of diverse SOGIESC in their guidance documents or trainings for staff. They say that they assist </a:t>
            </a:r>
            <a:r>
              <a:rPr lang="en-US" altLang="en-US" sz="1200" kern="1200" dirty="0">
                <a:latin typeface="+mn-lt"/>
                <a:ea typeface="MS PGothic" charset="-128"/>
                <a:cs typeface="+mn-cs"/>
              </a:rPr>
              <a:t>“men, boys, women and girls” without reference to trans or non-binary populations, and may not mention that the men, boys, women and girls they serve include people of diverse SOGIESC. </a:t>
            </a:r>
          </a:p>
          <a:p>
            <a:endParaRPr lang="en-US" altLang="en-US" sz="1200" kern="1200" dirty="0">
              <a:latin typeface="+mn-lt"/>
              <a:ea typeface="MS PGothic" charset="-128"/>
              <a:cs typeface="+mn-cs"/>
            </a:endParaRPr>
          </a:p>
          <a:p>
            <a:r>
              <a:rPr lang="en-US" altLang="en-US" sz="1200" b="1" kern="1200" dirty="0">
                <a:latin typeface="+mn-lt"/>
                <a:ea typeface="MS PGothic" charset="-128"/>
                <a:cs typeface="+mn-cs"/>
              </a:rPr>
              <a:t>S</a:t>
            </a:r>
            <a:r>
              <a:rPr lang="en-US" altLang="en-US" sz="1200" b="1" kern="0" dirty="0">
                <a:latin typeface="+mn-lt"/>
                <a:ea typeface="MS PGothic" charset="-128"/>
                <a:cs typeface="Calibri" charset="0"/>
              </a:rPr>
              <a:t>ocial exclusion </a:t>
            </a:r>
            <a:r>
              <a:rPr lang="en-US" altLang="en-US" sz="1200" kern="0" dirty="0">
                <a:latin typeface="+mn-lt"/>
                <a:ea typeface="MS PGothic" charset="-128"/>
                <a:cs typeface="Calibri" charset="0"/>
              </a:rPr>
              <a:t>of people of diverse SOGIESC can put them at risk due to </a:t>
            </a:r>
            <a:r>
              <a:rPr lang="en-US" altLang="en-US" sz="1200" b="0" kern="0" dirty="0">
                <a:latin typeface="+mn-lt"/>
                <a:ea typeface="MS PGothic" charset="-128"/>
                <a:cs typeface="Calibri" charset="0"/>
              </a:rPr>
              <a:t>stigma and marginalization</a:t>
            </a:r>
            <a:r>
              <a:rPr lang="en-US" altLang="en-US" sz="1200" kern="0" dirty="0">
                <a:latin typeface="+mn-lt"/>
                <a:ea typeface="MS PGothic" charset="-128"/>
                <a:cs typeface="Calibri" charset="0"/>
              </a:rPr>
              <a:t> in a wide variety of spaces, including </a:t>
            </a:r>
            <a:r>
              <a:rPr lang="en-US" altLang="en-US" sz="1200" kern="0" dirty="0" err="1">
                <a:latin typeface="+mn-lt"/>
                <a:ea typeface="MS PGothic" charset="-128"/>
                <a:cs typeface="Calibri" charset="0"/>
              </a:rPr>
              <a:t>labour</a:t>
            </a:r>
            <a:r>
              <a:rPr lang="en-US" altLang="en-US" sz="1200" kern="0" dirty="0">
                <a:latin typeface="+mn-lt"/>
                <a:ea typeface="MS PGothic" charset="-128"/>
                <a:cs typeface="Calibri" charset="0"/>
              </a:rPr>
              <a:t> markets, communities, refugee camps and during aid efforts; and </a:t>
            </a:r>
            <a:r>
              <a:rPr lang="en-US" altLang="en-US" sz="1200" b="1" kern="0" dirty="0">
                <a:latin typeface="+mn-lt"/>
                <a:ea typeface="MS PGothic" charset="-128"/>
                <a:cs typeface="Calibri" charset="0"/>
              </a:rPr>
              <a:t>invisibility </a:t>
            </a:r>
            <a:r>
              <a:rPr lang="en-US" altLang="en-US" sz="1200" kern="0" dirty="0">
                <a:latin typeface="+mn-lt"/>
                <a:ea typeface="MS PGothic" charset="-128"/>
                <a:cs typeface="Calibri" charset="0"/>
              </a:rPr>
              <a:t>can be a deliberate strategy for people of diverse SOGIESC, who often employ creative tactics to achieve and maintain their safety amidst dangerous conditions. Both of these factors can </a:t>
            </a:r>
            <a:r>
              <a:rPr lang="en-US" altLang="en-US" sz="1200" b="1" kern="0" dirty="0">
                <a:latin typeface="+mn-lt"/>
                <a:ea typeface="MS PGothic" charset="-128"/>
                <a:cs typeface="Calibri" charset="0"/>
              </a:rPr>
              <a:t>lead to exclusion </a:t>
            </a:r>
            <a:r>
              <a:rPr lang="en-US" altLang="en-US" sz="1200" kern="0" dirty="0">
                <a:latin typeface="+mn-lt"/>
                <a:ea typeface="MS PGothic" charset="-128"/>
                <a:cs typeface="Calibri" charset="0"/>
              </a:rPr>
              <a:t>from programs that do not include outreach efforts targeted at people who are less visible or specialized services.</a:t>
            </a:r>
          </a:p>
          <a:p>
            <a:endParaRPr lang="en-US" altLang="en-US" sz="1200" kern="1200" dirty="0">
              <a:latin typeface="+mn-lt"/>
              <a:ea typeface="MS PGothic" charset="-128"/>
              <a:cs typeface="Calibri" charset="0"/>
            </a:endParaRPr>
          </a:p>
          <a:p>
            <a:r>
              <a:rPr lang="en-US" altLang="en-US" sz="1200" kern="1200" dirty="0">
                <a:latin typeface="+mn-lt"/>
                <a:ea typeface="MS PGothic" charset="-128"/>
                <a:cs typeface="Calibri" charset="0"/>
              </a:rPr>
              <a:t>----</a:t>
            </a:r>
          </a:p>
          <a:p>
            <a:endParaRPr lang="en-US" altLang="en-US" sz="1200" kern="1200" dirty="0">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kern="1200" dirty="0">
                <a:latin typeface="+mn-lt"/>
                <a:ea typeface="MS PGothic" charset="-128"/>
                <a:cs typeface="+mn-cs"/>
              </a:rPr>
              <a:t>Time: </a:t>
            </a:r>
            <a:r>
              <a:rPr lang="en-US" altLang="en-US" sz="1200" b="0" i="1" kern="1200" dirty="0">
                <a:latin typeface="+mn-lt"/>
                <a:ea typeface="MS PGothic" charset="-128"/>
                <a:cs typeface="+mn-cs"/>
              </a:rPr>
              <a:t>20</a:t>
            </a:r>
            <a:r>
              <a:rPr lang="en-US" altLang="en-US" sz="1200" i="1" kern="1200" dirty="0">
                <a:latin typeface="+mn-lt"/>
                <a:ea typeface="MS PGothic" charset="-128"/>
                <a:cs typeface="+mn-cs"/>
              </a:rPr>
              <a:t> minutes for “How Do Migration, Forced Displacement and Crisis Create Cha</a:t>
            </a:r>
            <a:r>
              <a:rPr lang="en-US" altLang="en-US" sz="1200" b="0" i="1" u="none" kern="1200" dirty="0">
                <a:latin typeface="+mn-lt"/>
                <a:ea typeface="MS PGothic" charset="-128"/>
                <a:cs typeface="+mn-cs"/>
              </a:rPr>
              <a:t>ll</a:t>
            </a:r>
            <a:r>
              <a:rPr lang="en-US" altLang="en-US" sz="1200" i="1" kern="1200" dirty="0">
                <a:latin typeface="+mn-lt"/>
                <a:ea typeface="MS PGothic" charset="-128"/>
                <a:cs typeface="+mn-cs"/>
              </a:rPr>
              <a:t>enges?” slides.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altLang="en-US" sz="1200" kern="0" dirty="0">
              <a:latin typeface="+mn-lt"/>
              <a:ea typeface="MS PGothic" charset="-128"/>
              <a:cs typeface="Calibri" charset="0"/>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24</a:t>
            </a:fld>
            <a:endParaRPr lang="en-US"/>
          </a:p>
        </p:txBody>
      </p:sp>
    </p:spTree>
    <p:extLst>
      <p:ext uri="{BB962C8B-B14F-4D97-AF65-F5344CB8AC3E}">
        <p14:creationId xmlns:p14="http://schemas.microsoft.com/office/powerpoint/2010/main" val="1693148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and Forced Disp</a:t>
            </a:r>
            <a:r>
              <a:rPr kumimoji="0" lang="en-US" altLang="en-US" sz="1200" b="1" i="0" u="none" strike="noStrike" kern="1200" cap="none" spc="0" normalizeH="0" baseline="0" noProof="0" dirty="0">
                <a:ln>
                  <a:noFill/>
                </a:ln>
                <a:effectLst/>
                <a:uLnTx/>
                <a:uFillTx/>
                <a:latin typeface="+mn-lt"/>
                <a:ea typeface="MS PGothic" charset="-128"/>
              </a:rPr>
              <a:t>l</a:t>
            </a:r>
            <a:r>
              <a:rPr kumimoji="0" lang="en-US" altLang="en-US" sz="1200" b="1" i="0" u="sng" strike="noStrike" kern="1200" cap="none" spc="0" normalizeH="0" baseline="0" noProof="0" dirty="0">
                <a:ln>
                  <a:noFill/>
                </a:ln>
                <a:effectLst/>
                <a:uLnTx/>
                <a:uFillTx/>
                <a:latin typeface="+mn-lt"/>
                <a:ea typeface="MS PGothic" charset="-128"/>
              </a:rPr>
              <a:t>acement Create Challenges?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A real-world example of insufficient response is from the migration crisis sparked by the 2011 conflict in Libya. As tens of thousands of </a:t>
            </a:r>
            <a:r>
              <a:rPr kumimoji="0" lang="en-US" altLang="en-US" sz="1200" b="0" i="0" u="none" strike="noStrike" kern="1200" cap="none" spc="0" normalizeH="0" baseline="0" noProof="0" dirty="0" err="1">
                <a:ln>
                  <a:noFill/>
                </a:ln>
                <a:effectLst/>
                <a:uLnTx/>
                <a:uFillTx/>
                <a:latin typeface="+mn-lt"/>
                <a:ea typeface="MS PGothic" charset="-128"/>
              </a:rPr>
              <a:t>labour</a:t>
            </a:r>
            <a:r>
              <a:rPr kumimoji="0" lang="en-US" altLang="en-US" sz="1200" b="0" i="0" u="none" strike="noStrike" kern="1200" cap="none" spc="0" normalizeH="0" baseline="0" noProof="0" dirty="0">
                <a:ln>
                  <a:noFill/>
                </a:ln>
                <a:effectLst/>
                <a:uLnTx/>
                <a:uFillTx/>
                <a:latin typeface="+mn-lt"/>
                <a:ea typeface="MS PGothic" charset="-128"/>
              </a:rPr>
              <a:t> migrants sought IOM’s help to leave Libya and return to their home countries, a migrant approached an IOM staff member to explain that he was gay and faced persecution in his home country. IOM was the only organization in the area and was only undertaking assisted voluntary return activities. Thus, he was told there were no other services available, and he must return home if we wanted help leaving Libya. He was repatriated to a country with the death penalty for homosexuality.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Crisis Create Challenges?” slides.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25</a:t>
            </a:fld>
            <a:endParaRPr lang="en-US"/>
          </a:p>
        </p:txBody>
      </p:sp>
    </p:spTree>
    <p:extLst>
      <p:ext uri="{BB962C8B-B14F-4D97-AF65-F5344CB8AC3E}">
        <p14:creationId xmlns:p14="http://schemas.microsoft.com/office/powerpoint/2010/main" val="198906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072132"/>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and Forced Disp</a:t>
            </a:r>
            <a:r>
              <a:rPr kumimoji="0" lang="en-US" altLang="en-US" sz="1200" b="1" i="0" u="none" strike="noStrike" kern="1200" cap="none" spc="0" normalizeH="0" baseline="0" noProof="0" dirty="0">
                <a:ln>
                  <a:noFill/>
                </a:ln>
                <a:effectLst/>
                <a:uLnTx/>
                <a:uFillTx/>
                <a:latin typeface="+mn-lt"/>
                <a:ea typeface="MS PGothic" charset="-128"/>
              </a:rPr>
              <a:t>l</a:t>
            </a:r>
            <a:r>
              <a:rPr kumimoji="0" lang="en-US" altLang="en-US" sz="1200" b="1" i="0" u="sng" strike="noStrike" kern="1200" cap="none" spc="0" normalizeH="0" baseline="0" noProof="0" dirty="0">
                <a:ln>
                  <a:noFill/>
                </a:ln>
                <a:effectLst/>
                <a:uLnTx/>
                <a:uFillTx/>
                <a:latin typeface="+mn-lt"/>
                <a:ea typeface="MS PGothic" charset="-128"/>
              </a:rPr>
              <a:t>acement Create Challenges?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pitchFamily="34" charset="-128"/>
              </a:rPr>
              <a:t>The second </a:t>
            </a:r>
            <a:r>
              <a:rPr kumimoji="0" lang="en-US" altLang="en-US" sz="1200" b="1" i="0" u="none" strike="noStrike" kern="1200" cap="none" spc="0" normalizeH="0" baseline="0" noProof="0" dirty="0">
                <a:ln>
                  <a:noFill/>
                </a:ln>
                <a:effectLst/>
                <a:uLnTx/>
                <a:uFillTx/>
                <a:latin typeface="+mn-lt"/>
                <a:ea typeface="MS PGothic" pitchFamily="34" charset="-128"/>
              </a:rPr>
              <a:t>example</a:t>
            </a:r>
            <a:r>
              <a:rPr kumimoji="0" lang="en-US" altLang="en-US" sz="1200" b="0" i="0" u="none" strike="noStrike" kern="1200" cap="none" spc="0" normalizeH="0" baseline="0" noProof="0" dirty="0">
                <a:ln>
                  <a:noFill/>
                </a:ln>
                <a:effectLst/>
                <a:uLnTx/>
                <a:uFillTx/>
                <a:latin typeface="+mn-lt"/>
                <a:ea typeface="MS PGothic" pitchFamily="34" charset="-128"/>
              </a:rPr>
              <a:t> is from the Philippines. For </a:t>
            </a:r>
            <a:r>
              <a:rPr kumimoji="0" lang="en-US" altLang="en-US" sz="1200" b="0" i="0" u="none" strike="noStrike" kern="1200" cap="none" spc="0" normalizeH="0" baseline="0" noProof="0" dirty="0">
                <a:ln>
                  <a:noFill/>
                </a:ln>
                <a:effectLst/>
                <a:uLnTx/>
                <a:uFillTx/>
                <a:latin typeface="+mn-lt"/>
                <a:ea typeface="MS PGothic" pitchFamily="34" charset="-128"/>
                <a:cs typeface="MS PGothic" charset="0"/>
              </a:rPr>
              <a:t>some </a:t>
            </a:r>
            <a:r>
              <a:rPr kumimoji="0" lang="en-US" altLang="en-US" sz="1200" b="0" i="0" u="none" strike="noStrike" kern="1200" cap="none" spc="0" normalizeH="0" baseline="0" noProof="0" dirty="0">
                <a:ln>
                  <a:noFill/>
                </a:ln>
                <a:effectLst/>
                <a:uLnTx/>
                <a:uFillTx/>
                <a:latin typeface="+mn-lt"/>
                <a:ea typeface="MS PGothic" pitchFamily="34" charset="-128"/>
                <a:cs typeface="Calibri" pitchFamily="34" charset="0"/>
              </a:rPr>
              <a:t>people assigned the sex of male at birth who identify as female</a:t>
            </a:r>
            <a:r>
              <a:rPr kumimoji="0" lang="en-US" altLang="en-US" sz="1200" b="0" i="0" u="none" strike="noStrike" kern="1200" cap="none" spc="0" normalizeH="0" baseline="0" noProof="0" dirty="0">
                <a:ln>
                  <a:noFill/>
                </a:ln>
                <a:effectLst/>
                <a:uLnTx/>
                <a:uFillTx/>
                <a:latin typeface="+mn-lt"/>
                <a:ea typeface="MS PGothic" pitchFamily="34" charset="-128"/>
                <a:cs typeface="MS PGothic" charset="0"/>
              </a:rPr>
              <a:t>, accessing gender-segregated toilets and shower facilities in temporary shelters after natural disasters has been an embarrassing or humiliating experience. Many report they would feel more comfortable in female facilities, but the social norm associated with their masculine body compels them to use male bathrooms where they suffer from mockery from cisgender males.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Crisis Create Challenges? slides. </a:t>
            </a:r>
            <a:endParaRPr kumimoji="0" lang="en-US" altLang="en-US" sz="1200" b="0" i="1" u="none" strike="noStrike" kern="1200" cap="none" spc="0" normalizeH="0" baseline="0" noProof="0" dirty="0">
              <a:ln>
                <a:noFill/>
              </a:ln>
              <a:effectLst/>
              <a:uLnTx/>
              <a:uFillTx/>
              <a:latin typeface="+mn-lt"/>
              <a:ea typeface="MS PGothic" pitchFamily="34" charset="-128"/>
              <a:cs typeface="MS PGothic" charset="0"/>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26</a:t>
            </a:fld>
            <a:endParaRPr lang="en-US"/>
          </a:p>
        </p:txBody>
      </p:sp>
    </p:spTree>
    <p:extLst>
      <p:ext uri="{BB962C8B-B14F-4D97-AF65-F5344CB8AC3E}">
        <p14:creationId xmlns:p14="http://schemas.microsoft.com/office/powerpoint/2010/main" val="3411505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and Forced Disp</a:t>
            </a:r>
            <a:r>
              <a:rPr kumimoji="0" lang="en-US" altLang="en-US" sz="1200" b="1" i="0" u="none" strike="noStrike" kern="1200" cap="none" spc="0" normalizeH="0" baseline="0" noProof="0" dirty="0">
                <a:ln>
                  <a:noFill/>
                </a:ln>
                <a:effectLst/>
                <a:uLnTx/>
                <a:uFillTx/>
                <a:latin typeface="+mn-lt"/>
                <a:ea typeface="MS PGothic" charset="-128"/>
              </a:rPr>
              <a:t>l</a:t>
            </a:r>
            <a:r>
              <a:rPr kumimoji="0" lang="en-US" altLang="en-US" sz="1200" b="1" i="0" u="sng" strike="noStrike" kern="1200" cap="none" spc="0" normalizeH="0" baseline="0" noProof="0" dirty="0">
                <a:ln>
                  <a:noFill/>
                </a:ln>
                <a:effectLst/>
                <a:uLnTx/>
                <a:uFillTx/>
                <a:latin typeface="+mn-lt"/>
                <a:ea typeface="MS PGothic" charset="-128"/>
              </a:rPr>
              <a:t>acement Create Challenges?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 third </a:t>
            </a:r>
            <a:r>
              <a:rPr kumimoji="0" lang="en-US" altLang="en-US" sz="1200" b="1" i="0" u="none" strike="noStrike" kern="1200" cap="none" spc="0" normalizeH="0" baseline="0" noProof="0" dirty="0">
                <a:ln>
                  <a:noFill/>
                </a:ln>
                <a:effectLst/>
                <a:uLnTx/>
                <a:uFillTx/>
                <a:latin typeface="+mn-lt"/>
                <a:ea typeface="MS PGothic" charset="-128"/>
              </a:rPr>
              <a:t>example</a:t>
            </a:r>
            <a:r>
              <a:rPr kumimoji="0" lang="en-US" altLang="en-US" sz="1200" b="0" i="0" u="none" strike="noStrike" kern="1200" cap="none" spc="0" normalizeH="0" baseline="0" noProof="0" dirty="0">
                <a:ln>
                  <a:noFill/>
                </a:ln>
                <a:effectLst/>
                <a:uLnTx/>
                <a:uFillTx/>
                <a:latin typeface="+mn-lt"/>
                <a:ea typeface="MS PGothic" charset="-128"/>
              </a:rPr>
              <a:t> is from Uganda. Human Rights First reported in 2012 that a bisexual refugee and her child living in Uganda were beaten by other refugees in the camp who disapproved of her sexual orientation, as well as removed from the queue for food along with other LGBTIQ+ refugees. They were told that if they formed their own queue, the food providers would not assist them. Thus, they were often denied access to food.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Crisis Create Challenges?” slides.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effectLst/>
                <a:uLnTx/>
                <a:uFillTx/>
                <a:latin typeface="+mn-lt"/>
                <a:ea typeface="MS PGothic" pitchFamily="34" charset="-128"/>
                <a:cs typeface="MS PGothic" charset="0"/>
              </a:rPr>
              <a:t>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27</a:t>
            </a:fld>
            <a:endParaRPr lang="en-US"/>
          </a:p>
        </p:txBody>
      </p:sp>
    </p:spTree>
    <p:extLst>
      <p:ext uri="{BB962C8B-B14F-4D97-AF65-F5344CB8AC3E}">
        <p14:creationId xmlns:p14="http://schemas.microsoft.com/office/powerpoint/2010/main" val="4205694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and Forced Disp</a:t>
            </a:r>
            <a:r>
              <a:rPr kumimoji="0" lang="en-US" altLang="en-US" sz="1200" b="1" i="0" u="none" strike="noStrike" kern="1200" cap="none" spc="0" normalizeH="0" baseline="0" noProof="0" dirty="0">
                <a:ln>
                  <a:noFill/>
                </a:ln>
                <a:effectLst/>
                <a:uLnTx/>
                <a:uFillTx/>
                <a:latin typeface="+mn-lt"/>
                <a:ea typeface="MS PGothic" charset="-128"/>
              </a:rPr>
              <a:t>l</a:t>
            </a:r>
            <a:r>
              <a:rPr kumimoji="0" lang="en-US" altLang="en-US" sz="1200" b="1" i="0" u="sng" strike="noStrike" kern="1200" cap="none" spc="0" normalizeH="0" baseline="0" noProof="0" dirty="0">
                <a:ln>
                  <a:noFill/>
                </a:ln>
                <a:effectLst/>
                <a:uLnTx/>
                <a:uFillTx/>
                <a:latin typeface="+mn-lt"/>
                <a:ea typeface="MS PGothic" charset="-128"/>
              </a:rPr>
              <a:t>acement Create Challenges?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Fourth, here are several other </a:t>
            </a:r>
            <a:r>
              <a:rPr kumimoji="0" lang="en-US" altLang="en-US" sz="1200" b="1" i="0" u="none" strike="noStrike" kern="1200" cap="none" spc="0" normalizeH="0" baseline="0" noProof="0" dirty="0">
                <a:ln>
                  <a:noFill/>
                </a:ln>
                <a:effectLst/>
                <a:uLnTx/>
                <a:uFillTx/>
                <a:latin typeface="+mn-lt"/>
                <a:ea typeface="MS PGothic" charset="-128"/>
              </a:rPr>
              <a:t>examples </a:t>
            </a:r>
            <a:r>
              <a:rPr kumimoji="0" lang="en-US" altLang="en-US" sz="1200" b="0" i="0" u="none" strike="noStrike" kern="1200" cap="none" spc="0" normalizeH="0" baseline="0" noProof="0" dirty="0">
                <a:ln>
                  <a:noFill/>
                </a:ln>
                <a:effectLst/>
                <a:uLnTx/>
                <a:uFillTx/>
                <a:latin typeface="+mn-lt"/>
                <a:ea typeface="MS PGothic" charset="-128"/>
              </a:rPr>
              <a:t>as reported by Human Rights First: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A gay male refugee in </a:t>
            </a:r>
            <a:r>
              <a:rPr kumimoji="0" lang="en-US" altLang="en-US" sz="1200" b="1" i="0" u="none" strike="noStrike" kern="1200" cap="none" spc="0" normalizeH="0" baseline="0" noProof="0" dirty="0">
                <a:ln>
                  <a:noFill/>
                </a:ln>
                <a:effectLst/>
                <a:uLnTx/>
                <a:uFillTx/>
                <a:latin typeface="+mn-lt"/>
                <a:ea typeface="MS PGothic" charset="-128"/>
              </a:rPr>
              <a:t>Uganda </a:t>
            </a:r>
            <a:r>
              <a:rPr kumimoji="0" lang="en-US" altLang="en-US" sz="1200" b="0" i="0" u="none" strike="noStrike" kern="1200" cap="none" spc="0" normalizeH="0" baseline="0" noProof="0" dirty="0">
                <a:ln>
                  <a:noFill/>
                </a:ln>
                <a:effectLst/>
                <a:uLnTx/>
                <a:uFillTx/>
                <a:latin typeface="+mn-lt"/>
                <a:ea typeface="MS PGothic" charset="-128"/>
              </a:rPr>
              <a:t>was locked inside his house by a group of refugees who tried to burn him alive.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A Sudanese lesbian in </a:t>
            </a:r>
            <a:r>
              <a:rPr kumimoji="0" lang="en-US" altLang="en-US" sz="1200" b="1" i="0" u="none" strike="noStrike" kern="1200" cap="none" spc="0" normalizeH="0" baseline="0" noProof="0" dirty="0">
                <a:ln>
                  <a:noFill/>
                </a:ln>
                <a:effectLst/>
                <a:uLnTx/>
                <a:uFillTx/>
                <a:latin typeface="+mn-lt"/>
                <a:ea typeface="MS PGothic" charset="-128"/>
              </a:rPr>
              <a:t>Uganda</a:t>
            </a:r>
            <a:r>
              <a:rPr kumimoji="0" lang="en-US" altLang="en-US" sz="1200" b="0" i="0" u="none" strike="noStrike" kern="1200" cap="none" spc="0" normalizeH="0" baseline="0" noProof="0" dirty="0">
                <a:ln>
                  <a:noFill/>
                </a:ln>
                <a:effectLst/>
                <a:uLnTx/>
                <a:uFillTx/>
                <a:latin typeface="+mn-lt"/>
                <a:ea typeface="MS PGothic" charset="-128"/>
              </a:rPr>
              <a:t> had her house burned down by the local refugee community.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Two Ethiopians refugees in </a:t>
            </a:r>
            <a:r>
              <a:rPr kumimoji="0" lang="en-US" altLang="en-US" sz="1200" b="1" i="0" u="none" strike="noStrike" kern="1200" cap="none" spc="0" normalizeH="0" baseline="0" noProof="0" dirty="0">
                <a:ln>
                  <a:noFill/>
                </a:ln>
                <a:effectLst/>
                <a:uLnTx/>
                <a:uFillTx/>
                <a:latin typeface="+mn-lt"/>
                <a:ea typeface="MS PGothic" charset="-128"/>
              </a:rPr>
              <a:t>Kenya </a:t>
            </a:r>
            <a:r>
              <a:rPr kumimoji="0" lang="en-US" altLang="en-US" sz="1200" b="0" i="0" u="none" strike="noStrike" kern="1200" cap="none" spc="0" normalizeH="0" baseline="0" noProof="0" dirty="0">
                <a:ln>
                  <a:noFill/>
                </a:ln>
                <a:effectLst/>
                <a:uLnTx/>
                <a:uFillTx/>
                <a:latin typeface="+mn-lt"/>
                <a:ea typeface="MS PGothic" charset="-128"/>
              </a:rPr>
              <a:t>were beaten and robbed repeatedly as well as lost their jobs due to their sexual orientation.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In </a:t>
            </a:r>
            <a:r>
              <a:rPr kumimoji="0" lang="en-US" altLang="en-US" sz="1200" b="1" i="0" u="none" strike="noStrike" kern="1200" cap="none" spc="0" normalizeH="0" baseline="0" noProof="0" dirty="0">
                <a:ln>
                  <a:noFill/>
                </a:ln>
                <a:effectLst/>
                <a:uLnTx/>
                <a:uFillTx/>
                <a:latin typeface="+mn-lt"/>
                <a:ea typeface="MS PGothic" charset="-128"/>
              </a:rPr>
              <a:t>Kenya</a:t>
            </a:r>
            <a:r>
              <a:rPr kumimoji="0" lang="en-US" altLang="en-US" sz="1200" b="0" i="0" u="none" strike="noStrike" kern="1200" cap="none" spc="0" normalizeH="0" baseline="0" noProof="0" dirty="0">
                <a:ln>
                  <a:noFill/>
                </a:ln>
                <a:effectLst/>
                <a:uLnTx/>
                <a:uFillTx/>
                <a:latin typeface="+mn-lt"/>
                <a:ea typeface="MS PGothic" charset="-128"/>
              </a:rPr>
              <a:t>, the house of a lesbian Ugandan woman was demolished by local residents after refugees told the local council about her sexual orientation.</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Crisis Create Challenges?” slides.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effectLst/>
                <a:uLnTx/>
                <a:uFillTx/>
                <a:latin typeface="+mn-lt"/>
                <a:ea typeface="MS PGothic" pitchFamily="34" charset="-128"/>
                <a:cs typeface="MS PGothic" charset="0"/>
              </a:rPr>
              <a:t>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28</a:t>
            </a:fld>
            <a:endParaRPr lang="en-US"/>
          </a:p>
        </p:txBody>
      </p:sp>
    </p:spTree>
    <p:extLst>
      <p:ext uri="{BB962C8B-B14F-4D97-AF65-F5344CB8AC3E}">
        <p14:creationId xmlns:p14="http://schemas.microsoft.com/office/powerpoint/2010/main" val="1688100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8" name="Notes Placeholder 2"/>
          <p:cNvSpPr>
            <a:spLocks noGrp="1"/>
          </p:cNvSpPr>
          <p:nvPr>
            <p:ph type="body" idx="1"/>
          </p:nvPr>
        </p:nvSpPr>
        <p:spPr bwMode="auto">
          <a:xfrm>
            <a:off x="685800" y="4035971"/>
            <a:ext cx="5486400" cy="44931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When Do Peop</a:t>
            </a:r>
            <a:r>
              <a:rPr kumimoji="0" lang="en-US" sz="1200" b="1" i="0" u="sng" strike="noStrike" kern="1200" cap="none" spc="0" normalizeH="0" baseline="0" noProof="0" dirty="0">
                <a:ln>
                  <a:noFill/>
                </a:ln>
                <a:effectLst/>
                <a:uLnTx/>
                <a:uFillTx/>
                <a:latin typeface="+mn-lt"/>
                <a:ea typeface="MS PGothic" charset="0"/>
              </a:rPr>
              <a:t>l</a:t>
            </a:r>
            <a:r>
              <a:rPr kumimoji="0" lang="en-US" altLang="en-US" sz="1200" b="1" i="0" u="sng" strike="noStrike" kern="1200" cap="none" spc="0" normalizeH="0" baseline="0" noProof="0" dirty="0">
                <a:ln>
                  <a:noFill/>
                </a:ln>
                <a:effectLst/>
                <a:uLnTx/>
                <a:uFillTx/>
                <a:latin typeface="+mn-lt"/>
                <a:ea typeface="MS PGothic" charset="-128"/>
              </a:rPr>
              <a:t>e with Diverse SOGIESC Face Challenges?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Challenges for people with diverse SOGIESC occur </a:t>
            </a:r>
            <a:r>
              <a:rPr kumimoji="0" lang="en-US" altLang="en-US" sz="1200" b="1" i="0" u="none" strike="noStrike" kern="1200" cap="none" spc="0" normalizeH="0" baseline="0" noProof="0" dirty="0">
                <a:ln>
                  <a:noFill/>
                </a:ln>
                <a:effectLst/>
                <a:uLnTx/>
                <a:uFillTx/>
                <a:latin typeface="+mn-lt"/>
                <a:ea typeface="MS PGothic" charset="-128"/>
                <a:cs typeface="Calibri" charset="0"/>
              </a:rPr>
              <a:t>throughout</a:t>
            </a:r>
            <a:r>
              <a:rPr kumimoji="0" lang="en-US" altLang="en-US" sz="1200" b="0" i="0" u="none" strike="noStrike" kern="1200" cap="none" spc="0" normalizeH="0" baseline="0" noProof="0" dirty="0">
                <a:ln>
                  <a:noFill/>
                </a:ln>
                <a:effectLst/>
                <a:uLnTx/>
                <a:uFillTx/>
                <a:latin typeface="+mn-lt"/>
                <a:ea typeface="MS PGothic" charset="-128"/>
                <a:cs typeface="Calibri" charset="0"/>
              </a:rPr>
              <a:t> the migration journey, in the emergency and post-emergency phases and throughout the entire cycle of displacement.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Challenges </a:t>
            </a:r>
            <a:r>
              <a:rPr kumimoji="0" lang="en-US" altLang="en-US" sz="1200" b="0" i="0" u="none" strike="noStrike" kern="0" cap="none" spc="0" normalizeH="0" baseline="0" noProof="0" dirty="0">
                <a:ln>
                  <a:noFill/>
                </a:ln>
                <a:effectLst/>
                <a:uLnTx/>
                <a:uFillTx/>
                <a:latin typeface="+mn-lt"/>
                <a:ea typeface="MS PGothic" charset="-128"/>
                <a:cs typeface="Calibri" charset="0"/>
              </a:rPr>
              <a:t>may occur at all </a:t>
            </a:r>
            <a:r>
              <a:rPr kumimoji="0" lang="en-US" altLang="en-US" sz="1200" b="1" i="0" u="none" strike="noStrike" kern="0" cap="none" spc="0" normalizeH="0" baseline="0" noProof="0" dirty="0">
                <a:ln>
                  <a:noFill/>
                </a:ln>
                <a:effectLst/>
                <a:uLnTx/>
                <a:uFillTx/>
                <a:latin typeface="+mn-lt"/>
                <a:ea typeface="MS PGothic" charset="-128"/>
                <a:cs typeface="Calibri" charset="0"/>
              </a:rPr>
              <a:t>stages </a:t>
            </a:r>
            <a:r>
              <a:rPr kumimoji="0" lang="en-US" altLang="en-US" sz="1200" b="0" i="0" u="none" strike="noStrike" kern="0" cap="none" spc="0" normalizeH="0" baseline="0" noProof="0" dirty="0">
                <a:ln>
                  <a:noFill/>
                </a:ln>
                <a:effectLst/>
                <a:uLnTx/>
                <a:uFillTx/>
                <a:latin typeface="+mn-lt"/>
                <a:ea typeface="MS PGothic" charset="-128"/>
                <a:cs typeface="Calibri" charset="0"/>
              </a:rPr>
              <a:t>in the provision of assistance and protection, including during registration, assistance, with community-based services and durable solutions.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0" cap="none" spc="0" normalizeH="0" baseline="0" noProof="0" dirty="0">
                <a:ln>
                  <a:noFill/>
                </a:ln>
                <a:effectLst/>
                <a:uLnTx/>
                <a:uFillTx/>
                <a:latin typeface="+mn-lt"/>
                <a:ea typeface="MS PGothic" charset="-128"/>
                <a:cs typeface="Calibri" charset="0"/>
              </a:rPr>
              <a:t>In </a:t>
            </a:r>
            <a:r>
              <a:rPr kumimoji="0" lang="en-US" altLang="en-US" sz="1200" b="1" i="0" u="none" strike="noStrike" kern="0" cap="none" spc="0" normalizeH="0" baseline="0" noProof="0" dirty="0">
                <a:ln>
                  <a:noFill/>
                </a:ln>
                <a:effectLst/>
                <a:uLnTx/>
                <a:uFillTx/>
                <a:latin typeface="+mn-lt"/>
                <a:ea typeface="MS PGothic" charset="-128"/>
                <a:cs typeface="Calibri" charset="0"/>
              </a:rPr>
              <a:t>crisis</a:t>
            </a:r>
            <a:r>
              <a:rPr kumimoji="0" lang="en-US" altLang="en-US" sz="1200" b="0" i="0" u="none" strike="noStrike" kern="0" cap="none" spc="0" normalizeH="0" baseline="0" noProof="0" dirty="0">
                <a:ln>
                  <a:noFill/>
                </a:ln>
                <a:effectLst/>
                <a:uLnTx/>
                <a:uFillTx/>
                <a:latin typeface="+mn-lt"/>
                <a:ea typeface="MS PGothic" charset="-128"/>
                <a:cs typeface="Calibri" charset="0"/>
              </a:rPr>
              <a:t> situations, people with diverse SOGIESC may face the same – or even greater – challenges after the initial emergency phase is over and can be at risk of harm throughout the post-emergency phase. This makes the situation of people with diverse SOGIESC in crisis situations unique and is due to their disconnection from normal coping mechanisms. These challenges can last throughout the post-emergency phase which, especially in the case of displacement, can last years or even decades.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 minutes. </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D407F81B-36B5-444D-AEE1-F4A3ED434F53}" type="slidenum">
              <a:rPr lang="en-US" altLang="en-US" sz="1200">
                <a:latin typeface="Calibri Regular"/>
              </a:rPr>
              <a:pPr/>
              <a:t>29</a:t>
            </a:fld>
            <a:endParaRPr lang="en-US" altLang="en-US" sz="1200" dirty="0">
              <a:latin typeface="Calibri Regular"/>
            </a:endParaRPr>
          </a:p>
        </p:txBody>
      </p:sp>
    </p:spTree>
    <p:extLst>
      <p:ext uri="{BB962C8B-B14F-4D97-AF65-F5344CB8AC3E}">
        <p14:creationId xmlns:p14="http://schemas.microsoft.com/office/powerpoint/2010/main" val="1706106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2" name="Notes Placeholder 2"/>
          <p:cNvSpPr>
            <a:spLocks noGrp="1"/>
          </p:cNvSpPr>
          <p:nvPr>
            <p:ph type="body" idx="1"/>
          </p:nvPr>
        </p:nvSpPr>
        <p:spPr bwMode="auto">
          <a:xfrm>
            <a:off x="685800" y="4035971"/>
            <a:ext cx="5523614" cy="46492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Modules 10-12: Protection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Welcome to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Modules 10-12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of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Sexual Orientation, Gender Identity, Gender Expression and Sex Characteristics in Forced Displacement and Migration</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Module 10</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we'll talk in-depth about a number of key challenge areas and risk points for people with diverse SOGIESC, the barriers that keep them from receiving inclusive protection assistance, and the potential solutions and enablers that can address those issues.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Module 11</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we’ll look at different tools that can be utilized to assess protection needs.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Module 12</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we’ll look at three potential solutions: local integration, assisted voluntary return and resettlement.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close-up of seven people’s feet touching, creating a circle with a rainbow ribbon tied into a bow in the middle.]</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21DF0CE5-E859-E94C-91DE-BAAC1A5918CB}" type="slidenum">
              <a:rPr lang="en-US" altLang="en-US" sz="1200">
                <a:latin typeface="Calibri Regular"/>
              </a:rPr>
              <a:pPr/>
              <a:t>3</a:t>
            </a:fld>
            <a:endParaRPr lang="en-US" altLang="en-US" sz="1200" dirty="0">
              <a:latin typeface="Calibri Regular"/>
            </a:endParaRPr>
          </a:p>
        </p:txBody>
      </p:sp>
    </p:spTree>
    <p:extLst>
      <p:ext uri="{BB962C8B-B14F-4D97-AF65-F5344CB8AC3E}">
        <p14:creationId xmlns:p14="http://schemas.microsoft.com/office/powerpoint/2010/main" val="445050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8" name="Notes Placeholder 2"/>
          <p:cNvSpPr>
            <a:spLocks noGrp="1"/>
          </p:cNvSpPr>
          <p:nvPr>
            <p:ph type="body" idx="1"/>
          </p:nvPr>
        </p:nvSpPr>
        <p:spPr bwMode="auto">
          <a:xfrm>
            <a:off x="685800" y="4035971"/>
            <a:ext cx="5486400" cy="44931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Where Do Risk Points Occur for Peop</a:t>
            </a:r>
            <a:r>
              <a:rPr kumimoji="0" lang="en-US" sz="1200" b="1" i="0" u="sng" strike="noStrike" kern="1200" cap="none" spc="0" normalizeH="0" baseline="0" noProof="0" dirty="0">
                <a:ln>
                  <a:noFill/>
                </a:ln>
                <a:effectLst/>
                <a:uLnTx/>
                <a:uFillTx/>
                <a:latin typeface="+mn-lt"/>
                <a:ea typeface="MS PGothic" charset="0"/>
              </a:rPr>
              <a:t>l</a:t>
            </a:r>
            <a:r>
              <a:rPr kumimoji="0" lang="en-US" altLang="en-US" sz="1200" b="1" i="0" u="sng" strike="noStrike" kern="1200" cap="none" spc="0" normalizeH="0" baseline="0" noProof="0" dirty="0">
                <a:ln>
                  <a:noFill/>
                </a:ln>
                <a:effectLst/>
                <a:uLnTx/>
                <a:uFillTx/>
                <a:latin typeface="+mn-lt"/>
                <a:ea typeface="MS PGothic" charset="-128"/>
              </a:rPr>
              <a:t>e with Diverse SOGIESC?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effectLst/>
                <a:uLnTx/>
                <a:uFillTx/>
                <a:latin typeface="+mn-lt"/>
                <a:ea typeface="MS PGothic" pitchFamily="34" charset="-128"/>
                <a:cs typeface="MS PGothic" charset="0"/>
              </a:rPr>
              <a:t>We’</a:t>
            </a:r>
            <a:r>
              <a:rPr kumimoji="0" lang="en-US" altLang="en-US" sz="1200" b="0" i="0" u="none" strike="noStrike" kern="1200" cap="none" spc="0" normalizeH="0" baseline="0" noProof="0" dirty="0">
                <a:ln>
                  <a:noFill/>
                </a:ln>
                <a:effectLst/>
                <a:uLnTx/>
                <a:uFillTx/>
                <a:latin typeface="+mn-lt"/>
                <a:ea typeface="MS PGothic" charset="-128"/>
              </a:rPr>
              <a:t>ll now take some time to talk about </a:t>
            </a:r>
            <a:r>
              <a:rPr kumimoji="0" lang="en-US" altLang="en-US" sz="1200" b="1" i="0" u="none" strike="noStrike" kern="1200" cap="none" spc="0" normalizeH="0" baseline="0" noProof="0" dirty="0">
                <a:ln>
                  <a:noFill/>
                </a:ln>
                <a:effectLst/>
                <a:uLnTx/>
                <a:uFillTx/>
                <a:latin typeface="+mn-lt"/>
                <a:ea typeface="MS PGothic" charset="-128"/>
              </a:rPr>
              <a:t>risk points</a:t>
            </a:r>
            <a:r>
              <a:rPr kumimoji="0" lang="en-US" altLang="en-US" sz="1200" b="0" i="0" u="none" strike="noStrike" kern="1200" cap="none" spc="0" normalizeH="0" baseline="0" noProof="0" dirty="0">
                <a:ln>
                  <a:noFill/>
                </a:ln>
                <a:effectLst/>
                <a:uLnTx/>
                <a:uFillTx/>
                <a:latin typeface="+mn-lt"/>
                <a:ea typeface="MS PGothic" charset="-128"/>
              </a:rPr>
              <a:t>.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effectLst/>
                <a:uLnTx/>
                <a:uFillTx/>
                <a:latin typeface="+mn-lt"/>
                <a:ea typeface="MS PGothic" pitchFamily="34" charset="-128"/>
              </a:rPr>
              <a:t>Recognizing</a:t>
            </a:r>
            <a:r>
              <a:rPr kumimoji="0" lang="en-US" sz="1200" b="0" i="0" u="none" strike="noStrike" kern="1200" cap="none" spc="0" normalizeH="0" baseline="0" noProof="0" dirty="0">
                <a:ln>
                  <a:noFill/>
                </a:ln>
                <a:effectLst/>
                <a:uLnTx/>
                <a:uFillTx/>
                <a:latin typeface="+mn-lt"/>
                <a:ea typeface="MS PGothic" pitchFamily="34" charset="-128"/>
                <a:cs typeface="MS PGothic" charset="0"/>
              </a:rPr>
              <a:t> </a:t>
            </a:r>
            <a:r>
              <a:rPr kumimoji="0" lang="en-US" sz="1200" b="1" i="0" u="none" strike="noStrike" kern="1200" cap="none" spc="0" normalizeH="0" baseline="0" noProof="0" dirty="0">
                <a:ln>
                  <a:noFill/>
                </a:ln>
                <a:effectLst/>
                <a:uLnTx/>
                <a:uFillTx/>
                <a:latin typeface="+mn-lt"/>
                <a:ea typeface="MS PGothic" pitchFamily="34" charset="-128"/>
                <a:cs typeface="MS PGothic" charset="0"/>
              </a:rPr>
              <a:t>risk points </a:t>
            </a:r>
            <a:r>
              <a:rPr kumimoji="0" lang="en-US" sz="1200" b="0" i="0" u="none" strike="noStrike" kern="1200" cap="none" spc="0" normalizeH="0" baseline="0" noProof="0" dirty="0">
                <a:ln>
                  <a:noFill/>
                </a:ln>
                <a:effectLst/>
                <a:uLnTx/>
                <a:uFillTx/>
                <a:latin typeface="+mn-lt"/>
                <a:ea typeface="MS PGothic" pitchFamily="34" charset="-128"/>
                <a:cs typeface="MS PGothic" charset="0"/>
              </a:rPr>
              <a:t>for individua</a:t>
            </a:r>
            <a:r>
              <a:rPr kumimoji="0" lang="en-US" altLang="en-US" sz="1200" b="0" i="0" u="none" strike="noStrike" kern="1200" cap="none" spc="0" normalizeH="0" baseline="0" noProof="0" dirty="0">
                <a:ln>
                  <a:noFill/>
                </a:ln>
                <a:effectLst/>
                <a:uLnTx/>
                <a:uFillTx/>
                <a:latin typeface="+mn-lt"/>
                <a:ea typeface="MS PGothic" charset="-128"/>
              </a:rPr>
              <a:t>ls </a:t>
            </a:r>
            <a:r>
              <a:rPr kumimoji="0" lang="en-US" sz="1200" b="0" i="0" u="none" strike="noStrike" kern="1200" cap="none" spc="0" normalizeH="0" baseline="0" noProof="0" dirty="0">
                <a:ln>
                  <a:noFill/>
                </a:ln>
                <a:effectLst/>
                <a:uLnTx/>
                <a:uFillTx/>
                <a:latin typeface="+mn-lt"/>
                <a:ea typeface="MS PGothic" pitchFamily="34" charset="-128"/>
                <a:cs typeface="MS PGothic" charset="0"/>
              </a:rPr>
              <a:t>in migration, forced disp</a:t>
            </a:r>
            <a:r>
              <a:rPr kumimoji="0" lang="en-US" altLang="en-US" sz="1200" b="0" i="0" u="none" strike="noStrike" kern="1200" cap="none" spc="0" normalizeH="0" baseline="0" noProof="0" dirty="0">
                <a:ln>
                  <a:noFill/>
                </a:ln>
                <a:effectLst/>
                <a:uLnTx/>
                <a:uFillTx/>
                <a:latin typeface="+mn-lt"/>
                <a:ea typeface="MS PGothic" charset="-128"/>
              </a:rPr>
              <a:t>l</a:t>
            </a:r>
            <a:r>
              <a:rPr kumimoji="0" lang="en-US" sz="1200" b="0" i="0" u="none" strike="noStrike" kern="1200" cap="none" spc="0" normalizeH="0" baseline="0" noProof="0" dirty="0">
                <a:ln>
                  <a:noFill/>
                </a:ln>
                <a:effectLst/>
                <a:uLnTx/>
                <a:uFillTx/>
                <a:latin typeface="+mn-lt"/>
                <a:ea typeface="MS PGothic" pitchFamily="34" charset="-128"/>
                <a:cs typeface="MS PGothic" charset="0"/>
              </a:rPr>
              <a:t>acement and crisis situations, and determining how we might mitigate them, is one of the keys to improving the protection of migrants.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0" u="none" strike="noStrike" kern="1200" cap="none" spc="0" normalizeH="0" baseline="0" noProof="0" dirty="0">
                <a:ln>
                  <a:noFill/>
                </a:ln>
                <a:effectLst/>
                <a:uLnTx/>
                <a:uFillTx/>
                <a:latin typeface="+mn-lt"/>
                <a:ea typeface="MS PGothic" charset="-128"/>
              </a:rPr>
              <a:t>What</a:t>
            </a:r>
            <a:r>
              <a:rPr kumimoji="0" lang="en-US" altLang="en-US" sz="1200" b="0" i="0" u="none" strike="noStrike" kern="1200" cap="none" spc="0" normalizeH="0" baseline="0" noProof="0" dirty="0">
                <a:ln>
                  <a:noFill/>
                </a:ln>
                <a:effectLst/>
                <a:uLnTx/>
                <a:uFillTx/>
                <a:latin typeface="+mn-lt"/>
                <a:ea typeface="MS PGothic" charset="-128"/>
              </a:rPr>
              <a:t> is a risk point?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Pause to allow learners to answer, then move slide forward through animation. </a:t>
            </a: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A risk point is any point at which someone may face harassment, abuse or violence because their diverse SOGIESC is </a:t>
            </a:r>
            <a:r>
              <a:rPr kumimoji="0" lang="en-US" altLang="en-US" sz="1200" b="1" i="0" u="none" strike="noStrike" kern="1200" cap="none" spc="0" normalizeH="0" baseline="0" noProof="0" dirty="0">
                <a:ln>
                  <a:noFill/>
                </a:ln>
                <a:effectLst/>
                <a:uLnTx/>
                <a:uFillTx/>
                <a:latin typeface="+mn-lt"/>
                <a:ea typeface="MS PGothic" charset="-128"/>
              </a:rPr>
              <a:t>visible</a:t>
            </a:r>
            <a:r>
              <a:rPr kumimoji="0" lang="en-US" altLang="en-US" sz="1200" b="0" i="0" u="none" strike="noStrike" kern="1200" cap="none" spc="0" normalizeH="0" baseline="0" noProof="0" dirty="0">
                <a:ln>
                  <a:noFill/>
                </a:ln>
                <a:effectLst/>
                <a:uLnTx/>
                <a:uFillTx/>
                <a:latin typeface="+mn-lt"/>
                <a:ea typeface="MS PGothic" charset="-128"/>
              </a:rPr>
              <a:t> in some way.</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5 minutes total for “Where Do Risks Occur for People with Diverse SOGIESC?” slides. </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D407F81B-36B5-444D-AEE1-F4A3ED434F53}" type="slidenum">
              <a:rPr lang="en-US" altLang="en-US" sz="1200">
                <a:latin typeface="Calibri Regular"/>
              </a:rPr>
              <a:pPr/>
              <a:t>30</a:t>
            </a:fld>
            <a:endParaRPr lang="en-US" altLang="en-US" sz="1200" dirty="0">
              <a:latin typeface="Calibri Regular"/>
            </a:endParaRPr>
          </a:p>
        </p:txBody>
      </p:sp>
    </p:spTree>
    <p:extLst>
      <p:ext uri="{BB962C8B-B14F-4D97-AF65-F5344CB8AC3E}">
        <p14:creationId xmlns:p14="http://schemas.microsoft.com/office/powerpoint/2010/main" val="1220311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8" name="Notes Placeholder 2"/>
          <p:cNvSpPr>
            <a:spLocks noGrp="1"/>
          </p:cNvSpPr>
          <p:nvPr>
            <p:ph type="body" idx="1"/>
          </p:nvPr>
        </p:nvSpPr>
        <p:spPr bwMode="auto">
          <a:xfrm>
            <a:off x="685800" y="4035971"/>
            <a:ext cx="5486400" cy="44931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solidFill>
                  <a:schemeClr val="tx1"/>
                </a:solidFill>
                <a:effectLst/>
                <a:uLnTx/>
                <a:uFillTx/>
                <a:latin typeface="+mn-lt"/>
                <a:ea typeface="MS PGothic" charset="-128"/>
              </a:rPr>
              <a:t>Where Do Risk Points Occur for Peop</a:t>
            </a:r>
            <a:r>
              <a:rPr kumimoji="0" lang="en-US" sz="1200" b="1" i="0" u="sng" strike="noStrike" kern="1200" cap="none" spc="0" normalizeH="0" baseline="0" noProof="0" dirty="0">
                <a:ln>
                  <a:noFill/>
                </a:ln>
                <a:solidFill>
                  <a:schemeClr val="tx1"/>
                </a:solidFill>
                <a:effectLst/>
                <a:uLnTx/>
                <a:uFillTx/>
                <a:latin typeface="+mn-lt"/>
                <a:ea typeface="MS PGothic" charset="0"/>
              </a:rPr>
              <a:t>l</a:t>
            </a:r>
            <a:r>
              <a:rPr kumimoji="0" lang="en-US" altLang="en-US" sz="1200" b="1" i="0" u="sng" strike="noStrike" kern="1200" cap="none" spc="0" normalizeH="0" baseline="0" noProof="0" dirty="0">
                <a:ln>
                  <a:noFill/>
                </a:ln>
                <a:solidFill>
                  <a:schemeClr val="tx1"/>
                </a:solidFill>
                <a:effectLst/>
                <a:uLnTx/>
                <a:uFillTx/>
                <a:latin typeface="+mn-lt"/>
                <a:ea typeface="MS PGothic" charset="-128"/>
              </a:rPr>
              <a:t>e with Diverse SOGIESC?</a:t>
            </a:r>
            <a:r>
              <a:rPr kumimoji="0" lang="en-US" altLang="en-US" sz="1200" b="1" i="0" u="sng" strike="noStrike" kern="1200" cap="none" spc="0" normalizeH="0" baseline="0" noProof="0" dirty="0">
                <a:ln>
                  <a:noFill/>
                </a:ln>
                <a:solidFill>
                  <a:prstClr val="black"/>
                </a:solidFill>
                <a:effectLst/>
                <a:uLnTx/>
                <a:uFillTx/>
                <a:latin typeface="+mn-lt"/>
                <a:ea typeface="MS PGothic" charset="-128"/>
              </a:rPr>
              <a:t> continued</a:t>
            </a:r>
          </a:p>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solidFill>
                  <a:schemeClr val="tx1"/>
                </a:solidFill>
                <a:effectLst/>
                <a:uLnTx/>
                <a:uFillTx/>
                <a:latin typeface="+mn-lt"/>
                <a:ea typeface="MS PGothic" charset="-128"/>
              </a:rPr>
              <a:t>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schemeClr val="tx1"/>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schemeClr val="tx1"/>
                </a:solidFill>
                <a:effectLst/>
                <a:uLnTx/>
                <a:uFillTx/>
                <a:latin typeface="+mn-lt"/>
                <a:ea typeface="MS PGothic" charset="-128"/>
              </a:rPr>
              <a:t>There are </a:t>
            </a:r>
            <a:r>
              <a:rPr kumimoji="0" lang="en-US" altLang="en-US" sz="1200" b="1" i="0" u="none" strike="noStrike" kern="1200" cap="none" spc="0" normalizeH="0" baseline="0" noProof="0" dirty="0">
                <a:ln>
                  <a:noFill/>
                </a:ln>
                <a:solidFill>
                  <a:schemeClr val="tx1"/>
                </a:solidFill>
                <a:effectLst/>
                <a:uLnTx/>
                <a:uFillTx/>
                <a:latin typeface="+mn-lt"/>
                <a:ea typeface="MS PGothic" charset="-128"/>
              </a:rPr>
              <a:t>many </a:t>
            </a:r>
            <a:r>
              <a:rPr kumimoji="0" lang="en-US" altLang="en-US" sz="1200" b="0" i="0" u="none" strike="noStrike" kern="1200" cap="none" spc="0" normalizeH="0" baseline="0" noProof="0" dirty="0">
                <a:ln>
                  <a:noFill/>
                </a:ln>
                <a:solidFill>
                  <a:schemeClr val="tx1"/>
                </a:solidFill>
                <a:effectLst/>
                <a:uLnTx/>
                <a:uFillTx/>
                <a:latin typeface="+mn-lt"/>
                <a:ea typeface="MS PGothic" charset="-128"/>
              </a:rPr>
              <a:t>for people with diverse SOGIESC </a:t>
            </a:r>
            <a:r>
              <a:rPr kumimoji="0" lang="en-US" sz="1200" b="0" i="0" u="none" strike="noStrike" kern="1200" cap="none" spc="0" normalizeH="0" baseline="0" noProof="0" dirty="0">
                <a:ln>
                  <a:noFill/>
                </a:ln>
                <a:solidFill>
                  <a:schemeClr val="tx1"/>
                </a:solidFill>
                <a:effectLst/>
                <a:uLnTx/>
                <a:uFillTx/>
                <a:latin typeface="+mn-lt"/>
                <a:ea typeface="MS PGothic" pitchFamily="34" charset="-128"/>
                <a:cs typeface="MS PGothic" charset="0"/>
              </a:rPr>
              <a:t>in migration, forced disp</a:t>
            </a:r>
            <a:r>
              <a:rPr kumimoji="0" lang="en-US" altLang="en-US" sz="1200" b="0" i="0" u="none" strike="noStrike" kern="1200" cap="none" spc="0" normalizeH="0" baseline="0" noProof="0" dirty="0">
                <a:ln>
                  <a:noFill/>
                </a:ln>
                <a:solidFill>
                  <a:schemeClr val="tx1"/>
                </a:solidFill>
                <a:effectLst/>
                <a:uLnTx/>
                <a:uFillTx/>
                <a:latin typeface="+mn-lt"/>
                <a:ea typeface="MS PGothic" charset="-128"/>
              </a:rPr>
              <a:t>l</a:t>
            </a:r>
            <a:r>
              <a:rPr kumimoji="0" lang="en-US" sz="1200" b="0" i="0" u="none" strike="noStrike" kern="1200" cap="none" spc="0" normalizeH="0" baseline="0" noProof="0" dirty="0">
                <a:ln>
                  <a:noFill/>
                </a:ln>
                <a:solidFill>
                  <a:schemeClr val="tx1"/>
                </a:solidFill>
                <a:effectLst/>
                <a:uLnTx/>
                <a:uFillTx/>
                <a:latin typeface="+mn-lt"/>
                <a:ea typeface="MS PGothic" pitchFamily="34" charset="-128"/>
                <a:cs typeface="MS PGothic" charset="0"/>
              </a:rPr>
              <a:t>acement and crisis situations, </a:t>
            </a:r>
            <a:r>
              <a:rPr kumimoji="0" lang="en-US" altLang="en-US" sz="1200" b="0" i="0" u="none" strike="noStrike" kern="1200" cap="none" spc="0" normalizeH="0" baseline="0" noProof="0" dirty="0">
                <a:ln>
                  <a:noFill/>
                </a:ln>
                <a:solidFill>
                  <a:schemeClr val="tx1"/>
                </a:solidFill>
                <a:effectLst/>
                <a:uLnTx/>
                <a:uFillTx/>
                <a:latin typeface="+mn-lt"/>
                <a:ea typeface="MS PGothic" charset="-128"/>
              </a:rPr>
              <a:t>both inside and outside our spaces. What are some of them? They can be physical locations or more general spaces.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schemeClr val="tx1"/>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1" u="none" strike="noStrike" kern="1200" cap="none" spc="0" normalizeH="0" baseline="0" noProof="0" dirty="0">
                <a:ln>
                  <a:noFill/>
                </a:ln>
                <a:solidFill>
                  <a:schemeClr val="tx1"/>
                </a:solidFill>
                <a:effectLst/>
                <a:uLnTx/>
                <a:uFillTx/>
                <a:latin typeface="+mn-lt"/>
                <a:ea typeface="MS PGothic" charset="-128"/>
              </a:rPr>
              <a:t>Pause to allow learners to answer. </a:t>
            </a:r>
            <a:endParaRPr kumimoji="0" lang="en-US" altLang="en-US" sz="1200" b="0" i="0" u="none" strike="noStrike" kern="1200" cap="none" spc="0" normalizeH="0" baseline="0" noProof="0" dirty="0">
              <a:ln>
                <a:noFill/>
              </a:ln>
              <a:solidFill>
                <a:schemeClr val="tx1"/>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schemeClr val="tx1"/>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Tx/>
              <a:buNone/>
              <a:tabLst/>
              <a:defRPr/>
            </a:pPr>
            <a:r>
              <a:rPr kumimoji="0" lang="en-US" altLang="en-US" sz="1200" b="0" i="1" u="none" strike="noStrike" kern="1200" cap="none" spc="0" normalizeH="0" baseline="0" noProof="0" dirty="0">
                <a:ln>
                  <a:noFill/>
                </a:ln>
                <a:solidFill>
                  <a:schemeClr val="tx1"/>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schemeClr val="tx1"/>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solidFill>
                  <a:schemeClr val="tx1"/>
                </a:solidFill>
                <a:effectLst/>
                <a:uLnTx/>
                <a:uFillTx/>
                <a:latin typeface="+mn-lt"/>
                <a:ea typeface="MS PGothic" charset="-128"/>
              </a:rPr>
              <a:t>Time: </a:t>
            </a:r>
            <a:r>
              <a:rPr kumimoji="0" lang="en-US" altLang="en-US" sz="1200" b="0" i="1" u="none" strike="noStrike" kern="1200" cap="none" spc="0" normalizeH="0" baseline="0" noProof="0" dirty="0">
                <a:ln>
                  <a:noFill/>
                </a:ln>
                <a:solidFill>
                  <a:schemeClr val="tx1"/>
                </a:solidFill>
                <a:effectLst/>
                <a:uLnTx/>
                <a:uFillTx/>
                <a:latin typeface="+mn-lt"/>
                <a:ea typeface="MS PGothic" charset="-128"/>
              </a:rPr>
              <a:t>5 minutes total for “Where Do Risks Occur for People with Diverse SOGIESC?” slides.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solidFill>
                <a:schemeClr val="tx1"/>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ts val="300"/>
              </a:spcBef>
              <a:spcAft>
                <a:spcPct val="0"/>
              </a:spcAft>
              <a:buClrTx/>
              <a:buSzTx/>
              <a:buFontTx/>
              <a:buNone/>
              <a:tabLst/>
              <a:defRPr/>
            </a:pPr>
            <a:r>
              <a:rPr lang="en-US" sz="1200" b="0" i="1" kern="1200" dirty="0">
                <a:solidFill>
                  <a:schemeClr val="tx1"/>
                </a:solidFill>
                <a:effectLst/>
                <a:latin typeface="+mn-lt"/>
                <a:ea typeface="+mn-ea"/>
                <a:cs typeface="+mn-cs"/>
              </a:rPr>
              <a:t>[Image description: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collection of images representing risk points, including a security officer, stacks of bunk beds in a shelter, an airport checkpoint with an officer, a long hallway with lockers, and a medical room with a medical table and equipment,]</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D407F81B-36B5-444D-AEE1-F4A3ED434F53}" type="slidenum">
              <a:rPr lang="en-US" altLang="en-US" sz="1200">
                <a:latin typeface="Calibri Regular"/>
              </a:rPr>
              <a:pPr/>
              <a:t>31</a:t>
            </a:fld>
            <a:endParaRPr lang="en-US" altLang="en-US" sz="1200" dirty="0">
              <a:latin typeface="Calibri Regular"/>
            </a:endParaRPr>
          </a:p>
        </p:txBody>
      </p:sp>
    </p:spTree>
    <p:extLst>
      <p:ext uri="{BB962C8B-B14F-4D97-AF65-F5344CB8AC3E}">
        <p14:creationId xmlns:p14="http://schemas.microsoft.com/office/powerpoint/2010/main" val="1524318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Notes Placeholder 2"/>
          <p:cNvSpPr>
            <a:spLocks noGrp="1"/>
          </p:cNvSpPr>
          <p:nvPr>
            <p:ph type="body" idx="1"/>
          </p:nvPr>
        </p:nvSpPr>
        <p:spPr bwMode="auto">
          <a:xfrm>
            <a:off x="685800" y="4035971"/>
            <a:ext cx="5486400" cy="4530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solidFill>
                  <a:schemeClr val="tx1"/>
                </a:solidFill>
                <a:effectLst/>
                <a:uLnTx/>
                <a:uFillTx/>
                <a:latin typeface="+mn-lt"/>
                <a:ea typeface="MS PGothic" charset="-128"/>
              </a:rPr>
              <a:t>Where Do Risk Points Occur for Peop</a:t>
            </a:r>
            <a:r>
              <a:rPr kumimoji="0" lang="en-US" sz="1200" b="1" i="0" u="sng" strike="noStrike" kern="1200" cap="none" spc="0" normalizeH="0" baseline="0" noProof="0" dirty="0">
                <a:ln>
                  <a:noFill/>
                </a:ln>
                <a:solidFill>
                  <a:schemeClr val="tx1"/>
                </a:solidFill>
                <a:effectLst/>
                <a:uLnTx/>
                <a:uFillTx/>
                <a:latin typeface="+mn-lt"/>
                <a:ea typeface="MS PGothic" charset="0"/>
              </a:rPr>
              <a:t>l</a:t>
            </a:r>
            <a:r>
              <a:rPr kumimoji="0" lang="en-US" altLang="en-US" sz="1200" b="1" i="0" u="sng" strike="noStrike" kern="1200" cap="none" spc="0" normalizeH="0" baseline="0" noProof="0" dirty="0">
                <a:ln>
                  <a:noFill/>
                </a:ln>
                <a:solidFill>
                  <a:schemeClr val="tx1"/>
                </a:solidFill>
                <a:effectLst/>
                <a:uLnTx/>
                <a:uFillTx/>
                <a:latin typeface="+mn-lt"/>
                <a:ea typeface="MS PGothic" charset="-128"/>
              </a:rPr>
              <a:t>e with Diverse SOGIESC?</a:t>
            </a:r>
            <a:r>
              <a:rPr kumimoji="0" lang="en-US" altLang="en-US" sz="1200" b="1" i="0" u="sng" strike="noStrike" kern="1200" cap="none" spc="0" normalizeH="0" baseline="0" noProof="0" dirty="0">
                <a:ln>
                  <a:noFill/>
                </a:ln>
                <a:solidFill>
                  <a:prstClr val="black"/>
                </a:solidFill>
                <a:effectLst/>
                <a:uLnTx/>
                <a:uFillTx/>
                <a:latin typeface="+mn-lt"/>
                <a:ea typeface="MS PGothic" charset="-128"/>
              </a:rPr>
              <a:t> continued</a:t>
            </a: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 </a:t>
            </a: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Risk points </a:t>
            </a:r>
            <a:r>
              <a:rPr kumimoji="0" lang="en-US" altLang="en-US" sz="1200" b="1" i="0" u="none" strike="noStrike" kern="1200" cap="none" spc="0" normalizeH="0" baseline="0" noProof="0" dirty="0">
                <a:ln>
                  <a:noFill/>
                </a:ln>
                <a:effectLst/>
                <a:uLnTx/>
                <a:uFillTx/>
                <a:latin typeface="+mn-lt"/>
                <a:ea typeface="MS PGothic" charset="-128"/>
              </a:rPr>
              <a:t>include,</a:t>
            </a:r>
            <a:r>
              <a:rPr kumimoji="0" lang="en-US" altLang="en-US" sz="1200" b="0" i="0" u="none" strike="noStrike" kern="1200" cap="none" spc="0" normalizeH="0" baseline="0" noProof="0" dirty="0">
                <a:ln>
                  <a:noFill/>
                </a:ln>
                <a:effectLst/>
                <a:uLnTx/>
                <a:uFillTx/>
                <a:latin typeface="+mn-lt"/>
                <a:ea typeface="MS PGothic" charset="-128"/>
              </a:rPr>
              <a:t> but are not limited to: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Immigration points and government offices – any location where there is interface with immigration or government officials who may scrutinize an individual’s ID, body or family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Employment sectors – both informal and formal, where there is interface with employers who may review documentation or other aspects of an individual</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Communities and families – that are unwelcoming or persecutory based on an individual’s adherence with gender norms or lack thereof</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Health centers and counselling centers – where documentation, bodies or families may be scrutinized, or an individual may need to seek care related to their diverse SOGIESC</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Our offices and programs – particularly if they exclude people with diverse SOGIESC and if staff are untrained</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Information and registration points – </a:t>
            </a:r>
            <a:r>
              <a:rPr kumimoji="0" lang="en-US" sz="1200" b="0" i="0" u="none" strike="noStrike" kern="1200" cap="none" spc="0" normalizeH="0" baseline="0" noProof="0" dirty="0">
                <a:ln>
                  <a:noFill/>
                </a:ln>
                <a:effectLst/>
                <a:uLnTx/>
                <a:uFillTx/>
                <a:latin typeface="+mn-lt"/>
                <a:ea typeface="MS PGothic" charset="0"/>
              </a:rPr>
              <a:t>Information and registration points for migrants, displaced persons and crisis-affected populations </a:t>
            </a:r>
            <a:endParaRPr kumimoji="0" lang="en-US" altLang="en-US" sz="1200" b="0" i="0" u="none" strike="noStrike" kern="1200" cap="none" spc="0" normalizeH="0" baseline="0" noProof="0" dirty="0">
              <a:ln>
                <a:noFill/>
              </a:ln>
              <a:effectLst/>
              <a:uLnTx/>
              <a:uFillTx/>
              <a:latin typeface="+mn-lt"/>
              <a:ea typeface="MS PGothic" charset="-128"/>
            </a:endParaRP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Sanitation, Shelter and Detention – including regular housing, group shelters, temporary she</a:t>
            </a:r>
            <a:r>
              <a:rPr kumimoji="0" lang="en-US" sz="1200" b="0" i="0" u="none" strike="noStrike" kern="1200" cap="none" spc="0" normalizeH="0" baseline="0" noProof="0" dirty="0">
                <a:ln>
                  <a:noFill/>
                </a:ln>
                <a:effectLst/>
                <a:uLnTx/>
                <a:uFillTx/>
                <a:latin typeface="+mn-lt"/>
                <a:ea typeface="MS PGothic" charset="0"/>
              </a:rPr>
              <a:t>lter in urban areas, </a:t>
            </a:r>
            <a:r>
              <a:rPr kumimoji="0" lang="en-US" altLang="en-US" sz="1200" b="0" i="0" u="none" strike="noStrike" kern="1200" cap="none" spc="0" normalizeH="0" baseline="0" noProof="0" dirty="0">
                <a:ln>
                  <a:noFill/>
                </a:ln>
                <a:effectLst/>
                <a:uLnTx/>
                <a:uFillTx/>
                <a:latin typeface="+mn-lt"/>
                <a:ea typeface="MS PGothic" charset="-128"/>
              </a:rPr>
              <a:t>transit facilities, camps, sanitation facilities, and detention centers where IDs, bodies, families and </a:t>
            </a:r>
            <a:r>
              <a:rPr kumimoji="0" lang="en-US" altLang="en-US" sz="1200" b="0" i="0" u="none" strike="noStrike" kern="1200" cap="none" spc="0" normalizeH="0" baseline="0" noProof="0" dirty="0" err="1">
                <a:ln>
                  <a:noFill/>
                </a:ln>
                <a:effectLst/>
                <a:uLnTx/>
                <a:uFillTx/>
                <a:latin typeface="+mn-lt"/>
                <a:ea typeface="MS PGothic" charset="-128"/>
              </a:rPr>
              <a:t>behaviours</a:t>
            </a:r>
            <a:r>
              <a:rPr kumimoji="0" lang="en-US" altLang="en-US" sz="1200" b="0" i="0" u="none" strike="noStrike" kern="1200" cap="none" spc="0" normalizeH="0" baseline="0" noProof="0" dirty="0">
                <a:ln>
                  <a:noFill/>
                </a:ln>
                <a:effectLst/>
                <a:uLnTx/>
                <a:uFillTx/>
                <a:latin typeface="+mn-lt"/>
                <a:ea typeface="MS PGothic" charset="-128"/>
              </a:rPr>
              <a:t> are under close scrutiny by others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Crisis and distribution areas – including centralized aid distribution areas and aid queues where ID cards, family composition and adherence o gender norms may be scrutinized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As you can see, the </a:t>
            </a:r>
            <a:r>
              <a:rPr kumimoji="0" lang="en-US" altLang="en-US" sz="1200" b="1" i="0" u="none" strike="noStrike" kern="1200" cap="none" spc="0" normalizeH="0" baseline="0" noProof="0" dirty="0">
                <a:ln>
                  <a:noFill/>
                </a:ln>
                <a:effectLst/>
                <a:uLnTx/>
                <a:uFillTx/>
                <a:latin typeface="+mn-lt"/>
                <a:ea typeface="MS PGothic" charset="-128"/>
              </a:rPr>
              <a:t>common thread </a:t>
            </a:r>
            <a:r>
              <a:rPr kumimoji="0" lang="en-US" altLang="en-US" sz="1200" b="0" i="0" u="none" strike="noStrike" kern="1200" cap="none" spc="0" normalizeH="0" baseline="0" noProof="0" dirty="0">
                <a:ln>
                  <a:noFill/>
                </a:ln>
                <a:effectLst/>
                <a:uLnTx/>
                <a:uFillTx/>
                <a:latin typeface="+mn-lt"/>
                <a:ea typeface="MS PGothic" charset="-128"/>
              </a:rPr>
              <a:t>here is situations in which someone’s ID card, body, family, or adherence to gender norms might be scrutinized by others, such as officials, staff of organizations or community members.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Are there any </a:t>
            </a:r>
            <a:r>
              <a:rPr kumimoji="0" lang="en-US" altLang="en-US" sz="1200" b="1" i="0" u="none" strike="noStrike" kern="1200" cap="none" spc="0" normalizeH="0" baseline="0" noProof="0" dirty="0">
                <a:ln>
                  <a:noFill/>
                </a:ln>
                <a:effectLst/>
                <a:uLnTx/>
                <a:uFillTx/>
                <a:latin typeface="+mn-lt"/>
                <a:ea typeface="MS PGothic" charset="-128"/>
              </a:rPr>
              <a:t>else </a:t>
            </a:r>
            <a:r>
              <a:rPr kumimoji="0" lang="en-US" altLang="en-US" sz="1200" b="0" i="0" u="none" strike="noStrike" kern="1200" cap="none" spc="0" normalizeH="0" baseline="0" noProof="0" dirty="0">
                <a:ln>
                  <a:noFill/>
                </a:ln>
                <a:effectLst/>
                <a:uLnTx/>
                <a:uFillTx/>
                <a:latin typeface="+mn-lt"/>
                <a:ea typeface="MS PGothic" charset="-128"/>
              </a:rPr>
              <a:t>you can think of that aren’t represented here and that we didn’t state before?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a:t>
            </a:r>
          </a:p>
          <a:p>
            <a:pPr marL="0" marR="0" lvl="0" indent="0" algn="l" defTabSz="914400" rtl="0" eaLnBrk="0" fontAlgn="base" latinLnBrk="0" hangingPunct="0">
              <a:lnSpc>
                <a:spcPct val="100000"/>
              </a:lnSpc>
              <a:spcAft>
                <a:spcPct val="0"/>
              </a:spcAft>
              <a:buClr>
                <a:srgbClr val="2F6CC2"/>
              </a:buClr>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5 minutes for “Where Do Risks Occur for People with Diverse SOGIESC?” slides.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2CE5007-08C9-2A4C-9E49-194023C8FB34}" type="slidenum">
              <a:rPr lang="en-US" altLang="en-US" sz="1200">
                <a:latin typeface="Calibri Regular"/>
              </a:rPr>
              <a:pPr/>
              <a:t>32</a:t>
            </a:fld>
            <a:endParaRPr lang="en-US" altLang="en-US" sz="1200" dirty="0">
              <a:latin typeface="Calibri Regular"/>
            </a:endParaRPr>
          </a:p>
        </p:txBody>
      </p:sp>
    </p:spTree>
    <p:extLst>
      <p:ext uri="{BB962C8B-B14F-4D97-AF65-F5344CB8AC3E}">
        <p14:creationId xmlns:p14="http://schemas.microsoft.com/office/powerpoint/2010/main" val="3819921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Notes Placeholder 2"/>
          <p:cNvSpPr>
            <a:spLocks noGrp="1"/>
          </p:cNvSpPr>
          <p:nvPr>
            <p:ph type="body" idx="1"/>
          </p:nvPr>
        </p:nvSpPr>
        <p:spPr bwMode="auto">
          <a:xfrm>
            <a:off x="685800" y="4035971"/>
            <a:ext cx="5486400" cy="49636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solidFill>
                  <a:schemeClr val="tx1"/>
                </a:solidFill>
                <a:effectLst/>
                <a:uLnTx/>
                <a:uFillTx/>
                <a:latin typeface="+mn-lt"/>
                <a:ea typeface="MS PGothic" charset="-128"/>
              </a:rPr>
              <a:t>Where Do Risk Points Occur for Peop</a:t>
            </a:r>
            <a:r>
              <a:rPr kumimoji="0" lang="en-US" sz="1200" b="1" i="0" u="sng" strike="noStrike" kern="1200" cap="none" spc="0" normalizeH="0" baseline="0" noProof="0" dirty="0">
                <a:ln>
                  <a:noFill/>
                </a:ln>
                <a:solidFill>
                  <a:schemeClr val="tx1"/>
                </a:solidFill>
                <a:effectLst/>
                <a:uLnTx/>
                <a:uFillTx/>
                <a:latin typeface="+mn-lt"/>
                <a:ea typeface="MS PGothic" charset="0"/>
              </a:rPr>
              <a:t>l</a:t>
            </a:r>
            <a:r>
              <a:rPr kumimoji="0" lang="en-US" altLang="en-US" sz="1200" b="1" i="0" u="sng" strike="noStrike" kern="1200" cap="none" spc="0" normalizeH="0" baseline="0" noProof="0" dirty="0">
                <a:ln>
                  <a:noFill/>
                </a:ln>
                <a:solidFill>
                  <a:schemeClr val="tx1"/>
                </a:solidFill>
                <a:effectLst/>
                <a:uLnTx/>
                <a:uFillTx/>
                <a:latin typeface="+mn-lt"/>
                <a:ea typeface="MS PGothic" charset="-128"/>
              </a:rPr>
              <a:t>e with Diverse SOGIESC?</a:t>
            </a:r>
            <a:r>
              <a:rPr kumimoji="0" lang="en-US" altLang="en-US" sz="1200" b="1" i="0" u="sng" strike="noStrike" kern="1200" cap="none" spc="0" normalizeH="0" baseline="0" noProof="0" dirty="0">
                <a:ln>
                  <a:noFill/>
                </a:ln>
                <a:solidFill>
                  <a:prstClr val="black"/>
                </a:solidFill>
                <a:effectLst/>
                <a:uLnTx/>
                <a:uFillTx/>
                <a:latin typeface="+mn-lt"/>
                <a:ea typeface="MS PGothic" charset="-128"/>
              </a:rPr>
              <a:t>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Let’s take a moment to highlight the risks for people in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detention</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They include: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Physical, mental and sexual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abuse</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discrimination, separation from partners, denial of conjugal visits and quarters inappropriate for self-identified gender. For instance, a woman who was assigned the sex of male at birth may be housed with men rather than women based on the sex marker on their ID, leading to harassment, abuse and possibly violence.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Denial of critical medical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care</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including HIV treatment, hormonal therapy or care related to sexual violence or reproductive health.</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Lack of access to legal and social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support</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justice systems, appropriate counselling and sufficiently trained staff.</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rPr>
              <a:t>Isolation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or solitary confinement used as a means of protection, rather than release or referral alternatives. </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See UNHCR detention-related guidance links in the Workbook for more information on</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detention</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5 minutes for “Where Do Risks Occur for People with Diverse SOGIESC?” slides. </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2CE5007-08C9-2A4C-9E49-194023C8FB34}" type="slidenum">
              <a:rPr lang="en-US" altLang="en-US" sz="1200">
                <a:latin typeface="Calibri Regular"/>
              </a:rPr>
              <a:pPr/>
              <a:t>33</a:t>
            </a:fld>
            <a:endParaRPr lang="en-US" altLang="en-US" sz="1200" dirty="0">
              <a:latin typeface="Calibri Regular"/>
            </a:endParaRPr>
          </a:p>
        </p:txBody>
      </p:sp>
    </p:spTree>
    <p:extLst>
      <p:ext uri="{BB962C8B-B14F-4D97-AF65-F5344CB8AC3E}">
        <p14:creationId xmlns:p14="http://schemas.microsoft.com/office/powerpoint/2010/main" val="2766030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a:prstGeom prst="rect">
            <a:avLst/>
          </a:prstGeom>
        </p:spPr>
      </p:sp>
      <p:sp>
        <p:nvSpPr>
          <p:cNvPr id="3" name="Notes Placeholder 2"/>
          <p:cNvSpPr>
            <a:spLocks noGrp="1"/>
          </p:cNvSpPr>
          <p:nvPr>
            <p:ph type="body" idx="1"/>
          </p:nvPr>
        </p:nvSpPr>
        <p:spPr>
          <a:xfrm>
            <a:off x="674556" y="4414344"/>
            <a:ext cx="5441431" cy="4410679"/>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Video</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Before we look at the barriers faced by different individuals with diverse SOGIESC, we’ll watch a video about how one organization is providing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safe shelter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to LGBTIQ+ migrants in Mexico while they wait to apply for asylum in the United States.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Video Link: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hlinkClick r:id="rId3">
                  <a:extLst>
                    <a:ext uri="{A12FA001-AC4F-418D-AE19-62706E023703}">
                      <ahyp:hlinkClr xmlns:ahyp="http://schemas.microsoft.com/office/drawing/2018/hyperlinkcolor" val="tx"/>
                    </a:ext>
                  </a:extLst>
                </a:hlinkClick>
              </a:rPr>
              <a:t>https://www.bing.com/videos/search?q=video+about+protection+of+lgbti+migrants&amp;docid=608048214058863396&amp;mid=088CDAB288AE69492C01088CDAB288AE69492C01&amp;view=detail&amp;FORM=VIRE</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 OR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hlinkClick r:id="rId4">
                  <a:extLst>
                    <a:ext uri="{A12FA001-AC4F-418D-AE19-62706E023703}">
                      <ahyp:hlinkClr xmlns:ahyp="http://schemas.microsoft.com/office/drawing/2018/hyperlinkcolor" val="tx"/>
                    </a:ext>
                  </a:extLst>
                </a:hlinkClick>
              </a:rPr>
              <a:t>https://www.dailymotion.com/video/x7dccj9</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 </a:t>
            </a:r>
            <a:endParaRPr kumimoji="0" lang="en-US" altLang="en-US" sz="1200" b="0"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5 minutes.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10"/>
          </p:nvPr>
        </p:nvSpPr>
        <p:spPr/>
        <p:txBody>
          <a:bodyPr/>
          <a:lstStyle/>
          <a:p>
            <a:fld id="{0ED8A9B0-80EF-A34D-B345-E2DEC5501E01}" type="slidenum">
              <a:rPr lang="en-US" smtClean="0"/>
              <a:t>34</a:t>
            </a:fld>
            <a:endParaRPr lang="en-US"/>
          </a:p>
        </p:txBody>
      </p:sp>
    </p:spTree>
    <p:extLst>
      <p:ext uri="{BB962C8B-B14F-4D97-AF65-F5344CB8AC3E}">
        <p14:creationId xmlns:p14="http://schemas.microsoft.com/office/powerpoint/2010/main" val="3469677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Notes Placeholder 2"/>
          <p:cNvSpPr>
            <a:spLocks noGrp="1"/>
          </p:cNvSpPr>
          <p:nvPr>
            <p:ph type="body" idx="1"/>
          </p:nvPr>
        </p:nvSpPr>
        <p:spPr bwMode="auto">
          <a:xfrm>
            <a:off x="685800" y="4035971"/>
            <a:ext cx="5486400" cy="46492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What are the Barriers to Protection for Specific People?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Now, let’s think about the </a:t>
            </a:r>
            <a:r>
              <a:rPr kumimoji="0" lang="en-US" altLang="en-US" sz="1200" b="1" i="0" u="none" strike="noStrike" kern="1200" cap="none" spc="0" normalizeH="0" baseline="0" noProof="0" dirty="0">
                <a:ln>
                  <a:noFill/>
                </a:ln>
                <a:effectLst/>
                <a:uLnTx/>
                <a:uFillTx/>
                <a:latin typeface="+mn-lt"/>
                <a:ea typeface="MS PGothic" charset="-128"/>
                <a:cs typeface="Calibri" charset="0"/>
              </a:rPr>
              <a:t>barriers </a:t>
            </a:r>
            <a:r>
              <a:rPr kumimoji="0" lang="en-US" altLang="en-US" sz="1200" b="0" i="0" u="none" strike="noStrike" kern="1200" cap="none" spc="0" normalizeH="0" baseline="0" noProof="0" dirty="0">
                <a:ln>
                  <a:noFill/>
                </a:ln>
                <a:effectLst/>
                <a:uLnTx/>
                <a:uFillTx/>
                <a:latin typeface="+mn-lt"/>
                <a:ea typeface="MS PGothic" charset="-128"/>
                <a:cs typeface="Calibri" charset="0"/>
              </a:rPr>
              <a:t>to protection for specific individua</a:t>
            </a:r>
            <a:r>
              <a:rPr kumimoji="0" lang="en-US" altLang="en-US" sz="1200" b="0" i="0" u="none" strike="noStrike" kern="1200" cap="none" spc="0" normalizeH="0" baseline="0" noProof="0" dirty="0">
                <a:ln>
                  <a:noFill/>
                </a:ln>
                <a:effectLst/>
                <a:uLnTx/>
                <a:uFillTx/>
                <a:latin typeface="+mn-lt"/>
                <a:ea typeface="MS PGothic" charset="-128"/>
              </a:rPr>
              <a:t>ls in the context of</a:t>
            </a:r>
            <a:r>
              <a:rPr kumimoji="0" lang="en-US" altLang="en-US" sz="1200" b="0" i="1" u="none" strike="noStrike" kern="1200" cap="none" spc="0" normalizeH="0" baseline="0" noProof="0" dirty="0">
                <a:ln>
                  <a:noFill/>
                </a:ln>
                <a:effectLst/>
                <a:uLnTx/>
                <a:uFillTx/>
                <a:latin typeface="+mn-lt"/>
                <a:ea typeface="MS PGothic" charset="-128"/>
                <a:cs typeface="Calibri" charset="0"/>
              </a:rPr>
              <a:t> </a:t>
            </a:r>
            <a:r>
              <a:rPr kumimoji="0" lang="en-US" altLang="en-US" sz="1200" b="0" i="0" u="none" strike="noStrike" kern="1200" cap="none" spc="0" normalizeH="0" baseline="0" noProof="0" dirty="0">
                <a:ln>
                  <a:noFill/>
                </a:ln>
                <a:effectLst/>
                <a:uLnTx/>
                <a:uFillTx/>
                <a:latin typeface="+mn-lt"/>
                <a:ea typeface="MS PGothic" charset="-128"/>
                <a:cs typeface="Calibri" charset="0"/>
              </a:rPr>
              <a:t>migration, forced disp</a:t>
            </a:r>
            <a:r>
              <a:rPr kumimoji="0" lang="en-US" altLang="en-US" sz="1200" b="0" i="0" u="none" strike="noStrike" kern="1200" cap="none" spc="0" normalizeH="0" baseline="0" noProof="0" dirty="0">
                <a:ln>
                  <a:noFill/>
                </a:ln>
                <a:effectLst/>
                <a:uLnTx/>
                <a:uFillTx/>
                <a:latin typeface="+mn-lt"/>
                <a:ea typeface="MS PGothic" charset="-128"/>
              </a:rPr>
              <a:t>lacement and crisis situations</a:t>
            </a:r>
            <a:r>
              <a:rPr kumimoji="0" lang="en-US" altLang="en-US" sz="1200" b="0" i="0" u="none" strike="noStrike" kern="1200" cap="none" spc="0" normalizeH="0" baseline="0" noProof="0" dirty="0">
                <a:ln>
                  <a:noFill/>
                </a:ln>
                <a:effectLst/>
                <a:uLnTx/>
                <a:uFillTx/>
                <a:latin typeface="+mn-lt"/>
                <a:ea typeface="MS PGothic" charset="-128"/>
                <a:cs typeface="Calibri" charset="0"/>
              </a:rPr>
              <a:t>. As we did in the Safe Spaces modu</a:t>
            </a:r>
            <a:r>
              <a:rPr kumimoji="0" lang="en-US" altLang="en-US" sz="1200" b="0" i="0" u="none" strike="noStrike" kern="1200" cap="none" spc="0" normalizeH="0" baseline="0" noProof="0" dirty="0">
                <a:ln>
                  <a:noFill/>
                </a:ln>
                <a:effectLst/>
                <a:uLnTx/>
                <a:uFillTx/>
                <a:latin typeface="+mn-lt"/>
                <a:ea typeface="MS PGothic" charset="-128"/>
              </a:rPr>
              <a:t>le</a:t>
            </a:r>
            <a:r>
              <a:rPr kumimoji="0" lang="en-US" altLang="en-US" sz="1200" b="0" i="0" u="none" strike="noStrike" kern="1200" cap="none" spc="0" normalizeH="0" baseline="0" noProof="0" dirty="0">
                <a:ln>
                  <a:noFill/>
                </a:ln>
                <a:effectLst/>
                <a:uLnTx/>
                <a:uFillTx/>
                <a:latin typeface="+mn-lt"/>
                <a:ea typeface="MS PGothic" charset="-128"/>
                <a:cs typeface="Calibri" charset="0"/>
              </a:rPr>
              <a:t>, we’</a:t>
            </a:r>
            <a:r>
              <a:rPr kumimoji="0" lang="en-US" altLang="en-US" sz="1200" b="0" i="0" u="none" strike="noStrike" kern="1200" cap="none" spc="0" normalizeH="0" baseline="0" noProof="0" dirty="0">
                <a:ln>
                  <a:noFill/>
                </a:ln>
                <a:effectLst/>
                <a:uLnTx/>
                <a:uFillTx/>
                <a:latin typeface="+mn-lt"/>
                <a:ea typeface="MS PGothic" charset="-128"/>
              </a:rPr>
              <a:t>ll draw on the disability inc</a:t>
            </a:r>
            <a:r>
              <a:rPr kumimoji="0" lang="en-US" sz="1200" b="0" i="0" u="none" strike="noStrike" kern="1200" cap="none" spc="0" normalizeH="0" baseline="0" noProof="0" dirty="0">
                <a:ln>
                  <a:noFill/>
                </a:ln>
                <a:effectLst/>
                <a:uLnTx/>
                <a:uFillTx/>
                <a:latin typeface="+mn-lt"/>
                <a:ea typeface="MS PGothic" pitchFamily="34" charset="-128"/>
                <a:cs typeface="MS PGothic" charset="0"/>
              </a:rPr>
              <a:t>l</a:t>
            </a:r>
            <a:r>
              <a:rPr kumimoji="0" lang="en-US" altLang="en-US" sz="1200" b="0" i="0" u="none" strike="noStrike" kern="1200" cap="none" spc="0" normalizeH="0" baseline="0" noProof="0" dirty="0">
                <a:ln>
                  <a:noFill/>
                </a:ln>
                <a:effectLst/>
                <a:uLnTx/>
                <a:uFillTx/>
                <a:latin typeface="+mn-lt"/>
                <a:ea typeface="MS PGothic" charset="-128"/>
              </a:rPr>
              <a:t>usion model to app</a:t>
            </a:r>
            <a:r>
              <a:rPr kumimoji="0" lang="en-US" sz="1200" b="0" i="0" u="none" strike="noStrike" kern="1200" cap="none" spc="0" normalizeH="0" baseline="0" noProof="0" dirty="0">
                <a:ln>
                  <a:noFill/>
                </a:ln>
                <a:effectLst/>
                <a:uLnTx/>
                <a:uFillTx/>
                <a:latin typeface="+mn-lt"/>
                <a:ea typeface="MS PGothic" pitchFamily="34" charset="-128"/>
                <a:cs typeface="MS PGothic" charset="0"/>
              </a:rPr>
              <a:t>l</a:t>
            </a:r>
            <a:r>
              <a:rPr kumimoji="0" lang="en-US" altLang="en-US" sz="1200" b="0" i="0" u="none" strike="noStrike" kern="1200" cap="none" spc="0" normalizeH="0" baseline="0" noProof="0" dirty="0">
                <a:ln>
                  <a:noFill/>
                </a:ln>
                <a:effectLst/>
                <a:uLnTx/>
                <a:uFillTx/>
                <a:latin typeface="+mn-lt"/>
                <a:ea typeface="MS PGothic" charset="-128"/>
              </a:rPr>
              <a:t>y the concept of barriers here. </a:t>
            </a:r>
            <a:r>
              <a:rPr kumimoji="0" lang="en-US" sz="1200" b="0" i="0" u="none" strike="noStrike" kern="1200" cap="none" spc="0" normalizeH="0" baseline="0" noProof="0" dirty="0">
                <a:ln>
                  <a:noFill/>
                </a:ln>
                <a:effectLst/>
                <a:uLnTx/>
                <a:uFillTx/>
                <a:latin typeface="+mn-lt"/>
                <a:ea typeface="MS PGothic" pitchFamily="34" charset="-128"/>
              </a:rPr>
              <a:t>What is a barrier?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Pause to allow learners to answer. </a:t>
            </a: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effectLst/>
                <a:uLnTx/>
                <a:uFillTx/>
                <a:latin typeface="+mn-lt"/>
                <a:ea typeface="MS PGothic" pitchFamily="34" charset="-128"/>
              </a:rPr>
              <a:t>In the </a:t>
            </a:r>
            <a:r>
              <a:rPr kumimoji="0" lang="en-US" sz="1200" b="1" i="0" u="none" strike="noStrike" kern="1200" cap="none" spc="0" normalizeH="0" baseline="0" noProof="0" dirty="0">
                <a:ln>
                  <a:noFill/>
                </a:ln>
                <a:effectLst/>
                <a:uLnTx/>
                <a:uFillTx/>
                <a:latin typeface="+mn-lt"/>
                <a:ea typeface="MS PGothic" pitchFamily="34" charset="-128"/>
              </a:rPr>
              <a:t>disabi</a:t>
            </a:r>
            <a:r>
              <a:rPr kumimoji="0" lang="en-US" sz="1200" b="1" i="0" u="none" strike="noStrike" kern="1200" cap="none" spc="0" normalizeH="0" baseline="0" noProof="0" dirty="0">
                <a:ln>
                  <a:noFill/>
                </a:ln>
                <a:effectLst/>
                <a:uLnTx/>
                <a:uFillTx/>
                <a:latin typeface="+mn-lt"/>
                <a:ea typeface="MS PGothic" pitchFamily="34" charset="-128"/>
                <a:cs typeface="MS PGothic" charset="0"/>
              </a:rPr>
              <a:t>lity inclusion </a:t>
            </a:r>
            <a:r>
              <a:rPr kumimoji="0" lang="en-US" sz="1200" b="0" i="0" u="none" strike="noStrike" kern="1200" cap="none" spc="0" normalizeH="0" baseline="0" noProof="0" dirty="0">
                <a:ln>
                  <a:noFill/>
                </a:ln>
                <a:effectLst/>
                <a:uLnTx/>
                <a:uFillTx/>
                <a:latin typeface="+mn-lt"/>
                <a:ea typeface="MS PGothic" pitchFamily="34" charset="-128"/>
                <a:cs typeface="MS PGothic" charset="0"/>
              </a:rPr>
              <a:t>context, a</a:t>
            </a:r>
            <a:r>
              <a:rPr kumimoji="0" lang="en-US" sz="1200" b="0" i="0" u="none" strike="noStrike" kern="1200" cap="none" spc="0" normalizeH="0" baseline="0" noProof="0" dirty="0">
                <a:ln>
                  <a:noFill/>
                </a:ln>
                <a:effectLst/>
                <a:uLnTx/>
                <a:uFillTx/>
                <a:latin typeface="+mn-lt"/>
                <a:ea typeface="MS PGothic" pitchFamily="34" charset="-128"/>
              </a:rPr>
              <a:t> barrier is </a:t>
            </a:r>
            <a:r>
              <a:rPr kumimoji="0" lang="en-US" sz="1200" b="0" i="0" u="none" strike="noStrike" kern="1200" cap="none" spc="0" normalizeH="0" baseline="0" noProof="0" dirty="0">
                <a:ln>
                  <a:noFill/>
                </a:ln>
                <a:effectLst/>
                <a:uLnTx/>
                <a:uFillTx/>
                <a:latin typeface="+mn-lt"/>
                <a:ea typeface="MS PGothic" pitchFamily="34" charset="-128"/>
                <a:cs typeface="MS PGothic" charset="0"/>
              </a:rPr>
              <a:t>anything that prevents a person with a disability from fully participating in all aspects of society because of their disability. Applying this to people with diverse SOGIESC, we can say that a barrier is anything that prevents a person with diverse SOGIESC from fully accessing assistance, or participating in </a:t>
            </a:r>
            <a:r>
              <a:rPr kumimoji="0" lang="en-US" sz="1200" b="0" i="0" u="none" strike="noStrike" kern="1200" cap="none" spc="0" normalizeH="0" baseline="0" noProof="0" dirty="0" err="1">
                <a:ln>
                  <a:noFill/>
                </a:ln>
                <a:effectLst/>
                <a:uLnTx/>
                <a:uFillTx/>
                <a:latin typeface="+mn-lt"/>
                <a:ea typeface="MS PGothic" pitchFamily="34" charset="-128"/>
                <a:cs typeface="MS PGothic" charset="0"/>
              </a:rPr>
              <a:t>programmes</a:t>
            </a:r>
            <a:r>
              <a:rPr kumimoji="0" lang="en-US" sz="1200" b="0" i="0" u="none" strike="noStrike" kern="1200" cap="none" spc="0" normalizeH="0" baseline="0" noProof="0" dirty="0">
                <a:ln>
                  <a:noFill/>
                </a:ln>
                <a:effectLst/>
                <a:uLnTx/>
                <a:uFillTx/>
                <a:latin typeface="+mn-lt"/>
                <a:ea typeface="MS PGothic" pitchFamily="34" charset="-128"/>
                <a:cs typeface="MS PGothic" charset="0"/>
              </a:rPr>
              <a:t> and services, because of their diverse SOGIESC. </a:t>
            </a: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effectLst/>
                <a:uLnTx/>
                <a:uFillTx/>
                <a:latin typeface="+mn-lt"/>
                <a:ea typeface="MS PGothic" pitchFamily="34" charset="-128"/>
              </a:rPr>
              <a:t>Barriers can be attitudinal, institutional or environmental. What are examp</a:t>
            </a:r>
            <a:r>
              <a:rPr kumimoji="0" lang="en-US" sz="1200" b="0" i="0" u="none" strike="noStrike" kern="1200" cap="none" spc="0" normalizeH="0" baseline="0" noProof="0" dirty="0">
                <a:ln>
                  <a:noFill/>
                </a:ln>
                <a:effectLst/>
                <a:uLnTx/>
                <a:uFillTx/>
                <a:latin typeface="+mn-lt"/>
                <a:ea typeface="MS PGothic" pitchFamily="34" charset="-128"/>
                <a:cs typeface="MS PGothic" charset="0"/>
              </a:rPr>
              <a:t>les of </a:t>
            </a:r>
            <a:r>
              <a:rPr kumimoji="0" lang="en-US" sz="1200" b="1" i="0" u="none" strike="noStrike" kern="1200" cap="none" spc="0" normalizeH="0" baseline="0" noProof="0" dirty="0">
                <a:ln>
                  <a:noFill/>
                </a:ln>
                <a:effectLst/>
                <a:uLnTx/>
                <a:uFillTx/>
                <a:latin typeface="+mn-lt"/>
                <a:ea typeface="MS PGothic" pitchFamily="34" charset="-128"/>
                <a:cs typeface="MS PGothic" charset="0"/>
              </a:rPr>
              <a:t>attitudinal </a:t>
            </a:r>
            <a:r>
              <a:rPr kumimoji="0" lang="en-US" sz="1200" b="0" i="0" u="none" strike="noStrike" kern="1200" cap="none" spc="0" normalizeH="0" baseline="0" noProof="0" dirty="0">
                <a:ln>
                  <a:noFill/>
                </a:ln>
                <a:effectLst/>
                <a:uLnTx/>
                <a:uFillTx/>
                <a:latin typeface="+mn-lt"/>
                <a:ea typeface="MS PGothic" pitchFamily="34" charset="-128"/>
                <a:cs typeface="MS PGothic" charset="0"/>
              </a:rPr>
              <a:t>barriers?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Pause to allow learners to answer. </a:t>
            </a:r>
            <a:r>
              <a:rPr kumimoji="0" lang="en-US" sz="1200" b="0" i="1" u="none" strike="noStrike" kern="1200" cap="none" spc="0" normalizeH="0" baseline="0" noProof="0" dirty="0">
                <a:ln>
                  <a:noFill/>
                </a:ln>
                <a:effectLst/>
                <a:uLnTx/>
                <a:uFillTx/>
                <a:latin typeface="+mn-lt"/>
                <a:ea typeface="MS PGothic" pitchFamily="34" charset="-128"/>
              </a:rPr>
              <a:t>Examp</a:t>
            </a:r>
            <a:r>
              <a:rPr kumimoji="0" lang="en-US" sz="1200" b="0" i="1" u="none" strike="noStrike" kern="1200" cap="none" spc="0" normalizeH="0" baseline="0" noProof="0" dirty="0">
                <a:ln>
                  <a:noFill/>
                </a:ln>
                <a:effectLst/>
                <a:uLnTx/>
                <a:uFillTx/>
                <a:latin typeface="+mn-lt"/>
                <a:ea typeface="MS PGothic" pitchFamily="34" charset="-128"/>
                <a:cs typeface="MS PGothic" charset="0"/>
              </a:rPr>
              <a:t>les: Community members believing that people with diverse SOGIESC are evil, against the predominant religion, sick or cursed; employers believing that people with diverse SOGIESC are not fit to work at their business; teachers having homophobic, transphobic, </a:t>
            </a:r>
            <a:r>
              <a:rPr kumimoji="0" lang="en-US" sz="1200" b="0" i="1" u="none" strike="noStrike" kern="1200" cap="none" spc="0" normalizeH="0" baseline="0" noProof="0" dirty="0" err="1">
                <a:ln>
                  <a:noFill/>
                </a:ln>
                <a:effectLst/>
                <a:uLnTx/>
                <a:uFillTx/>
                <a:latin typeface="+mn-lt"/>
                <a:ea typeface="MS PGothic" pitchFamily="34" charset="-128"/>
                <a:cs typeface="MS PGothic" charset="0"/>
              </a:rPr>
              <a:t>biphobic</a:t>
            </a:r>
            <a:r>
              <a:rPr kumimoji="0" lang="en-US" sz="1200" b="0" i="1" u="none" strike="noStrike" kern="1200" cap="none" spc="0" normalizeH="0" baseline="0" noProof="0" dirty="0">
                <a:ln>
                  <a:noFill/>
                </a:ln>
                <a:effectLst/>
                <a:uLnTx/>
                <a:uFillTx/>
                <a:latin typeface="+mn-lt"/>
                <a:ea typeface="MS PGothic" pitchFamily="34" charset="-128"/>
                <a:cs typeface="MS PGothic" charset="0"/>
              </a:rPr>
              <a:t> or </a:t>
            </a:r>
            <a:r>
              <a:rPr kumimoji="0" lang="en-US" sz="1200" b="0" i="1" u="none" strike="noStrike" kern="1200" cap="none" spc="0" normalizeH="0" baseline="0" noProof="0" dirty="0" err="1">
                <a:ln>
                  <a:noFill/>
                </a:ln>
                <a:effectLst/>
                <a:uLnTx/>
                <a:uFillTx/>
                <a:latin typeface="+mn-lt"/>
                <a:ea typeface="MS PGothic" pitchFamily="34" charset="-128"/>
                <a:cs typeface="MS PGothic" charset="0"/>
              </a:rPr>
              <a:t>intersexphobic</a:t>
            </a:r>
            <a:r>
              <a:rPr kumimoji="0" lang="en-US" sz="1200" b="0" i="1" u="none" strike="noStrike" kern="1200" cap="none" spc="0" normalizeH="0" baseline="0" noProof="0" dirty="0">
                <a:ln>
                  <a:noFill/>
                </a:ln>
                <a:effectLst/>
                <a:uLnTx/>
                <a:uFillTx/>
                <a:latin typeface="+mn-lt"/>
                <a:ea typeface="MS PGothic" pitchFamily="34" charset="-128"/>
                <a:cs typeface="MS PGothic" charset="0"/>
              </a:rPr>
              <a:t> attitudes against their students.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effectLst/>
                <a:uLnTx/>
                <a:uFillTx/>
                <a:latin typeface="+mn-lt"/>
                <a:ea typeface="MS PGothic" pitchFamily="34" charset="-128"/>
              </a:rPr>
              <a:t>What are examp</a:t>
            </a:r>
            <a:r>
              <a:rPr kumimoji="0" lang="en-US" sz="1200" b="0" i="0" u="none" strike="noStrike" kern="1200" cap="none" spc="0" normalizeH="0" baseline="0" noProof="0" dirty="0">
                <a:ln>
                  <a:noFill/>
                </a:ln>
                <a:effectLst/>
                <a:uLnTx/>
                <a:uFillTx/>
                <a:latin typeface="+mn-lt"/>
                <a:ea typeface="MS PGothic" pitchFamily="34" charset="-128"/>
                <a:cs typeface="MS PGothic" charset="0"/>
              </a:rPr>
              <a:t>les of </a:t>
            </a:r>
            <a:r>
              <a:rPr kumimoji="0" lang="en-US" sz="1200" b="1" i="0" u="none" strike="noStrike" kern="1200" cap="none" spc="0" normalizeH="0" baseline="0" noProof="0" dirty="0">
                <a:ln>
                  <a:noFill/>
                </a:ln>
                <a:effectLst/>
                <a:uLnTx/>
                <a:uFillTx/>
                <a:latin typeface="+mn-lt"/>
                <a:ea typeface="MS PGothic" pitchFamily="34" charset="-128"/>
                <a:cs typeface="MS PGothic" charset="0"/>
              </a:rPr>
              <a:t>institutional </a:t>
            </a:r>
            <a:r>
              <a:rPr kumimoji="0" lang="en-US" sz="1200" b="0" i="0" u="none" strike="noStrike" kern="1200" cap="none" spc="0" normalizeH="0" baseline="0" noProof="0" dirty="0">
                <a:ln>
                  <a:noFill/>
                </a:ln>
                <a:effectLst/>
                <a:uLnTx/>
                <a:uFillTx/>
                <a:latin typeface="+mn-lt"/>
                <a:ea typeface="MS PGothic" pitchFamily="34" charset="-128"/>
                <a:cs typeface="MS PGothic" charset="0"/>
              </a:rPr>
              <a:t>barriers?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Pause to allow learners to answer. </a:t>
            </a:r>
            <a:r>
              <a:rPr kumimoji="0" lang="en-US" sz="1200" b="0" i="1" u="none" strike="noStrike" kern="1200" cap="none" spc="0" normalizeH="0" baseline="0" noProof="0" dirty="0">
                <a:ln>
                  <a:noFill/>
                </a:ln>
                <a:effectLst/>
                <a:uLnTx/>
                <a:uFillTx/>
                <a:latin typeface="+mn-lt"/>
                <a:ea typeface="MS PGothic" pitchFamily="34" charset="-128"/>
              </a:rPr>
              <a:t>Examp</a:t>
            </a:r>
            <a:r>
              <a:rPr kumimoji="0" lang="en-US" sz="1200" b="0" i="1" u="none" strike="noStrike" kern="1200" cap="none" spc="0" normalizeH="0" baseline="0" noProof="0" dirty="0">
                <a:ln>
                  <a:noFill/>
                </a:ln>
                <a:effectLst/>
                <a:uLnTx/>
                <a:uFillTx/>
                <a:latin typeface="+mn-lt"/>
                <a:ea typeface="MS PGothic" pitchFamily="34" charset="-128"/>
                <a:cs typeface="MS PGothic" charset="0"/>
              </a:rPr>
              <a:t>les: Policies excluding people with diverse SOGIESC; laws that criminalize same-gender relationships or people with diverse gender expressions; laws that prevent same-gender couples from marrying or adopting children; documentation rules that disallow changes in sex or gender markers; health insurance plans that do not cover transition care.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effectLst/>
                <a:uLnTx/>
                <a:uFillTx/>
                <a:latin typeface="+mn-lt"/>
                <a:ea typeface="MS PGothic" pitchFamily="34" charset="-128"/>
              </a:rPr>
              <a:t>What are examp</a:t>
            </a:r>
            <a:r>
              <a:rPr kumimoji="0" lang="en-US" sz="1200" b="0" i="0" u="none" strike="noStrike" kern="1200" cap="none" spc="0" normalizeH="0" baseline="0" noProof="0" dirty="0">
                <a:ln>
                  <a:noFill/>
                </a:ln>
                <a:effectLst/>
                <a:uLnTx/>
                <a:uFillTx/>
                <a:latin typeface="+mn-lt"/>
                <a:ea typeface="MS PGothic" pitchFamily="34" charset="-128"/>
                <a:cs typeface="MS PGothic" charset="0"/>
              </a:rPr>
              <a:t>les of </a:t>
            </a:r>
            <a:r>
              <a:rPr kumimoji="0" lang="en-US" sz="1200" b="1" i="0" u="none" strike="noStrike" kern="1200" cap="none" spc="0" normalizeH="0" baseline="0" noProof="0" dirty="0">
                <a:ln>
                  <a:noFill/>
                </a:ln>
                <a:effectLst/>
                <a:uLnTx/>
                <a:uFillTx/>
                <a:latin typeface="+mn-lt"/>
                <a:ea typeface="MS PGothic" pitchFamily="34" charset="-128"/>
                <a:cs typeface="MS PGothic" charset="0"/>
              </a:rPr>
              <a:t>environmental </a:t>
            </a:r>
            <a:r>
              <a:rPr kumimoji="0" lang="en-US" sz="1200" b="0" i="0" u="none" strike="noStrike" kern="1200" cap="none" spc="0" normalizeH="0" baseline="0" noProof="0" dirty="0">
                <a:ln>
                  <a:noFill/>
                </a:ln>
                <a:effectLst/>
                <a:uLnTx/>
                <a:uFillTx/>
                <a:latin typeface="+mn-lt"/>
                <a:ea typeface="MS PGothic" pitchFamily="34" charset="-128"/>
                <a:cs typeface="MS PGothic" charset="0"/>
              </a:rPr>
              <a:t>barriers?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Pause to allow learners to answer. </a:t>
            </a:r>
            <a:r>
              <a:rPr kumimoji="0" lang="en-US" sz="1200" b="0" i="1" u="none" strike="noStrike" kern="1200" cap="none" spc="0" normalizeH="0" baseline="0" noProof="0" dirty="0">
                <a:ln>
                  <a:noFill/>
                </a:ln>
                <a:effectLst/>
                <a:uLnTx/>
                <a:uFillTx/>
                <a:latin typeface="+mn-lt"/>
                <a:ea typeface="MS PGothic" pitchFamily="34" charset="-128"/>
              </a:rPr>
              <a:t>Examp</a:t>
            </a:r>
            <a:r>
              <a:rPr kumimoji="0" lang="en-US" sz="1200" b="0" i="1" u="none" strike="noStrike" kern="1200" cap="none" spc="0" normalizeH="0" baseline="0" noProof="0" dirty="0">
                <a:ln>
                  <a:noFill/>
                </a:ln>
                <a:effectLst/>
                <a:uLnTx/>
                <a:uFillTx/>
                <a:latin typeface="+mn-lt"/>
                <a:ea typeface="MS PGothic" pitchFamily="34" charset="-128"/>
                <a:cs typeface="MS PGothic" charset="0"/>
              </a:rPr>
              <a:t>les: Gender-binary toilets and showers; gender-binary housing facilities; gender-segregated security checks; gender-segregated schools.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effectLst/>
                <a:uLnTx/>
                <a:uFillTx/>
                <a:latin typeface="+mn-lt"/>
                <a:ea typeface="MS PGothic" pitchFamily="34"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b="1" i="1"/>
            </a:pPr>
            <a:br>
              <a:rPr kumimoji="0" lang="en-US" sz="1200" b="1" i="1" u="none" strike="noStrike" kern="1200" cap="none" spc="0" normalizeH="0" baseline="0" noProof="0" dirty="0">
                <a:ln>
                  <a:noFill/>
                </a:ln>
                <a:effectLst/>
                <a:uLnTx/>
                <a:uFillTx/>
                <a:latin typeface="+mn-lt"/>
                <a:ea typeface="MS PGothic" pitchFamily="34" charset="-128"/>
              </a:rPr>
            </a:br>
            <a:r>
              <a:rPr kumimoji="0" lang="en-US" sz="1200" b="1" i="1" u="none" strike="noStrike" kern="1200" cap="none" spc="0" normalizeH="0" baseline="0" noProof="0" dirty="0">
                <a:ln>
                  <a:noFill/>
                </a:ln>
                <a:effectLst/>
                <a:uLnTx/>
                <a:uFillTx/>
                <a:latin typeface="+mn-lt"/>
                <a:ea typeface="MS PGothic" pitchFamily="34" charset="-128"/>
              </a:rPr>
              <a:t>Time: </a:t>
            </a:r>
            <a:r>
              <a:rPr kumimoji="0" lang="en-US" sz="1200" b="0" i="1" u="none" strike="noStrike" kern="1200" cap="none" spc="0" normalizeH="0" baseline="0" noProof="0" dirty="0">
                <a:ln>
                  <a:noFill/>
                </a:ln>
                <a:effectLst/>
                <a:uLnTx/>
                <a:uFillTx/>
                <a:latin typeface="+mn-lt"/>
                <a:ea typeface="MS PGothic" pitchFamily="34" charset="-128"/>
              </a:rPr>
              <a:t>2 minutes.</a:t>
            </a:r>
          </a:p>
          <a:p>
            <a:pPr marL="0" marR="0" lvl="0" indent="0" algn="l" defTabSz="914400" rtl="0" eaLnBrk="0" fontAlgn="base" latinLnBrk="0" hangingPunct="0">
              <a:lnSpc>
                <a:spcPct val="100000"/>
              </a:lnSpc>
              <a:spcBef>
                <a:spcPct val="30000"/>
              </a:spcBef>
              <a:spcAft>
                <a:spcPct val="0"/>
              </a:spcAft>
              <a:buClrTx/>
              <a:buSzTx/>
              <a:buFontTx/>
              <a:buNone/>
              <a:tabLst/>
              <a:defRPr b="1" i="1"/>
            </a:pPr>
            <a:endParaRPr kumimoji="0" lang="en-US" sz="1200" b="0" i="1"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collection of images representing barriers, including a classroom that is designated for boys only, a bathroom with three toilet stalls and a shadowy figure in distress, an officer looking at paperwork and passports, a long line of men, and a distressed person with their head down sitting on their travel pack.]</a:t>
            </a:r>
            <a:endParaRPr lang="en-US" altLang="en-US" sz="1200" i="0" dirty="0">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2CE5007-08C9-2A4C-9E49-194023C8FB34}" type="slidenum">
              <a:rPr lang="en-US" altLang="en-US" sz="1200">
                <a:latin typeface="Calibri Regular"/>
              </a:rPr>
              <a:pPr/>
              <a:t>35</a:t>
            </a:fld>
            <a:endParaRPr lang="en-US" altLang="en-US" sz="1200" dirty="0">
              <a:latin typeface="Calibri Regular"/>
            </a:endParaRPr>
          </a:p>
        </p:txBody>
      </p:sp>
    </p:spTree>
    <p:extLst>
      <p:ext uri="{BB962C8B-B14F-4D97-AF65-F5344CB8AC3E}">
        <p14:creationId xmlns:p14="http://schemas.microsoft.com/office/powerpoint/2010/main" val="4099521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Notes Placeholder 2"/>
          <p:cNvSpPr>
            <a:spLocks noGrp="1"/>
          </p:cNvSpPr>
          <p:nvPr>
            <p:ph type="body" idx="1"/>
          </p:nvPr>
        </p:nvSpPr>
        <p:spPr bwMode="auto">
          <a:xfrm>
            <a:off x="685799" y="4035972"/>
            <a:ext cx="5934785" cy="47871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What are the Barriers to Protection for Specific People? continued</a:t>
            </a:r>
          </a:p>
          <a:p>
            <a:pPr marL="0" marR="0" lvl="0" indent="0" algn="l" defTabSz="914400" rtl="0" eaLnBrk="0" fontAlgn="base" latinLnBrk="0" hangingPunct="0">
              <a:lnSpc>
                <a:spcPct val="100000"/>
              </a:lnSpc>
              <a:spcAft>
                <a:spcPct val="0"/>
              </a:spcAft>
              <a:buClrTx/>
              <a:buSzTx/>
              <a:buFontTx/>
              <a:buNone/>
              <a:tabLst/>
              <a:defRPr/>
            </a:pPr>
            <a:endParaRPr kumimoji="0" lang="en-US" altLang="en-US" sz="6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People with </a:t>
            </a:r>
            <a:r>
              <a:rPr kumimoji="0" lang="en-US" altLang="en-US" sz="1200" b="1" i="0" u="none" strike="noStrike" kern="1200" cap="none" spc="0" normalizeH="0" baseline="0" noProof="0" dirty="0">
                <a:ln>
                  <a:noFill/>
                </a:ln>
                <a:effectLst/>
                <a:uLnTx/>
                <a:uFillTx/>
                <a:latin typeface="+mn-lt"/>
                <a:ea typeface="MS PGothic" charset="-128"/>
                <a:cs typeface="Calibri" charset="0"/>
              </a:rPr>
              <a:t>diverse SOGIESC </a:t>
            </a:r>
            <a:r>
              <a:rPr kumimoji="0" lang="en-US" altLang="en-US" sz="1200" b="0" i="0" u="none" strike="noStrike" kern="1200" cap="none" spc="0" normalizeH="0" baseline="0" noProof="0" dirty="0">
                <a:ln>
                  <a:noFill/>
                </a:ln>
                <a:effectLst/>
                <a:uLnTx/>
                <a:uFillTx/>
                <a:latin typeface="+mn-lt"/>
                <a:ea typeface="MS PGothic" charset="-128"/>
                <a:cs typeface="Calibri" charset="0"/>
              </a:rPr>
              <a:t>as a group are affected in migration, forced disp</a:t>
            </a:r>
            <a:r>
              <a:rPr kumimoji="0" lang="en-US" altLang="en-US" sz="1200" b="0" i="0" u="none" strike="noStrike" kern="1200" cap="none" spc="0" normalizeH="0" baseline="0" noProof="0" dirty="0">
                <a:ln>
                  <a:noFill/>
                </a:ln>
                <a:effectLst/>
                <a:uLnTx/>
                <a:uFillTx/>
                <a:latin typeface="+mn-lt"/>
                <a:ea typeface="MS PGothic" charset="-128"/>
              </a:rPr>
              <a:t>lacement and crisis situations in</a:t>
            </a:r>
            <a:r>
              <a:rPr kumimoji="0" lang="en-US" altLang="en-US" sz="1200" b="0" i="0" u="none" strike="noStrike" kern="1200" cap="none" spc="0" normalizeH="0" baseline="0" noProof="0" dirty="0">
                <a:ln>
                  <a:noFill/>
                </a:ln>
                <a:effectLst/>
                <a:uLnTx/>
                <a:uFillTx/>
                <a:latin typeface="+mn-lt"/>
                <a:ea typeface="MS PGothic" charset="-128"/>
                <a:cs typeface="Calibri" charset="0"/>
              </a:rPr>
              <a:t> many of the same ways. However, different populations face different barriers to receiving assistance and accessing our </a:t>
            </a:r>
            <a:r>
              <a:rPr kumimoji="0" lang="en-US" altLang="en-US" sz="1200" b="0" i="0" u="none" strike="noStrike" kern="1200" cap="none" spc="0" normalizeH="0" baseline="0" noProof="0" dirty="0" err="1">
                <a:ln>
                  <a:noFill/>
                </a:ln>
                <a:effectLst/>
                <a:uLnTx/>
                <a:uFillTx/>
                <a:latin typeface="+mn-lt"/>
                <a:ea typeface="MS PGothic" charset="-128"/>
                <a:cs typeface="Calibri" charset="0"/>
              </a:rPr>
              <a:t>programmes</a:t>
            </a:r>
            <a:r>
              <a:rPr kumimoji="0" lang="en-US" altLang="en-US" sz="1200" b="0" i="0" u="none" strike="noStrike" kern="1200" cap="none" spc="0" normalizeH="0" baseline="0" noProof="0" dirty="0">
                <a:ln>
                  <a:noFill/>
                </a:ln>
                <a:effectLst/>
                <a:uLnTx/>
                <a:uFillTx/>
                <a:latin typeface="+mn-lt"/>
                <a:ea typeface="MS PGothic" charset="-128"/>
                <a:cs typeface="Calibri" charset="0"/>
              </a:rPr>
              <a:t> and services.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For instance, people with diverse </a:t>
            </a:r>
            <a:r>
              <a:rPr kumimoji="0" lang="en-US" altLang="en-US" sz="1200" b="1" i="0" u="none" strike="noStrike" kern="1200" cap="none" spc="0" normalizeH="0" baseline="0" noProof="0" dirty="0">
                <a:ln>
                  <a:noFill/>
                </a:ln>
                <a:effectLst/>
                <a:uLnTx/>
                <a:uFillTx/>
                <a:latin typeface="+mn-lt"/>
                <a:ea typeface="MS PGothic" charset="-128"/>
              </a:rPr>
              <a:t>sexual orientation </a:t>
            </a:r>
            <a:r>
              <a:rPr kumimoji="0" lang="en-US" altLang="en-US" sz="1200" b="0" i="0" u="none" strike="noStrike" kern="1200" cap="none" spc="0" normalizeH="0" baseline="0" noProof="0" dirty="0">
                <a:ln>
                  <a:noFill/>
                </a:ln>
                <a:effectLst/>
                <a:uLnTx/>
                <a:uFillTx/>
                <a:latin typeface="+mn-lt"/>
                <a:ea typeface="MS PGothic" charset="-128"/>
              </a:rPr>
              <a:t>may face barriers </a:t>
            </a:r>
            <a:r>
              <a:rPr kumimoji="0" lang="en-US" altLang="zh-CN" sz="1200" b="0" i="0" u="none" strike="noStrike" kern="1200" cap="none" spc="0" normalizeH="0" baseline="0" noProof="0" dirty="0">
                <a:ln>
                  <a:noFill/>
                </a:ln>
                <a:effectLst/>
                <a:uLnTx/>
                <a:uFillTx/>
                <a:latin typeface="+mn-lt"/>
                <a:ea typeface="Calibri" charset="0"/>
                <a:cs typeface="Calibri" charset="0"/>
              </a:rPr>
              <a:t>in gaining dignified employment and shelter, accessing respectful healthcare, and maintaining family unity</a:t>
            </a:r>
            <a:r>
              <a:rPr kumimoji="0" lang="en-US" altLang="en-US" sz="1200" b="0" i="0" u="none" strike="noStrike" kern="1200" cap="none" spc="0" normalizeH="0" baseline="0" noProof="0" dirty="0">
                <a:ln>
                  <a:noFill/>
                </a:ln>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1"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People with diverse </a:t>
            </a:r>
            <a:r>
              <a:rPr kumimoji="0" lang="en-US" altLang="en-US" sz="1200" b="1" i="0" u="none" strike="noStrike" kern="1200" cap="none" spc="0" normalizeH="0" baseline="0" noProof="0" dirty="0">
                <a:ln>
                  <a:noFill/>
                </a:ln>
                <a:effectLst/>
                <a:uLnTx/>
                <a:uFillTx/>
                <a:latin typeface="+mn-lt"/>
                <a:ea typeface="MS PGothic" charset="-128"/>
              </a:rPr>
              <a:t>gender identity and/or expression </a:t>
            </a:r>
            <a:r>
              <a:rPr kumimoji="0" lang="en-US" altLang="zh-CN" sz="1200" b="0" i="0" u="none" strike="noStrike" kern="1200" cap="none" spc="0" normalizeH="0" baseline="0" noProof="0" dirty="0">
                <a:ln>
                  <a:noFill/>
                </a:ln>
                <a:effectLst/>
                <a:uLnTx/>
                <a:uFillTx/>
                <a:latin typeface="+mn-lt"/>
                <a:ea typeface="Calibri" charset="0"/>
                <a:cs typeface="Calibri" charset="0"/>
              </a:rPr>
              <a:t>face many attitudina</a:t>
            </a:r>
            <a:r>
              <a:rPr kumimoji="0" lang="en-US" altLang="en-US" sz="1200" b="0" i="0" u="none" strike="noStrike" kern="1200" cap="none" spc="0" normalizeH="0" baseline="0" noProof="0" dirty="0">
                <a:ln>
                  <a:noFill/>
                </a:ln>
                <a:effectLst/>
                <a:uLnTx/>
                <a:uFillTx/>
                <a:latin typeface="+mn-lt"/>
                <a:ea typeface="MS PGothic" charset="-128"/>
              </a:rPr>
              <a:t>l, institutional and environmental </a:t>
            </a:r>
            <a:r>
              <a:rPr kumimoji="0" lang="en-US" altLang="zh-CN" sz="1200" b="0" i="0" u="none" strike="noStrike" kern="1200" cap="none" spc="0" normalizeH="0" baseline="0" noProof="0" dirty="0">
                <a:ln>
                  <a:noFill/>
                </a:ln>
                <a:effectLst/>
                <a:uLnTx/>
                <a:uFillTx/>
                <a:latin typeface="+mn-lt"/>
                <a:ea typeface="Calibri" charset="0"/>
                <a:cs typeface="Calibri" charset="0"/>
              </a:rPr>
              <a:t>barriers accessing justice </a:t>
            </a:r>
            <a:r>
              <a:rPr kumimoji="0" lang="en-US" altLang="en-US" sz="1200" b="0" i="0" u="none" strike="noStrike" kern="1200" cap="none" spc="0" normalizeH="0" baseline="0" noProof="0" dirty="0">
                <a:ln>
                  <a:noFill/>
                </a:ln>
                <a:effectLst/>
                <a:uLnTx/>
                <a:uFillTx/>
                <a:latin typeface="+mn-lt"/>
                <a:ea typeface="MS PGothic" charset="-128"/>
              </a:rPr>
              <a:t>systems, education, employment, housing and health care, may be more susceptible to poverty and may have difficulty accessing documents.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6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Peop</a:t>
            </a:r>
            <a:r>
              <a:rPr kumimoji="0" lang="en-US" altLang="en-US" sz="1200" b="0" i="0" u="none" strike="noStrike" kern="1200" cap="none" spc="0" normalizeH="0" baseline="0" noProof="0" dirty="0">
                <a:ln>
                  <a:noFill/>
                </a:ln>
                <a:effectLst/>
                <a:uLnTx/>
                <a:uFillTx/>
                <a:latin typeface="+mn-lt"/>
                <a:ea typeface="MS PGothic" charset="-128"/>
              </a:rPr>
              <a:t>l</a:t>
            </a:r>
            <a:r>
              <a:rPr kumimoji="0" lang="en-US" altLang="en-US" sz="1200" b="0" i="0" u="none" strike="noStrike" kern="1200" cap="none" spc="0" normalizeH="0" baseline="0" noProof="0" dirty="0">
                <a:ln>
                  <a:noFill/>
                </a:ln>
                <a:effectLst/>
                <a:uLnTx/>
                <a:uFillTx/>
                <a:latin typeface="+mn-lt"/>
                <a:ea typeface="MS PGothic" charset="-128"/>
                <a:cs typeface="Calibri" charset="0"/>
              </a:rPr>
              <a:t>e with diverse </a:t>
            </a:r>
            <a:r>
              <a:rPr kumimoji="0" lang="en-US" altLang="en-US" sz="1200" b="1" i="0" u="none" strike="noStrike" kern="1200" cap="none" spc="0" normalizeH="0" baseline="0" noProof="0" dirty="0">
                <a:ln>
                  <a:noFill/>
                </a:ln>
                <a:effectLst/>
                <a:uLnTx/>
                <a:uFillTx/>
                <a:latin typeface="+mn-lt"/>
                <a:ea typeface="MS PGothic" charset="-128"/>
                <a:cs typeface="Calibri" charset="0"/>
              </a:rPr>
              <a:t>sex characteristics</a:t>
            </a:r>
            <a:r>
              <a:rPr kumimoji="0" lang="en-US" altLang="en-US" sz="1200" b="0" i="0" u="none" strike="noStrike" kern="1200" cap="none" spc="0" normalizeH="0" baseline="0" noProof="0" dirty="0">
                <a:ln>
                  <a:noFill/>
                </a:ln>
                <a:effectLst/>
                <a:uLnTx/>
                <a:uFillTx/>
                <a:latin typeface="+mn-lt"/>
                <a:ea typeface="MS PGothic" charset="-128"/>
                <a:cs typeface="Calibri" charset="0"/>
              </a:rPr>
              <a:t> face attitudina</a:t>
            </a:r>
            <a:r>
              <a:rPr kumimoji="0" lang="en-US" altLang="en-US" sz="1200" b="0" i="0" u="none" strike="noStrike" kern="1200" cap="none" spc="0" normalizeH="0" baseline="0" noProof="0" dirty="0">
                <a:ln>
                  <a:noFill/>
                </a:ln>
                <a:effectLst/>
                <a:uLnTx/>
                <a:uFillTx/>
                <a:latin typeface="+mn-lt"/>
                <a:ea typeface="MS PGothic" charset="-128"/>
              </a:rPr>
              <a:t>l barriers from health providers, families and communities and have difficulty accessing dignified and appropriate healthcare due to both attitudinal and institutional factors.</a:t>
            </a: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6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0" u="none" strike="noStrike" kern="1200" cap="none" spc="0" normalizeH="0" baseline="0" noProof="0" dirty="0">
                <a:ln>
                  <a:noFill/>
                </a:ln>
                <a:effectLst/>
                <a:uLnTx/>
                <a:uFillTx/>
                <a:latin typeface="+mn-lt"/>
                <a:ea typeface="MS PGothic" charset="-128"/>
              </a:rPr>
              <a:t>Intersectionality </a:t>
            </a:r>
            <a:r>
              <a:rPr kumimoji="0" lang="en-US" altLang="en-US" sz="1200" b="0" i="0" u="none" strike="noStrike" kern="1200" cap="none" spc="0" normalizeH="0" baseline="0" noProof="0" dirty="0">
                <a:ln>
                  <a:noFill/>
                </a:ln>
                <a:effectLst/>
                <a:uLnTx/>
                <a:uFillTx/>
                <a:latin typeface="+mn-lt"/>
                <a:ea typeface="MS PGothic" charset="-128"/>
              </a:rPr>
              <a:t>plays a critical role in which barriers an individual may face. There are intersections between diverse sexual orientation, gender identity, gender expression, sex characteristics and many other factors, including age, gender, ethnicity, class and disability. </a:t>
            </a:r>
          </a:p>
          <a:p>
            <a:pPr marL="0" marR="0" lvl="0" indent="0" algn="l" defTabSz="914400" rtl="0" eaLnBrk="0" fontAlgn="base" latinLnBrk="0" hangingPunct="0">
              <a:lnSpc>
                <a:spcPct val="100000"/>
              </a:lnSpc>
              <a:spcAft>
                <a:spcPct val="0"/>
              </a:spcAft>
              <a:buClrTx/>
              <a:buSzTx/>
              <a:buFontTx/>
              <a:buNone/>
              <a:tabLst/>
              <a:defRPr/>
            </a:pPr>
            <a:endParaRPr kumimoji="0" lang="en-US" altLang="en-US" sz="6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6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10 minutes for “What are the Barriers for Specific People?” </a:t>
            </a: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2CE5007-08C9-2A4C-9E49-194023C8FB34}" type="slidenum">
              <a:rPr lang="en-US" altLang="en-US" sz="1200">
                <a:latin typeface="Calibri Regular"/>
              </a:rPr>
              <a:pPr/>
              <a:t>36</a:t>
            </a:fld>
            <a:endParaRPr lang="en-US" altLang="en-US" sz="1200" dirty="0">
              <a:latin typeface="Calibri Regular"/>
            </a:endParaRPr>
          </a:p>
        </p:txBody>
      </p:sp>
    </p:spTree>
    <p:extLst>
      <p:ext uri="{BB962C8B-B14F-4D97-AF65-F5344CB8AC3E}">
        <p14:creationId xmlns:p14="http://schemas.microsoft.com/office/powerpoint/2010/main" val="3681461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Notes Placeholder 2"/>
          <p:cNvSpPr>
            <a:spLocks noGrp="1"/>
          </p:cNvSpPr>
          <p:nvPr>
            <p:ph type="body" idx="1"/>
          </p:nvPr>
        </p:nvSpPr>
        <p:spPr bwMode="auto">
          <a:xfrm>
            <a:off x="685800" y="4035972"/>
            <a:ext cx="5486400" cy="41936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What are the Barriers to Protection for Specific People?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595959"/>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Let’s now </a:t>
            </a:r>
            <a:r>
              <a:rPr kumimoji="0" lang="en-US" altLang="zh-CN" sz="1200" b="0" i="0" u="none" strike="noStrike" kern="1200" cap="none" spc="0" normalizeH="0" baseline="0" noProof="0" dirty="0">
                <a:ln>
                  <a:noFill/>
                </a:ln>
                <a:solidFill>
                  <a:prstClr val="black"/>
                </a:solidFill>
                <a:effectLst/>
                <a:uLnTx/>
                <a:uFillTx/>
                <a:latin typeface="+mn-lt"/>
                <a:ea typeface="Calibri" charset="0"/>
                <a:cs typeface="Calibri" charset="0"/>
              </a:rPr>
              <a:t>look at the intersectional </a:t>
            </a:r>
            <a:r>
              <a:rPr kumimoji="0" lang="en-US" altLang="zh-CN" sz="1200" b="1" i="0" u="none" strike="noStrike" kern="1200" cap="none" spc="0" normalizeH="0" baseline="0" noProof="0" dirty="0">
                <a:ln>
                  <a:noFill/>
                </a:ln>
                <a:solidFill>
                  <a:prstClr val="black"/>
                </a:solidFill>
                <a:effectLst/>
                <a:uLnTx/>
                <a:uFillTx/>
                <a:latin typeface="+mn-lt"/>
                <a:ea typeface="Calibri" charset="0"/>
                <a:cs typeface="Calibri" charset="0"/>
              </a:rPr>
              <a:t>factors</a:t>
            </a:r>
            <a:r>
              <a:rPr kumimoji="0" lang="en-US" altLang="zh-CN" sz="1200" b="0" i="0" u="none" strike="noStrike" kern="1200" cap="none" spc="0" normalizeH="0" baseline="0" noProof="0" dirty="0">
                <a:ln>
                  <a:noFill/>
                </a:ln>
                <a:solidFill>
                  <a:prstClr val="black"/>
                </a:solidFill>
                <a:effectLst/>
                <a:uLnTx/>
                <a:uFillTx/>
                <a:latin typeface="+mn-lt"/>
                <a:ea typeface="Calibri" charset="0"/>
                <a:cs typeface="Calibri" charset="0"/>
              </a:rPr>
              <a:t> of gender, age and disability and think about how those factors create barriers for individuals with diverse SOGIESC.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cs typeface="Calibri" charset="0"/>
              </a:rPr>
              <a:t>Binary Gender: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cs typeface="Calibri" charset="0"/>
              </a:rPr>
              <a:t>Men:</a:t>
            </a:r>
            <a:r>
              <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charset="0"/>
              </a:rPr>
              <a:t> face many attitudina</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l and institutional barriers, including difficulty in reporting sexual violence, laws criminalizing homosexuality, and stereotypes by international organizations and NGOs about how they should look or act in order to be believed to be gay, bisexual  or transgender.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cs typeface="Calibri" charset="0"/>
              </a:rPr>
              <a:t>Women:</a:t>
            </a:r>
            <a:r>
              <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charset="0"/>
              </a:rPr>
              <a: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are often less mobile and less economically independent, which can affect their ability to migrate or to leave a difficult situation at home. They may also face societal pressure to get married and have a family by a particular age, which can further inhibit their mobility and independence. Like men, women may be</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stereotyped by organizations for not looking or acting “gay” or “lesbian,” which can lead to assistance providers believing they are lying in order to receive special treatment.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cs typeface="Calibri" charset="0"/>
              </a:rPr>
              <a:t>Age: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cs typeface="Calibri" charset="0"/>
              </a:rPr>
              <a:t>Chi</a:t>
            </a:r>
            <a:r>
              <a:rPr kumimoji="0" lang="en-US" altLang="zh-CN" sz="1200" b="1" i="0" u="none" strike="noStrike" kern="1200" cap="none" spc="0" normalizeH="0" baseline="0" noProof="0" dirty="0">
                <a:ln>
                  <a:noFill/>
                </a:ln>
                <a:solidFill>
                  <a:prstClr val="black"/>
                </a:solidFill>
                <a:effectLst/>
                <a:uLnTx/>
                <a:uFillTx/>
                <a:latin typeface="+mn-lt"/>
                <a:ea typeface="Calibri" charset="0"/>
                <a:cs typeface="Calibri" charset="0"/>
              </a:rPr>
              <a:t>ldren:</a:t>
            </a:r>
            <a:r>
              <a:rPr kumimoji="0" lang="en-US" altLang="zh-CN" sz="1200" b="0" i="0" u="none" strike="noStrike" kern="1200" cap="none" spc="0" normalizeH="0" baseline="0" noProof="0" dirty="0">
                <a:ln>
                  <a:noFill/>
                </a:ln>
                <a:solidFill>
                  <a:prstClr val="black"/>
                </a:solidFill>
                <a:effectLst/>
                <a:uLnTx/>
                <a:uFillTx/>
                <a:latin typeface="+mn-lt"/>
                <a:ea typeface="Calibri" charset="0"/>
                <a:cs typeface="Calibri" charset="0"/>
              </a:rPr>
              <a:t> face the attitudinal barrier that they are not old enough to have a clear understanding of their SOGIESC, and thus their persecution on the basis of their SOGIESC may be overlooked; they also face institutional barriers in seeking support outside their families. In the United States, studies have shown that chi</a:t>
            </a:r>
            <a:r>
              <a:rPr kumimoji="0" lang="en-CA" sz="1200" b="0" i="0" u="none" strike="noStrike" kern="1200" cap="none" spc="0" normalizeH="0" baseline="0" noProof="0" dirty="0" err="1">
                <a:ln>
                  <a:noFill/>
                </a:ln>
                <a:solidFill>
                  <a:prstClr val="black"/>
                </a:solidFill>
                <a:effectLst/>
                <a:uLnTx/>
                <a:uFillTx/>
                <a:latin typeface="+mn-lt"/>
                <a:ea typeface="MS PGothic" pitchFamily="34" charset="-128"/>
                <a:cs typeface="Calibri" panose="020F0502020204030204" pitchFamily="34" charset="0"/>
              </a:rPr>
              <a:t>ldren</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Calibri" panose="020F0502020204030204" pitchFamily="34" charset="0"/>
              </a:rPr>
              <a:t> with diverse SOGIESC are over-represented in the juvenile justice systems, and that the majority of those youth are from marginalized ethnic backgrounds. </a:t>
            </a:r>
            <a:endParaRPr kumimoji="0" lang="en-US" altLang="zh-CN" sz="1200" b="0" i="0" u="none" strike="noStrike" kern="1200" cap="none" spc="0" normalizeH="0" baseline="0" noProof="0" dirty="0">
              <a:ln>
                <a:noFill/>
              </a:ln>
              <a:solidFill>
                <a:prstClr val="black"/>
              </a:solidFill>
              <a:effectLst/>
              <a:uLnTx/>
              <a:uFillTx/>
              <a:latin typeface="+mn-lt"/>
              <a:ea typeface="Calibri" charset="0"/>
              <a:cs typeface="Calibri"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cs typeface="Calibri" charset="0"/>
              </a:rPr>
              <a:t>O</a:t>
            </a:r>
            <a:r>
              <a:rPr kumimoji="0" lang="en-US" altLang="zh-CN" sz="1200" b="1" i="0" u="none" strike="noStrike" kern="1200" cap="none" spc="0" normalizeH="0" baseline="0" noProof="0" dirty="0">
                <a:ln>
                  <a:noFill/>
                </a:ln>
                <a:solidFill>
                  <a:prstClr val="black"/>
                </a:solidFill>
                <a:effectLst/>
                <a:uLnTx/>
                <a:uFillTx/>
                <a:latin typeface="+mn-lt"/>
                <a:ea typeface="Calibri" charset="0"/>
                <a:cs typeface="Calibri" charset="0"/>
              </a:rPr>
              <a:t>lder people: </a:t>
            </a:r>
            <a:r>
              <a:rPr kumimoji="0" lang="en-US" altLang="zh-CN" sz="1200" b="0" i="0" u="none" strike="noStrike" kern="1200" cap="none" spc="0" normalizeH="0" baseline="0" noProof="0" dirty="0">
                <a:ln>
                  <a:noFill/>
                </a:ln>
                <a:solidFill>
                  <a:prstClr val="black"/>
                </a:solidFill>
                <a:effectLst/>
                <a:uLnTx/>
                <a:uFillTx/>
                <a:latin typeface="+mn-lt"/>
                <a:ea typeface="Calibri" charset="0"/>
                <a:cs typeface="Calibri" charset="0"/>
              </a:rPr>
              <a:t>with diverse SOGIESC may be less visible to assistance providers and may be more likely to have to conceal their SOGIESC – even if they previously did not conceal – due to their dependence on individuals, institutions and systems that are discriminatory or unsafe.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cs typeface="Calibri" charset="0"/>
              </a:rPr>
              <a:t>Disabi</a:t>
            </a:r>
            <a:r>
              <a:rPr kumimoji="0" lang="en-US" altLang="zh-CN" sz="1200" b="1" i="0" u="none" strike="noStrike" kern="1200" cap="none" spc="0" normalizeH="0" baseline="0" noProof="0" dirty="0">
                <a:ln>
                  <a:noFill/>
                </a:ln>
                <a:solidFill>
                  <a:prstClr val="black"/>
                </a:solidFill>
                <a:effectLst/>
                <a:uLnTx/>
                <a:uFillTx/>
                <a:latin typeface="+mn-lt"/>
                <a:ea typeface="Calibri" charset="0"/>
                <a:cs typeface="Calibri" charset="0"/>
              </a:rPr>
              <a:t>lity: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CA" sz="1200" b="1" i="0" u="none" strike="noStrike" kern="1200" cap="none" spc="0" normalizeH="0" baseline="0" noProof="0" dirty="0" err="1">
                <a:ln>
                  <a:noFill/>
                </a:ln>
                <a:solidFill>
                  <a:prstClr val="black"/>
                </a:solidFill>
                <a:effectLst/>
                <a:uLnTx/>
                <a:uFillTx/>
                <a:latin typeface="+mn-lt"/>
                <a:ea typeface="MS PGothic" pitchFamily="34" charset="-128"/>
                <a:cs typeface="Calibri" panose="020F0502020204030204" pitchFamily="34" charset="0"/>
              </a:rPr>
              <a:t>Preva</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l</a:t>
            </a:r>
            <a:r>
              <a:rPr kumimoji="0" lang="en-CA" sz="1200" b="1" i="0" u="none" strike="noStrike" kern="1200" cap="none" spc="0" normalizeH="0" baseline="0" noProof="0" dirty="0" err="1">
                <a:ln>
                  <a:noFill/>
                </a:ln>
                <a:solidFill>
                  <a:prstClr val="black"/>
                </a:solidFill>
                <a:effectLst/>
                <a:uLnTx/>
                <a:uFillTx/>
                <a:latin typeface="+mn-lt"/>
                <a:ea typeface="MS PGothic" pitchFamily="34" charset="-128"/>
                <a:cs typeface="Calibri" panose="020F0502020204030204" pitchFamily="34" charset="0"/>
              </a:rPr>
              <a:t>ence</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Calibri" panose="020F0502020204030204" pitchFamily="34" charset="0"/>
              </a:rPr>
              <a:t>: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Calibri" panose="020F0502020204030204" pitchFamily="34" charset="0"/>
              </a:rPr>
              <a:t>It’s important that we think about disability as an intersectional factor because so many people with diverse SOGIESC have disabilities.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Calibri" panose="020F0502020204030204" pitchFamily="34" charset="0"/>
              </a:rPr>
              <a:t>For instance, a study in the US found that two out of every five transgender </a:t>
            </a:r>
            <a:r>
              <a:rPr kumimoji="0" lang="en-US" sz="1200" b="0" i="0" u="none" strike="noStrike" kern="1200" cap="none" spc="0" normalizeH="0" baseline="0" noProof="0" dirty="0" err="1">
                <a:ln>
                  <a:noFill/>
                </a:ln>
                <a:solidFill>
                  <a:prstClr val="black"/>
                </a:solidFill>
                <a:effectLst/>
                <a:uLnTx/>
                <a:uFillTx/>
                <a:latin typeface="+mn-lt"/>
                <a:ea typeface="MS PGothic" pitchFamily="34" charset="-128"/>
                <a:cs typeface="Calibri" panose="020F0502020204030204" pitchFamily="34" charset="0"/>
              </a:rPr>
              <a:t>peop</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Calibri" panose="020F0502020204030204" pitchFamily="34" charset="0"/>
              </a:rPr>
              <a:t>le (40%) had a disability; in Washington State, 40% of bisexual men, 36% of lesbian women, 36% of bisexual women and 26% of gay men reported having a disability compared with 27.2% of the general population.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cs typeface="Calibri" charset="0"/>
              </a:rPr>
              <a:t>Peop</a:t>
            </a:r>
            <a:r>
              <a:rPr kumimoji="0" lang="en-US" altLang="zh-CN" sz="1200" b="1" i="0" u="none" strike="noStrike" kern="1200" cap="none" spc="0" normalizeH="0" baseline="0" noProof="0" dirty="0">
                <a:ln>
                  <a:noFill/>
                </a:ln>
                <a:solidFill>
                  <a:prstClr val="black"/>
                </a:solidFill>
                <a:effectLst/>
                <a:uLnTx/>
                <a:uFillTx/>
                <a:latin typeface="+mn-lt"/>
                <a:ea typeface="Calibri" charset="0"/>
                <a:cs typeface="Calibri" charset="0"/>
              </a:rPr>
              <a:t>le with disabilities:</a:t>
            </a:r>
            <a:r>
              <a:rPr kumimoji="0" lang="en-US" altLang="zh-CN" sz="1200" b="0" i="0" u="none" strike="noStrike" kern="1200" cap="none" spc="0" normalizeH="0" baseline="0" noProof="0" dirty="0">
                <a:ln>
                  <a:noFill/>
                </a:ln>
                <a:solidFill>
                  <a:prstClr val="black"/>
                </a:solidFill>
                <a:effectLst/>
                <a:uLnTx/>
                <a:uFillTx/>
                <a:latin typeface="+mn-lt"/>
                <a:ea typeface="Calibri" charset="0"/>
                <a:cs typeface="Calibri" charset="0"/>
              </a:rPr>
              <a:t> face compounded sets of barriers based on their gender, age and SOGIESC. Depending on their disability</a:t>
            </a:r>
            <a:r>
              <a:rPr kumimoji="0" lang="en-US" altLang="zh-CN" sz="1200" b="0" i="0" u="none" strike="noStrike" kern="1200" cap="none" spc="0" normalizeH="0" baseline="0" noProof="0" dirty="0">
                <a:ln>
                  <a:noFill/>
                </a:ln>
                <a:solidFill>
                  <a:srgbClr val="4BACC6"/>
                </a:solidFill>
                <a:effectLst/>
                <a:uLnTx/>
                <a:uFillTx/>
                <a:latin typeface="+mn-lt"/>
                <a:ea typeface="Microsoft YaHei UI Light" panose="020B0502040204020203" pitchFamily="34" charset="-122"/>
                <a:cs typeface="Arial" panose="020B0604020202020204" pitchFamily="34" charset="0"/>
              </a:rPr>
              <a:t>, they may have more reliance on individuals, institutions, organizations and systems that are discriminatory against diverse SOGIESC, which can </a:t>
            </a:r>
            <a:r>
              <a:rPr kumimoji="0" lang="en-US" altLang="zh-CN" sz="1200" b="0" i="0" u="none" strike="noStrike" kern="1200" cap="none" spc="0" normalizeH="0" baseline="0" noProof="0" dirty="0">
                <a:ln>
                  <a:noFill/>
                </a:ln>
                <a:solidFill>
                  <a:prstClr val="black"/>
                </a:solidFill>
                <a:effectLst/>
                <a:uLnTx/>
                <a:uFillTx/>
                <a:latin typeface="+mn-lt"/>
                <a:ea typeface="Calibri" charset="0"/>
                <a:cs typeface="Calibri" charset="0"/>
              </a:rPr>
              <a:t>l</a:t>
            </a:r>
            <a:r>
              <a:rPr kumimoji="0" lang="en-US" altLang="zh-CN" sz="1200" b="0" i="0" u="none" strike="noStrike" kern="1200" cap="none" spc="0" normalizeH="0" baseline="0" noProof="0" dirty="0">
                <a:ln>
                  <a:noFill/>
                </a:ln>
                <a:solidFill>
                  <a:srgbClr val="4BACC6"/>
                </a:solidFill>
                <a:effectLst/>
                <a:uLnTx/>
                <a:uFillTx/>
                <a:latin typeface="+mn-lt"/>
                <a:ea typeface="Microsoft YaHei UI Light" panose="020B0502040204020203" pitchFamily="34" charset="-122"/>
                <a:cs typeface="Arial" panose="020B0604020202020204" pitchFamily="34" charset="0"/>
              </a:rPr>
              <a:t>ead either to concealment or heightened possibility of abuse.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10 minutes for “What are the Barriers for Specific People?”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One report from the United States noted that, “</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Calibri" panose="020F0502020204030204" pitchFamily="34" charset="0"/>
              </a:rPr>
              <a:t>o</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rPr>
              <a:t>ver</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 40% of incarcerated women and nearly 60% of girls in juvenile justice facilities are sexual minorities, with as many as 85% of LGBTQ youth being youth of color. And recent estimates show that 32% of people in prison and 40% of those in jails have at least one disability.” The same report is the source of the above statistics on SOGIESC and disability: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hlinkClick r:id="rId3">
                  <a:extLst>
                    <a:ext uri="{A12FA001-AC4F-418D-AE19-62706E023703}">
                      <ahyp:hlinkClr xmlns:ahyp="http://schemas.microsoft.com/office/drawing/2018/hyperlinkcolor" val="tx"/>
                    </a:ext>
                  </a:extLst>
                </a:hlinkClick>
              </a:rPr>
              <a:t>Movement Advancement Project | LGBT PEOPLE WITH DISABILITIES (lgbtmap.org)</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2CE5007-08C9-2A4C-9E49-194023C8FB34}" type="slidenum">
              <a:rPr lang="en-US" altLang="en-US" sz="1200">
                <a:latin typeface="Calibri Regular"/>
              </a:rPr>
              <a:pPr/>
              <a:t>37</a:t>
            </a:fld>
            <a:endParaRPr lang="en-US" altLang="en-US" sz="1200" dirty="0">
              <a:latin typeface="Calibri Regular"/>
            </a:endParaRPr>
          </a:p>
        </p:txBody>
      </p:sp>
    </p:spTree>
    <p:extLst>
      <p:ext uri="{BB962C8B-B14F-4D97-AF65-F5344CB8AC3E}">
        <p14:creationId xmlns:p14="http://schemas.microsoft.com/office/powerpoint/2010/main" val="827170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Notes Placeholder 2"/>
          <p:cNvSpPr>
            <a:spLocks noGrp="1"/>
          </p:cNvSpPr>
          <p:nvPr>
            <p:ph type="body" idx="1"/>
          </p:nvPr>
        </p:nvSpPr>
        <p:spPr bwMode="auto">
          <a:xfrm>
            <a:off x="685800" y="4035972"/>
            <a:ext cx="5682916" cy="41936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Ten Key Challenge Areas</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Let’s now look at the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ten key challenge areas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for people with diverse SOGIESC in migration, forced displacement and crisis situations. These are the key challenge areas we’ll be focusing on for the rest of the module. They are:</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1. Participation and Outreach</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This area relates to the inclusion of migrants with diverse SOGIESC in our programs and our ability to reach them to provide appropriate assistance and services. This is also related to the reality that often we’re already assisting individuals with diverse SOGIESC but they don’t feel comfortable sharing their identity with us, so we are unable to provide them tailored assistance.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2. Individual Documentation</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This area relates to documents such as national ID cards, passports, birth certificates, travel documents, registration certificates and refugee and IDP ID cards. Particularly for migrants with diverse gender identity and expression, including transgender, non-binary and gender non-conforming migrants, not having identification that matches their physical appearance can be a significant risk point during their migration or displacement and if they attempt to return to their home country.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3. Gender-Based Violence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This area relates to private or public harmful acts specifically perpetrated on the basis of an individual’s gender, including physical, mental or sexual harm, threats of such acts, coercion and other deprivations of liberty. We know that people with diverse SOGIESC face disproportionately high rates of GBV.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4. Other Issues of Safety and Security</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This area relates to any act that threatens or violates a person’s physical, emotional or mental safety or security, including acts of discrimination, harassment, abuse or violence.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5. Access to Justice</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This area relates to an individual’s ability to access dignified and respectful legal assistance and judicial systems, as well as to receive assistance from government representatives, such as police officers, when experiencing issues related to GBV or safety and security.</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6. Material Assistance</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This area relates to the receipt of aid, including water, food and non-food items, such as fuel, soap, shelter material or cash for subsistence goods.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7. Shelter and Sanitation</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br>
              <a:rPr kumimoji="0" lang="en-US" altLang="en-US" sz="1200" b="1" i="0" u="none" strike="noStrike" kern="1200" cap="none" spc="0" normalizeH="0" baseline="0" noProof="0" dirty="0">
                <a:ln>
                  <a:noFill/>
                </a:ln>
                <a:solidFill>
                  <a:prstClr val="black"/>
                </a:solidFill>
                <a:effectLst/>
                <a:uLnTx/>
                <a:uFillTx/>
                <a:latin typeface="+mn-lt"/>
                <a:ea typeface="MS PGothic" charset="-128"/>
              </a:rPr>
            </a:b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This area relates to housing, including temporary settlements, urban housing and sanitation facilities, including toilets and showers.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8. Education</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This area relates to schooling, primarily for children.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9. Livelihoods</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This area relates to employment and business assistance programs, including skills training programs.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10. Health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This area relates to any services supporting mental or physical health care, including private doctors or hospitals and private, government and NGO-operated health clinics. Health can be one of the most significant issues people of diverse SOGIESC face because there are so few health providers globally who are skilled in providing appropriate and dignified care to people with diverse SOGIESC. This includes international organizations such as IOM and UNHCR.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Which of these areas do you feel are most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important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to your work?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4 minutes.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2CE5007-08C9-2A4C-9E49-194023C8FB34}" type="slidenum">
              <a:rPr lang="en-US" altLang="en-US" sz="1200">
                <a:latin typeface="Calibri Regular"/>
              </a:rPr>
              <a:pPr/>
              <a:t>38</a:t>
            </a:fld>
            <a:endParaRPr lang="en-US" altLang="en-US" sz="1200" dirty="0">
              <a:latin typeface="Calibri Regular"/>
            </a:endParaRPr>
          </a:p>
        </p:txBody>
      </p:sp>
    </p:spTree>
    <p:extLst>
      <p:ext uri="{BB962C8B-B14F-4D97-AF65-F5344CB8AC3E}">
        <p14:creationId xmlns:p14="http://schemas.microsoft.com/office/powerpoint/2010/main" val="5187048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Exercise: Risk Points and Barriers Assessment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We’ll now do the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Risk Points and Barriers Assessment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exercise. Please turn to the page in your Workbook that is on the screen.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For this exercise, you’ll split into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six teams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Please count off by six. I’ve placed the numbers one through six on the tables. Please go to your number.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In your Workbook are the Risk Point and Barrier Assessment Profiles</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and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Risk Point and Barrier Assessment Worksheet</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Read the profile that corresponds to your team number, then turn to the worksheet.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Fill in the most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important</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risk point and the most important t barrier you believe the individual faces in each key challenge area. Keep in mind we are thinking about the risk points and barriers these individuals face in all aspects of their daily lives.</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When you determine the top risk point and top barrier for each key challenge area, ensure you take into account the</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 full information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in the profile and other factors like location and age.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You should consider the risk points and barriers the individual faces not only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today</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but also in the future – three months from now, six months from now, a year from now and beyond. If you need ideas, please turn to the guidance section after your worksheet.</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After you have read your profile and filled in the worksheet, we’ll hold a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group discussion.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I’ll ask you to briefly describe your profile and go through the top risk points and barriers, explaining why you chose them.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You have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forty minutes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to complete your worksheets. If you complete your sheet early, you can turn to the bonus chart on the next page where you will consider how visibility changes the situation for your individual. </a:t>
            </a: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After 40 minutes have passed-</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Now that you have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completed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your assessment, let’s discuss them. Listen closely while each group discusses their profile. If you believe the individual profiled may face risks the team has not considered, please raise this so we can discuss as a group. Please nominate a team spokesperson.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S PGothic" pitchFamily="34" charset="-128"/>
                <a:cs typeface="MS PGothic" charset="0"/>
              </a:rPr>
              <a:t>Facilitation Note: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While the teams are presenting, the Facilitator should display the relevant profile slides. The Facilitator should then use the blank slide following the profile to list the risk points and barriers identified by the team. After the team presents, the Facilitator should ask the group for initial ideas on how these risk points and barriers can be addressed and type them on the screen next to the identified risk points.</a:t>
            </a:r>
            <a:r>
              <a:rPr kumimoji="0" lang="en-US" sz="1200" b="0" i="0" u="none" strike="noStrike" kern="1200" cap="none" spc="0" normalizeH="0" baseline="0" noProof="0" dirty="0">
                <a:ln>
                  <a:noFill/>
                </a:ln>
                <a:solidFill>
                  <a:prstClr val="black"/>
                </a:solidFill>
                <a:effectLst/>
                <a:uLnTx/>
                <a:uFillTx/>
                <a:latin typeface="+mn-lt"/>
                <a:ea typeface="MS PGothic" charset="-128"/>
                <a:cs typeface="MS PGothic" charset="0"/>
              </a:rPr>
              <a:t>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See the Facilitation Guide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page 176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for more information about this exercise and alternative facilitation ideas.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1 hour 40 minutes.</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40 minutes for team activity; 60 minutes for discussion.</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39</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4162837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xfrm>
            <a:off x="685799" y="4035971"/>
            <a:ext cx="5934785" cy="4963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Module 10 Overview</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05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Protection is at the core of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our mandate</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Regardless of the work we are doing within the organization, we have a responsibility to protect every person who walks through our door, including people with diverse SOGIESC.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05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Moreover, we have a responsibility to ensure that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SOGIESC issues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are proactively identified and discussed within our work – including in our guidance, our standard operating procedures, our training sessions and our staff meetings – and to not limit protection topics to age, nationality, disability and binary gender. We also have a responsibility to identify risks and barriers for people with diverse SOGIESC and to put in place solutions and enablers that address those risks and barriers.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05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As we’ve learned, individuals with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diverse SOGIESC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work in our offices around the world and are within every population we assist. When their needs and challenges are not a consideration in our planning or actions, we further marginalize some of the most vulnerable populations in the world and may even cause them harm.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05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 this module, you’ll learn how the protection needs of people with diverse SOGIESC are impacted by migration and forced displacement and learn some of the specific issues that affect different populations.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05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2 minutes.</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7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Total Module 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6 hours 30 minutes.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4A31E5A-B7FC-E945-B897-86AFF9DB5541}" type="slidenum">
              <a:rPr lang="en-US" altLang="en-US" sz="1200">
                <a:latin typeface="Calibri Regular"/>
              </a:rPr>
              <a:pPr/>
              <a:t>4</a:t>
            </a:fld>
            <a:endParaRPr lang="en-US" altLang="en-US" sz="1200" dirty="0">
              <a:latin typeface="Calibri Regular"/>
            </a:endParaRPr>
          </a:p>
        </p:txBody>
      </p:sp>
    </p:spTree>
    <p:extLst>
      <p:ext uri="{BB962C8B-B14F-4D97-AF65-F5344CB8AC3E}">
        <p14:creationId xmlns:p14="http://schemas.microsoft.com/office/powerpoint/2010/main" val="31410676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Exercise: Risk Points and Barriers Assessment,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We’ll start with the first profile, Ava. Please start by reading your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1 hour 40 minutes.</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40 minutes for team activity; 60 minutes for discussion.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close-up of a person with feminine gender expression leaning her head on her hand, with small reading glasses at the tip of her nose.]</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40</a:t>
            </a:fld>
            <a:endParaRPr lang="en-US"/>
          </a:p>
        </p:txBody>
      </p:sp>
    </p:spTree>
    <p:extLst>
      <p:ext uri="{BB962C8B-B14F-4D97-AF65-F5344CB8AC3E}">
        <p14:creationId xmlns:p14="http://schemas.microsoft.com/office/powerpoint/2010/main" val="23890556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Exercise: Risk Points and Barriers Assessment,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We’ll start with the first profile, Ava. Please start by reading your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1 hour 40 minutes.</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40 minutes for team activity; 60 minutes for discussion.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close-up of a person with feminine gender expression leaning her head on her hand, with small reading glasses at the tip of her nose.]</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41</a:t>
            </a:fld>
            <a:endParaRPr lang="en-US"/>
          </a:p>
        </p:txBody>
      </p:sp>
    </p:spTree>
    <p:extLst>
      <p:ext uri="{BB962C8B-B14F-4D97-AF65-F5344CB8AC3E}">
        <p14:creationId xmlns:p14="http://schemas.microsoft.com/office/powerpoint/2010/main" val="1167720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Exercise: Risk Points and Barriers Assessment,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We’ll start with the first profile, Ava. Please start by reading your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1 hour 40 minutes.</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40 minutes for team activity; 60 minutes for discussion.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close-up of a person with feminine gender expression leaning her head on her hand, with small reading glasses at the tip of her nose.]</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42</a:t>
            </a:fld>
            <a:endParaRPr lang="en-US"/>
          </a:p>
        </p:txBody>
      </p:sp>
    </p:spTree>
    <p:extLst>
      <p:ext uri="{BB962C8B-B14F-4D97-AF65-F5344CB8AC3E}">
        <p14:creationId xmlns:p14="http://schemas.microsoft.com/office/powerpoint/2010/main" val="738718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u="sng" dirty="0">
              <a:ea typeface="MS PGothic" charset="-128"/>
            </a:endParaRPr>
          </a:p>
          <a:p>
            <a:r>
              <a:rPr lang="en-US" altLang="en-US" sz="1200" b="0" i="0" u="none" dirty="0">
                <a:ea typeface="MS PGothic" charset="-128"/>
              </a:rPr>
              <a:t>Now p</a:t>
            </a:r>
            <a:r>
              <a:rPr lang="en-US" altLang="en-US" sz="1200" i="0" dirty="0">
                <a:ea typeface="MS PGothic" charset="-128"/>
              </a:rPr>
              <a:t>lease </a:t>
            </a:r>
            <a:r>
              <a:rPr lang="en-US" altLang="en-US" sz="1200" b="1" i="0" dirty="0">
                <a:ea typeface="MS PGothic" charset="-128"/>
              </a:rPr>
              <a:t>share </a:t>
            </a:r>
            <a:r>
              <a:rPr lang="en-US" altLang="en-US" sz="1200" i="0" dirty="0">
                <a:ea typeface="MS PGothic" charset="-128"/>
              </a:rPr>
              <a:t>the top risk point and barrier in each key challenge area. </a:t>
            </a:r>
          </a:p>
          <a:p>
            <a:endParaRPr lang="en-US" altLang="en-US" sz="1200" i="0" dirty="0">
              <a:ea typeface="MS PGothic" charset="-128"/>
            </a:endParaRPr>
          </a:p>
          <a:p>
            <a:r>
              <a:rPr lang="en-US" altLang="en-US" sz="1200" i="1" dirty="0">
                <a:ea typeface="MS PGothic" charset="-128"/>
              </a:rPr>
              <a:t>Once all risk points and barriers are shared and noted on the screen-</a:t>
            </a:r>
          </a:p>
          <a:p>
            <a:endParaRPr lang="en-US" altLang="en-US" sz="1200" i="0" dirty="0">
              <a:ea typeface="MS PGothic" charset="-128"/>
            </a:endParaRPr>
          </a:p>
          <a:p>
            <a:r>
              <a:rPr lang="en-US" altLang="en-US" sz="1200" i="0" dirty="0">
                <a:ea typeface="MS PGothic" charset="-128"/>
              </a:rPr>
              <a:t>What are some of the ways you think we could </a:t>
            </a:r>
            <a:r>
              <a:rPr lang="en-US" altLang="en-US" sz="1200" b="1" i="0" dirty="0">
                <a:ea typeface="MS PGothic" charset="-128"/>
              </a:rPr>
              <a:t>address</a:t>
            </a:r>
            <a:r>
              <a:rPr lang="en-US" altLang="en-US" sz="1200" i="0" dirty="0">
                <a:ea typeface="MS PGothic" charset="-128"/>
              </a:rPr>
              <a:t> these risk points and barriers? </a:t>
            </a:r>
            <a:endParaRPr lang="en-US" altLang="en-US" sz="1200" i="1" dirty="0">
              <a:ea typeface="MS PGothic" charset="-128"/>
            </a:endParaRPr>
          </a:p>
          <a:p>
            <a:endParaRPr lang="en-US" altLang="en-US" sz="1200" b="1" i="1" u="sng" dirty="0">
              <a:ea typeface="MS PGothic" charset="-128"/>
            </a:endParaRPr>
          </a:p>
          <a:p>
            <a:r>
              <a:rPr lang="en-US" altLang="en-US" sz="1200" b="0" i="1" u="none" dirty="0">
                <a:ea typeface="MS PGothic" charset="-128"/>
              </a:rPr>
              <a:t>----</a:t>
            </a:r>
          </a:p>
          <a:p>
            <a:endParaRPr lang="en-US" altLang="en-US" sz="1200" b="1" i="1" u="sng" dirty="0">
              <a:ea typeface="MS PGothic" charset="-128"/>
            </a:endParaRPr>
          </a:p>
          <a:p>
            <a:r>
              <a:rPr lang="en-US" altLang="en-US" sz="1200" b="1" i="1" dirty="0">
                <a:ea typeface="MS PGothic" charset="-128"/>
              </a:rPr>
              <a:t>Facilitation Note: </a:t>
            </a:r>
            <a:r>
              <a:rPr lang="en-US" altLang="en-US" sz="1200" i="1" dirty="0">
                <a:ea typeface="MS PGothic" charset="-128"/>
              </a:rPr>
              <a:t>Use this slide to enter the risk points the profile faces, as articulated by the team presenting on the profile, as well as potential responses.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40 minutes for team activity; 60 minutes for discussion</a:t>
            </a:r>
            <a:r>
              <a:rPr lang="en-US" altLang="en-US" sz="1200" i="1" dirty="0">
                <a:solidFill>
                  <a:schemeClr val="tx1"/>
                </a:solidFill>
                <a:ea typeface="MS PGothic" charset="-128"/>
              </a:rPr>
              <a:t>.</a:t>
            </a:r>
            <a:endParaRPr lang="en-US" altLang="en-US" sz="1200" dirty="0">
              <a:ea typeface="MS PGothic" charset="-128"/>
            </a:endParaRPr>
          </a:p>
          <a:p>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43</a:t>
            </a:fld>
            <a:endParaRPr lang="en-US"/>
          </a:p>
        </p:txBody>
      </p:sp>
    </p:spTree>
    <p:extLst>
      <p:ext uri="{BB962C8B-B14F-4D97-AF65-F5344CB8AC3E}">
        <p14:creationId xmlns:p14="http://schemas.microsoft.com/office/powerpoint/2010/main" val="27880779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second</a:t>
            </a:r>
            <a:r>
              <a:rPr lang="en-US" altLang="en-US" sz="1200" i="0" dirty="0">
                <a:ea typeface="MS PGothic" charset="-128"/>
              </a:rPr>
              <a:t> profile. Please start by reading your profile. </a:t>
            </a:r>
          </a:p>
          <a:p>
            <a:endParaRPr lang="en-US" altLang="en-US" sz="1200" b="0" i="1" u="none" dirty="0">
              <a:ea typeface="MS PGothic" charset="-128"/>
            </a:endParaRPr>
          </a:p>
          <a:p>
            <a:r>
              <a:rPr lang="en-US" altLang="en-US" sz="1200" b="0" i="1" u="none" dirty="0">
                <a:ea typeface="MS PGothic" charset="-128"/>
              </a:rPr>
              <a:t>----</a:t>
            </a:r>
          </a:p>
          <a:p>
            <a:endParaRPr lang="en-US" altLang="en-US" sz="1200" b="1" i="1" u="sng"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40 minutes for team activity; 60 minutes for discussion</a:t>
            </a:r>
            <a:r>
              <a:rPr lang="en-US" altLang="en-U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long thin space in between two buildings made of stone with a shadowy figure with a hoodie on walking away.]</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44</a:t>
            </a:fld>
            <a:endParaRPr lang="en-US"/>
          </a:p>
        </p:txBody>
      </p:sp>
    </p:spTree>
    <p:extLst>
      <p:ext uri="{BB962C8B-B14F-4D97-AF65-F5344CB8AC3E}">
        <p14:creationId xmlns:p14="http://schemas.microsoft.com/office/powerpoint/2010/main" val="730171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second</a:t>
            </a:r>
            <a:r>
              <a:rPr lang="en-US" altLang="en-US" sz="1200" i="0" dirty="0">
                <a:ea typeface="MS PGothic" charset="-128"/>
              </a:rPr>
              <a:t> profile. Please start by reading your profile. </a:t>
            </a:r>
          </a:p>
          <a:p>
            <a:endParaRPr lang="en-US" altLang="en-US" sz="1200" b="0" i="1" u="none" dirty="0">
              <a:ea typeface="MS PGothic" charset="-128"/>
            </a:endParaRPr>
          </a:p>
          <a:p>
            <a:r>
              <a:rPr lang="en-US" altLang="en-US" sz="1200" b="0" i="1" u="none" dirty="0">
                <a:ea typeface="MS PGothic" charset="-128"/>
              </a:rPr>
              <a:t>----</a:t>
            </a:r>
          </a:p>
          <a:p>
            <a:endParaRPr lang="en-US" altLang="en-US" sz="1200" b="1" i="1" u="sng"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40 minutes for team activity; 60 minutes for discussion</a:t>
            </a:r>
            <a:r>
              <a:rPr lang="en-US" altLang="en-U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long thin space in between two buildings made of stone with a shadowy figure with a hoodie on walking away.]</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45</a:t>
            </a:fld>
            <a:endParaRPr lang="en-US"/>
          </a:p>
        </p:txBody>
      </p:sp>
    </p:spTree>
    <p:extLst>
      <p:ext uri="{BB962C8B-B14F-4D97-AF65-F5344CB8AC3E}">
        <p14:creationId xmlns:p14="http://schemas.microsoft.com/office/powerpoint/2010/main" val="10400402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second</a:t>
            </a:r>
            <a:r>
              <a:rPr lang="en-US" altLang="en-US" sz="1200" i="0" dirty="0">
                <a:ea typeface="MS PGothic" charset="-128"/>
              </a:rPr>
              <a:t> profile. Please start by reading your profile. </a:t>
            </a:r>
          </a:p>
          <a:p>
            <a:endParaRPr lang="en-US" altLang="en-US" sz="1200" b="0" i="1" u="none" dirty="0">
              <a:ea typeface="MS PGothic" charset="-128"/>
            </a:endParaRPr>
          </a:p>
          <a:p>
            <a:r>
              <a:rPr lang="en-US" altLang="en-US" sz="1200" b="0" i="1" u="none" dirty="0">
                <a:ea typeface="MS PGothic" charset="-128"/>
              </a:rPr>
              <a:t>----</a:t>
            </a:r>
          </a:p>
          <a:p>
            <a:endParaRPr lang="en-US" altLang="en-US" sz="1200" b="1" i="1" u="sng"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40 minutes for team activity; 60 minutes for discussion</a:t>
            </a:r>
            <a:r>
              <a:rPr lang="en-US" altLang="en-U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long thin space in between two buildings made of stone with a shadowy figure with a hoodie on walking away.]</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46</a:t>
            </a:fld>
            <a:endParaRPr lang="en-US"/>
          </a:p>
        </p:txBody>
      </p:sp>
    </p:spTree>
    <p:extLst>
      <p:ext uri="{BB962C8B-B14F-4D97-AF65-F5344CB8AC3E}">
        <p14:creationId xmlns:p14="http://schemas.microsoft.com/office/powerpoint/2010/main" val="29903249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u="sng" dirty="0">
              <a:ea typeface="MS PGothic" charset="-128"/>
            </a:endParaRPr>
          </a:p>
          <a:p>
            <a:r>
              <a:rPr lang="en-US" altLang="en-US" sz="1200" b="0" i="0" u="none" dirty="0">
                <a:ea typeface="MS PGothic" charset="-128"/>
              </a:rPr>
              <a:t>Now p</a:t>
            </a:r>
            <a:r>
              <a:rPr lang="en-US" altLang="en-US" sz="1200" i="0" dirty="0">
                <a:ea typeface="MS PGothic" charset="-128"/>
              </a:rPr>
              <a:t>lease </a:t>
            </a:r>
            <a:r>
              <a:rPr lang="en-US" altLang="en-US" sz="1200" b="1" i="0" dirty="0">
                <a:ea typeface="MS PGothic" charset="-128"/>
              </a:rPr>
              <a:t>share </a:t>
            </a:r>
            <a:r>
              <a:rPr lang="en-US" altLang="en-US" sz="1200" i="0" dirty="0">
                <a:ea typeface="MS PGothic" charset="-128"/>
              </a:rPr>
              <a:t>the top risk point and barrier in each key challenge area. </a:t>
            </a:r>
          </a:p>
          <a:p>
            <a:endParaRPr lang="en-US" altLang="en-US" sz="1200" i="0" dirty="0">
              <a:ea typeface="MS PGothic" charset="-128"/>
            </a:endParaRPr>
          </a:p>
          <a:p>
            <a:r>
              <a:rPr lang="en-US" altLang="en-US" sz="1200" i="1" dirty="0">
                <a:ea typeface="MS PGothic" charset="-128"/>
              </a:rPr>
              <a:t>Once all risk points and barriers are shared and noted on the screen-</a:t>
            </a:r>
          </a:p>
          <a:p>
            <a:endParaRPr lang="en-US" altLang="en-US" sz="1200" i="0" dirty="0">
              <a:ea typeface="MS PGothic" charset="-128"/>
            </a:endParaRPr>
          </a:p>
          <a:p>
            <a:r>
              <a:rPr lang="en-US" altLang="en-US" sz="1200" i="0" dirty="0">
                <a:ea typeface="MS PGothic" charset="-128"/>
              </a:rPr>
              <a:t>What are some of the ways you think we could </a:t>
            </a:r>
            <a:r>
              <a:rPr lang="en-US" altLang="en-US" sz="1200" b="1" i="0" dirty="0">
                <a:ea typeface="MS PGothic" charset="-128"/>
              </a:rPr>
              <a:t>address</a:t>
            </a:r>
            <a:r>
              <a:rPr lang="en-US" altLang="en-US" sz="1200" i="0" dirty="0">
                <a:ea typeface="MS PGothic" charset="-128"/>
              </a:rPr>
              <a:t> these risk points and barriers? </a:t>
            </a:r>
            <a:endParaRPr lang="en-US" altLang="en-US" sz="1200" i="1" dirty="0">
              <a:ea typeface="MS PGothic" charset="-128"/>
            </a:endParaRPr>
          </a:p>
          <a:p>
            <a:endParaRPr lang="en-US" altLang="en-US" sz="1200" b="1" i="1" u="sng" dirty="0">
              <a:ea typeface="MS PGothic" charset="-128"/>
            </a:endParaRPr>
          </a:p>
          <a:p>
            <a:r>
              <a:rPr lang="en-US" altLang="en-US" sz="1200" b="0" i="1" u="none" dirty="0">
                <a:ea typeface="MS PGothic" charset="-128"/>
              </a:rPr>
              <a:t>----</a:t>
            </a:r>
          </a:p>
          <a:p>
            <a:endParaRPr lang="en-US" altLang="en-US" sz="1200" b="1" i="1" u="sng" dirty="0">
              <a:ea typeface="MS PGothic" charset="-128"/>
            </a:endParaRPr>
          </a:p>
          <a:p>
            <a:r>
              <a:rPr lang="en-US" altLang="en-US" sz="1200" b="1" i="1" dirty="0">
                <a:ea typeface="MS PGothic" charset="-128"/>
              </a:rPr>
              <a:t>Facilitation Note: </a:t>
            </a:r>
            <a:r>
              <a:rPr lang="en-US" altLang="en-US" sz="1200" i="1" dirty="0">
                <a:ea typeface="MS PGothic" charset="-128"/>
              </a:rPr>
              <a:t>Use this slide to enter the risk points the profile faces, as articulated by the team presenting on the profile, as well as potential responses.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40 minutes for team activity; 60 minutes for discussion</a:t>
            </a:r>
            <a:r>
              <a:rPr lang="en-US" altLang="en-US" sz="1200" i="1" dirty="0">
                <a:solidFill>
                  <a:schemeClr val="tx1"/>
                </a:solidFill>
                <a:ea typeface="MS PGothic" charset="-128"/>
              </a:rPr>
              <a:t>.</a:t>
            </a:r>
            <a:endParaRPr lang="en-US" altLang="en-US" sz="1200" dirty="0">
              <a:ea typeface="MS PGothic" charset="-128"/>
            </a:endParaRPr>
          </a:p>
          <a:p>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47</a:t>
            </a:fld>
            <a:endParaRPr lang="en-US"/>
          </a:p>
        </p:txBody>
      </p:sp>
    </p:spTree>
    <p:extLst>
      <p:ext uri="{BB962C8B-B14F-4D97-AF65-F5344CB8AC3E}">
        <p14:creationId xmlns:p14="http://schemas.microsoft.com/office/powerpoint/2010/main" val="2194843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third</a:t>
            </a:r>
            <a:r>
              <a:rPr lang="en-US" altLang="en-US" sz="1200" i="0" dirty="0">
                <a:ea typeface="MS PGothic" charset="-128"/>
              </a:rPr>
              <a:t> profile. Please start by reading your profile.</a:t>
            </a:r>
          </a:p>
          <a:p>
            <a:endParaRPr lang="en-US" altLang="en-US" sz="1200" b="1" i="1" u="sng" dirty="0">
              <a:ea typeface="MS PGothic" charset="-128"/>
            </a:endParaRPr>
          </a:p>
          <a:p>
            <a:r>
              <a:rPr lang="en-US" altLang="en-US" sz="1200" b="0" i="1" u="none" dirty="0">
                <a:ea typeface="MS PGothic" charset="-128"/>
              </a:rPr>
              <a:t>----</a:t>
            </a:r>
          </a:p>
          <a:p>
            <a:endParaRPr lang="en-US" altLang="en-US" sz="1200" b="1" i="1" u="sng"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40 minutes for team activity; 60 minutes for discussion</a:t>
            </a:r>
            <a:r>
              <a:rPr lang="en-US" altLang="en-US" sz="1200" i="1" dirty="0">
                <a:solidFill>
                  <a:schemeClr val="tx1"/>
                </a:solidFill>
                <a:ea typeface="MS PGothic" charset="-128"/>
              </a:rPr>
              <a:t>.</a:t>
            </a:r>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young woman stands facing the camera indoors, with others in the background behind her facing other directions.]</a:t>
            </a:r>
            <a:endParaRPr lang="en-US" sz="1200" b="0" i="0" kern="1200" dirty="0">
              <a:solidFill>
                <a:schemeClr val="tx1"/>
              </a:solidFill>
              <a:effectLst/>
              <a:latin typeface="+mn-lt"/>
              <a:ea typeface="+mn-ea"/>
              <a:cs typeface="+mn-cs"/>
            </a:endParaRPr>
          </a:p>
          <a:p>
            <a:endParaRPr lang="en-US" altLang="en-US" sz="1200" b="1" i="1" u="sng" dirty="0">
              <a:ea typeface="MS PGothic" charset="-128"/>
            </a:endParaRP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48</a:t>
            </a:fld>
            <a:endParaRPr lang="en-US"/>
          </a:p>
        </p:txBody>
      </p:sp>
    </p:spTree>
    <p:extLst>
      <p:ext uri="{BB962C8B-B14F-4D97-AF65-F5344CB8AC3E}">
        <p14:creationId xmlns:p14="http://schemas.microsoft.com/office/powerpoint/2010/main" val="1301880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third</a:t>
            </a:r>
            <a:r>
              <a:rPr lang="en-US" altLang="en-US" sz="1200" i="0" dirty="0">
                <a:ea typeface="MS PGothic" charset="-128"/>
              </a:rPr>
              <a:t> profile. Please start by reading your profile. </a:t>
            </a:r>
          </a:p>
          <a:p>
            <a:endParaRPr lang="en-US" altLang="en-US" sz="1200" b="1" i="1" u="sng" dirty="0">
              <a:ea typeface="MS PGothic" charset="-128"/>
            </a:endParaRPr>
          </a:p>
          <a:p>
            <a:r>
              <a:rPr lang="en-US" altLang="en-US" sz="1200" b="0" i="1" u="none" dirty="0">
                <a:ea typeface="MS PGothic" charset="-128"/>
              </a:rPr>
              <a:t>----</a:t>
            </a:r>
          </a:p>
          <a:p>
            <a:endParaRPr lang="en-US" altLang="en-US" sz="1200" b="1" i="1" u="sng"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40 minutes for team activity; 60 minutes for discussion</a:t>
            </a:r>
            <a:r>
              <a:rPr lang="en-US" altLang="en-US" sz="1200" i="1" dirty="0">
                <a:solidFill>
                  <a:schemeClr val="tx1"/>
                </a:solidFill>
                <a:ea typeface="MS PGothic" charset="-128"/>
              </a:rPr>
              <a:t>.</a:t>
            </a:r>
            <a:endParaRPr lang="en-US" altLang="en-US" sz="1200"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young woman stands facing the camera indoors, with others in the background behind her facing other directions.]</a:t>
            </a:r>
            <a:endParaRPr lang="en-US" sz="1200" b="0" i="0" kern="1200" dirty="0">
              <a:solidFill>
                <a:schemeClr val="tx1"/>
              </a:solidFill>
              <a:effectLst/>
              <a:latin typeface="+mn-lt"/>
              <a:ea typeface="+mn-ea"/>
              <a:cs typeface="+mn-cs"/>
            </a:endParaRP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49</a:t>
            </a:fld>
            <a:endParaRPr lang="en-US"/>
          </a:p>
        </p:txBody>
      </p:sp>
    </p:spTree>
    <p:extLst>
      <p:ext uri="{BB962C8B-B14F-4D97-AF65-F5344CB8AC3E}">
        <p14:creationId xmlns:p14="http://schemas.microsoft.com/office/powerpoint/2010/main" val="3175466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Objectives</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Let’s review our objectives for Module 10. By the end of this module, you should be able to: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pitchFamily="34" charset="-128"/>
            </a:endParaRPr>
          </a:p>
          <a:p>
            <a:pPr marL="285750" marR="0" lvl="0" indent="-285750" algn="l" defTabSz="914400" rtl="0" eaLnBrk="1" fontAlgn="base" latinLnBrk="0" hangingPunct="1">
              <a:lnSpc>
                <a:spcPct val="100000"/>
              </a:lnSpc>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Describe the core </a:t>
            </a:r>
            <a:r>
              <a:rPr kumimoji="0" lang="en-US" altLang="en-US" sz="1200" b="1" i="0" u="none" strike="noStrike" kern="1200" cap="none" spc="0" normalizeH="0" baseline="0" noProof="0" dirty="0">
                <a:ln>
                  <a:noFill/>
                </a:ln>
                <a:effectLst/>
                <a:uLnTx/>
                <a:uFillTx/>
                <a:latin typeface="+mn-lt"/>
                <a:ea typeface="MS PGothic" charset="-128"/>
              </a:rPr>
              <a:t>protection challenges </a:t>
            </a:r>
            <a:r>
              <a:rPr kumimoji="0" lang="en-US" altLang="en-US" sz="1200" b="0" i="0" u="none" strike="noStrike" kern="1200" cap="none" spc="0" normalizeH="0" baseline="0" noProof="0" dirty="0">
                <a:ln>
                  <a:noFill/>
                </a:ln>
                <a:effectLst/>
                <a:uLnTx/>
                <a:uFillTx/>
                <a:latin typeface="+mn-lt"/>
                <a:ea typeface="MS PGothic" charset="-128"/>
              </a:rPr>
              <a:t>people with diverse SOGIESC face during migration and in forced displacement. </a:t>
            </a:r>
          </a:p>
          <a:p>
            <a:pPr marL="285750" marR="0" lvl="0" indent="-285750" algn="l" defTabSz="914400" rtl="0" eaLnBrk="1" fontAlgn="base" latinLnBrk="0" hangingPunct="1">
              <a:lnSpc>
                <a:spcPct val="100000"/>
              </a:lnSpc>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Detail the unique </a:t>
            </a:r>
            <a:r>
              <a:rPr kumimoji="0" lang="en-US" altLang="en-US" sz="1200" b="1" i="0" u="none" strike="noStrike" kern="1200" cap="none" spc="0" normalizeH="0" baseline="0" noProof="0" dirty="0">
                <a:ln>
                  <a:noFill/>
                </a:ln>
                <a:effectLst/>
                <a:uLnTx/>
                <a:uFillTx/>
                <a:latin typeface="+mn-lt"/>
                <a:ea typeface="MS PGothic" charset="-128"/>
              </a:rPr>
              <a:t>risks points and barriers </a:t>
            </a:r>
            <a:r>
              <a:rPr kumimoji="0" lang="en-US" altLang="en-US" sz="1200" b="0" i="0" u="none" strike="noStrike" kern="1200" cap="none" spc="0" normalizeH="0" baseline="0" noProof="0" dirty="0">
                <a:ln>
                  <a:noFill/>
                </a:ln>
                <a:effectLst/>
                <a:uLnTx/>
                <a:uFillTx/>
                <a:latin typeface="+mn-lt"/>
                <a:ea typeface="MS PGothic" charset="-128"/>
              </a:rPr>
              <a:t>faced by individuals within the SOGIESC spectrum. </a:t>
            </a:r>
          </a:p>
          <a:p>
            <a:pPr marL="285750" marR="0" lvl="0" indent="-285750" algn="l" defTabSz="914400" rtl="0" eaLnBrk="0" fontAlgn="base" latinLnBrk="0" hangingPunct="0">
              <a:lnSpc>
                <a:spcPct val="100000"/>
              </a:lnSpc>
              <a:spcAft>
                <a:spcPct val="0"/>
              </a:spcAft>
              <a:buClr>
                <a:srgbClr val="2F6CC2"/>
              </a:buClr>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a:cs typeface="Calibri"/>
              </a:rPr>
              <a:t>Explain how </a:t>
            </a:r>
            <a:r>
              <a:rPr kumimoji="0" lang="en-US" altLang="en-US" sz="1200" b="1" i="0" u="none" strike="noStrike" kern="1200" cap="none" spc="0" normalizeH="0" baseline="0" noProof="0" dirty="0">
                <a:ln>
                  <a:noFill/>
                </a:ln>
                <a:effectLst/>
                <a:uLnTx/>
                <a:uFillTx/>
                <a:latin typeface="+mn-lt"/>
                <a:ea typeface="MS PGothic"/>
                <a:cs typeface="Calibri"/>
              </a:rPr>
              <a:t>inclusive programming</a:t>
            </a:r>
            <a:r>
              <a:rPr kumimoji="0" lang="en-US" altLang="en-US" sz="1200" b="0" i="0" u="none" strike="noStrike" kern="1200" cap="none" spc="0" normalizeH="0" baseline="0" noProof="0" dirty="0">
                <a:ln>
                  <a:noFill/>
                </a:ln>
                <a:effectLst/>
                <a:uLnTx/>
                <a:uFillTx/>
                <a:latin typeface="+mn-lt"/>
                <a:ea typeface="MS PGothic"/>
                <a:cs typeface="Calibri"/>
              </a:rPr>
              <a:t> and </a:t>
            </a:r>
            <a:r>
              <a:rPr kumimoji="0" lang="en-US" altLang="en-US" sz="1200" b="1" i="0" u="none" strike="noStrike" kern="1200" cap="none" spc="0" normalizeH="0" baseline="0" noProof="0" dirty="0">
                <a:ln>
                  <a:noFill/>
                </a:ln>
                <a:effectLst/>
                <a:uLnTx/>
                <a:uFillTx/>
                <a:latin typeface="+mn-lt"/>
                <a:ea typeface="MS PGothic"/>
                <a:cs typeface="Calibri"/>
              </a:rPr>
              <a:t>enablers </a:t>
            </a:r>
            <a:r>
              <a:rPr kumimoji="0" lang="en-US" altLang="en-US" sz="1200" b="0" i="0" u="none" strike="noStrike" kern="1200" cap="none" spc="0" normalizeH="0" baseline="0" noProof="0" dirty="0">
                <a:ln>
                  <a:noFill/>
                </a:ln>
                <a:effectLst/>
                <a:uLnTx/>
                <a:uFillTx/>
                <a:latin typeface="+mn-lt"/>
                <a:ea typeface="MS PGothic"/>
                <a:cs typeface="Calibri"/>
              </a:rPr>
              <a:t>can help address the risk points and barriers in protection spaces.</a:t>
            </a:r>
          </a:p>
          <a:p>
            <a:pPr marL="285750" marR="0" lvl="0" indent="-285750" algn="l" defTabSz="914400" rtl="0" eaLnBrk="0" fontAlgn="base" latinLnBrk="0" hangingPunct="0">
              <a:lnSpc>
                <a:spcPct val="100000"/>
              </a:lnSpc>
              <a:spcAft>
                <a:spcPct val="0"/>
              </a:spcAft>
              <a:buClr>
                <a:srgbClr val="2F6CC2"/>
              </a:buClr>
              <a:buSzTx/>
              <a:buFont typeface="Arial" panose="020B0604020202020204" pitchFamily="34" charset="0"/>
              <a:buChar char="•"/>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Arial" panose="020B0604020202020204" pitchFamily="34" charset="0"/>
              <a:buNone/>
              <a:tabLst/>
              <a:defRPr/>
            </a:pPr>
            <a:r>
              <a:rPr kumimoji="0" lang="en-US" altLang="en-US" sz="1200" b="0" i="0" u="none" strike="noStrike" kern="1200" cap="none" spc="0" normalizeH="0" baseline="0" noProof="0" dirty="0">
                <a:ln>
                  <a:noFill/>
                </a:ln>
                <a:effectLst/>
                <a:uLnTx/>
                <a:uFillTx/>
                <a:latin typeface="+mn-lt"/>
                <a:ea typeface="MS PGothic" charset="-128"/>
              </a:rPr>
              <a:t>We’ll achieve these objectives by first </a:t>
            </a:r>
            <a:r>
              <a:rPr kumimoji="0" lang="en-US" altLang="en-US" sz="1200" b="1" i="0" u="none" strike="noStrike" kern="1200" cap="none" spc="0" normalizeH="0" baseline="0" noProof="0" dirty="0">
                <a:ln>
                  <a:noFill/>
                </a:ln>
                <a:effectLst/>
                <a:uLnTx/>
                <a:uFillTx/>
                <a:latin typeface="+mn-lt"/>
                <a:ea typeface="MS PGothic" charset="-128"/>
              </a:rPr>
              <a:t>reviewing</a:t>
            </a:r>
            <a:r>
              <a:rPr kumimoji="0" lang="en-US" altLang="en-US" sz="1200" b="0" i="0" u="none" strike="noStrike" kern="1200" cap="none" spc="0" normalizeH="0" baseline="0" noProof="0" dirty="0">
                <a:ln>
                  <a:noFill/>
                </a:ln>
                <a:effectLst/>
                <a:uLnTx/>
                <a:uFillTx/>
                <a:latin typeface="+mn-lt"/>
                <a:ea typeface="MS PGothic" charset="-128"/>
              </a:rPr>
              <a:t> the general subject of people with diverse SOGIESC in protection spaces and introducing the ten key challenge areas. We’ll then work on identifying the risk points and barriers. And finally, we’ll identify potential ways to address these risk points and barriers. </a:t>
            </a:r>
          </a:p>
          <a:p>
            <a:pPr marL="0" marR="0" lvl="0" indent="0" algn="l" defTabSz="914400" rtl="0" eaLnBrk="0" fontAlgn="base" latinLnBrk="0" hangingPunct="0">
              <a:lnSpc>
                <a:spcPct val="100000"/>
              </a:lnSpc>
              <a:spcAft>
                <a:spcPct val="0"/>
              </a:spcAft>
              <a:buClr>
                <a:srgbClr val="2F6CC2"/>
              </a:buClr>
              <a:buSzTx/>
              <a:buFont typeface="Arial" panose="020B0604020202020204" pitchFamily="34" charset="0"/>
              <a:buNone/>
              <a:tabLst/>
              <a:defRPr/>
            </a:pPr>
            <a:endParaRPr kumimoji="0" lang="en-US" alt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pitchFamily="34"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pitchFamily="34" charset="-128"/>
              </a:rPr>
              <a:t>Time: </a:t>
            </a:r>
            <a:r>
              <a:rPr kumimoji="0" lang="en-US" altLang="en-US" sz="1200" b="0" i="1" u="none" strike="noStrike" kern="1200" cap="none" spc="0" normalizeH="0" baseline="0" noProof="0" dirty="0">
                <a:ln>
                  <a:noFill/>
                </a:ln>
                <a:effectLst/>
                <a:uLnTx/>
                <a:uFillTx/>
                <a:latin typeface="+mn-lt"/>
                <a:ea typeface="MS PGothic" pitchFamily="34" charset="-128"/>
              </a:rPr>
              <a:t>2 minutes.</a:t>
            </a:r>
          </a:p>
          <a:p>
            <a:pPr marL="0" marR="0" lvl="0" indent="0" algn="l" defTabSz="914400" rtl="0" eaLnBrk="0" fontAlgn="base" latinLnBrk="0" hangingPunct="0">
              <a:lnSpc>
                <a:spcPct val="100000"/>
              </a:lnSpc>
              <a:spcAft>
                <a:spcPct val="0"/>
              </a:spcAft>
              <a:buClr>
                <a:srgbClr val="2F6CC2"/>
              </a:buClr>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5</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20430054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third</a:t>
            </a:r>
            <a:r>
              <a:rPr lang="en-US" altLang="en-US" sz="1200" i="0" dirty="0">
                <a:ea typeface="MS PGothic" charset="-128"/>
              </a:rPr>
              <a:t> profile. Please start by reading your profile. </a:t>
            </a:r>
          </a:p>
          <a:p>
            <a:endParaRPr lang="en-US" altLang="en-US" sz="1200" b="1" i="1" u="sng" dirty="0">
              <a:ea typeface="MS PGothic" charset="-128"/>
            </a:endParaRPr>
          </a:p>
          <a:p>
            <a:r>
              <a:rPr lang="en-US" altLang="en-US" sz="1200" b="0" i="1" u="none" dirty="0">
                <a:ea typeface="MS PGothic" charset="-128"/>
              </a:rPr>
              <a:t>----</a:t>
            </a:r>
          </a:p>
          <a:p>
            <a:endParaRPr lang="en-US" altLang="en-US" sz="1200" b="1" i="1" u="sng"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40 minutes for team activity; 60 minutes for discussion</a:t>
            </a:r>
            <a:r>
              <a:rPr lang="en-US" altLang="en-US" sz="1200" i="1" dirty="0">
                <a:solidFill>
                  <a:schemeClr val="tx1"/>
                </a:solidFill>
                <a:ea typeface="MS PGothic" charset="-128"/>
              </a:rPr>
              <a:t>.</a:t>
            </a:r>
            <a:endParaRPr lang="en-US" altLang="en-US" sz="1200"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young woman stands facing the camera indoors, with others in the background behind her facing other directions.]</a:t>
            </a:r>
            <a:endParaRPr lang="en-US" sz="1200" b="0" i="0" kern="1200" dirty="0">
              <a:solidFill>
                <a:schemeClr val="tx1"/>
              </a:solidFill>
              <a:effectLst/>
              <a:latin typeface="+mn-lt"/>
              <a:ea typeface="+mn-ea"/>
              <a:cs typeface="+mn-cs"/>
            </a:endParaRP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50</a:t>
            </a:fld>
            <a:endParaRPr lang="en-US"/>
          </a:p>
        </p:txBody>
      </p:sp>
    </p:spTree>
    <p:extLst>
      <p:ext uri="{BB962C8B-B14F-4D97-AF65-F5344CB8AC3E}">
        <p14:creationId xmlns:p14="http://schemas.microsoft.com/office/powerpoint/2010/main" val="7440055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0" u="sng" dirty="0">
              <a:ea typeface="MS PGothic" charset="-128"/>
            </a:endParaRPr>
          </a:p>
          <a:p>
            <a:r>
              <a:rPr lang="en-US" altLang="en-US" sz="1200" b="0" i="0" u="none" dirty="0">
                <a:ea typeface="MS PGothic" charset="-128"/>
              </a:rPr>
              <a:t>Now p</a:t>
            </a:r>
            <a:r>
              <a:rPr lang="en-US" altLang="en-US" sz="1200" i="0" dirty="0">
                <a:ea typeface="MS PGothic" charset="-128"/>
              </a:rPr>
              <a:t>lease </a:t>
            </a:r>
            <a:r>
              <a:rPr lang="en-US" altLang="en-US" sz="1200" b="1" i="0" dirty="0">
                <a:ea typeface="MS PGothic" charset="-128"/>
              </a:rPr>
              <a:t>share </a:t>
            </a:r>
            <a:r>
              <a:rPr lang="en-US" altLang="en-US" sz="1200" i="0" dirty="0">
                <a:ea typeface="MS PGothic" charset="-128"/>
              </a:rPr>
              <a:t>the top risk point and barrier in each key challenge area. </a:t>
            </a:r>
          </a:p>
          <a:p>
            <a:endParaRPr lang="en-US" altLang="en-US" sz="1200" i="0" dirty="0">
              <a:ea typeface="MS PGothic" charset="-128"/>
            </a:endParaRPr>
          </a:p>
          <a:p>
            <a:r>
              <a:rPr lang="en-US" altLang="en-US" sz="1200" i="1" dirty="0">
                <a:ea typeface="MS PGothic" charset="-128"/>
              </a:rPr>
              <a:t>Once all risk points and barriers are shared and noted on the screen-</a:t>
            </a:r>
          </a:p>
          <a:p>
            <a:endParaRPr lang="en-US" altLang="en-US" sz="1200" i="0" dirty="0">
              <a:ea typeface="MS PGothic" charset="-128"/>
            </a:endParaRPr>
          </a:p>
          <a:p>
            <a:r>
              <a:rPr lang="en-US" altLang="en-US" sz="1200" i="0" dirty="0">
                <a:ea typeface="MS PGothic" charset="-128"/>
              </a:rPr>
              <a:t>What are some of the ways you think we could </a:t>
            </a:r>
            <a:r>
              <a:rPr lang="en-US" altLang="en-US" sz="1200" b="1" i="0" dirty="0">
                <a:ea typeface="MS PGothic" charset="-128"/>
              </a:rPr>
              <a:t>address</a:t>
            </a:r>
            <a:r>
              <a:rPr lang="en-US" altLang="en-US" sz="1200" i="0" dirty="0">
                <a:ea typeface="MS PGothic" charset="-128"/>
              </a:rPr>
              <a:t> these risk points and barriers? </a:t>
            </a:r>
            <a:endParaRPr lang="en-US" altLang="en-US" sz="1200" i="1" dirty="0">
              <a:ea typeface="MS PGothic" charset="-128"/>
            </a:endParaRP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Use this slide to enter the risk points the profile faces, as articulated by the team presenting on the profile, as well as potential responses.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40 minutes for team activity; 60 minutes for discussion</a:t>
            </a:r>
            <a:r>
              <a:rPr lang="en-US" altLang="en-US" sz="1200" i="1" dirty="0">
                <a:solidFill>
                  <a:schemeClr val="tx1"/>
                </a:solidFill>
                <a:ea typeface="MS PGothic" charset="-128"/>
              </a:rPr>
              <a:t>.</a:t>
            </a:r>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51</a:t>
            </a:fld>
            <a:endParaRPr lang="en-US"/>
          </a:p>
        </p:txBody>
      </p:sp>
    </p:spTree>
    <p:extLst>
      <p:ext uri="{BB962C8B-B14F-4D97-AF65-F5344CB8AC3E}">
        <p14:creationId xmlns:p14="http://schemas.microsoft.com/office/powerpoint/2010/main" val="20562204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fourth</a:t>
            </a:r>
            <a:r>
              <a:rPr lang="en-US" altLang="en-US" sz="1200" i="0" dirty="0">
                <a:ea typeface="MS PGothic" charset="-128"/>
              </a:rPr>
              <a:t> profile. Please start by reading your profile. </a:t>
            </a: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40 minutes for team activity; 60 minutes for discussion</a:t>
            </a:r>
            <a:r>
              <a:rPr lang="en-US" altLang="en-U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0"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close-up of half of the face of a shadowed person who is looking down at the ground.]</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52</a:t>
            </a:fld>
            <a:endParaRPr lang="en-US"/>
          </a:p>
        </p:txBody>
      </p:sp>
    </p:spTree>
    <p:extLst>
      <p:ext uri="{BB962C8B-B14F-4D97-AF65-F5344CB8AC3E}">
        <p14:creationId xmlns:p14="http://schemas.microsoft.com/office/powerpoint/2010/main" val="7157573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fourth</a:t>
            </a:r>
            <a:r>
              <a:rPr lang="en-US" altLang="en-US" sz="1200" i="0" dirty="0">
                <a:ea typeface="MS PGothic" charset="-128"/>
              </a:rPr>
              <a:t> profile. Please start by reading your profile. </a:t>
            </a: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40 minutes for team activity; 60 minutes for discussion</a:t>
            </a:r>
            <a:r>
              <a:rPr lang="en-US" altLang="en-U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0"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close-up of half of the face of a shadowed person who is looking down at the ground.]</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53</a:t>
            </a:fld>
            <a:endParaRPr lang="en-US"/>
          </a:p>
        </p:txBody>
      </p:sp>
    </p:spTree>
    <p:extLst>
      <p:ext uri="{BB962C8B-B14F-4D97-AF65-F5344CB8AC3E}">
        <p14:creationId xmlns:p14="http://schemas.microsoft.com/office/powerpoint/2010/main" val="17643334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0" u="sng" dirty="0">
              <a:ea typeface="MS PGothic" charset="-128"/>
            </a:endParaRPr>
          </a:p>
          <a:p>
            <a:r>
              <a:rPr lang="en-US" altLang="en-US" sz="1200" b="0" i="0" u="none" dirty="0">
                <a:ea typeface="MS PGothic" charset="-128"/>
              </a:rPr>
              <a:t>Now p</a:t>
            </a:r>
            <a:r>
              <a:rPr lang="en-US" altLang="en-US" sz="1200" i="0" dirty="0">
                <a:ea typeface="MS PGothic" charset="-128"/>
              </a:rPr>
              <a:t>lease </a:t>
            </a:r>
            <a:r>
              <a:rPr lang="en-US" altLang="en-US" sz="1200" b="1" i="0" dirty="0">
                <a:ea typeface="MS PGothic" charset="-128"/>
              </a:rPr>
              <a:t>share </a:t>
            </a:r>
            <a:r>
              <a:rPr lang="en-US" altLang="en-US" sz="1200" i="0" dirty="0">
                <a:ea typeface="MS PGothic" charset="-128"/>
              </a:rPr>
              <a:t>the top risk point and barrier in each key challenge area. </a:t>
            </a:r>
          </a:p>
          <a:p>
            <a:endParaRPr lang="en-US" altLang="en-US" sz="1200" i="0" dirty="0">
              <a:ea typeface="MS PGothic" charset="-128"/>
            </a:endParaRPr>
          </a:p>
          <a:p>
            <a:r>
              <a:rPr lang="en-US" altLang="en-US" sz="1200" i="1" dirty="0">
                <a:ea typeface="MS PGothic" charset="-128"/>
              </a:rPr>
              <a:t>Once all risk points and barriers are shared and noted on the screen-</a:t>
            </a:r>
          </a:p>
          <a:p>
            <a:endParaRPr lang="en-US" altLang="en-US" sz="1200" i="0" dirty="0">
              <a:ea typeface="MS PGothic" charset="-128"/>
            </a:endParaRPr>
          </a:p>
          <a:p>
            <a:r>
              <a:rPr lang="en-US" altLang="en-US" sz="1200" i="0" dirty="0">
                <a:ea typeface="MS PGothic" charset="-128"/>
              </a:rPr>
              <a:t>What are some of the ways you think we could </a:t>
            </a:r>
            <a:r>
              <a:rPr lang="en-US" altLang="en-US" sz="1200" b="1" i="0" dirty="0">
                <a:ea typeface="MS PGothic" charset="-128"/>
              </a:rPr>
              <a:t>address</a:t>
            </a:r>
            <a:r>
              <a:rPr lang="en-US" altLang="en-US" sz="1200" i="0" dirty="0">
                <a:ea typeface="MS PGothic" charset="-128"/>
              </a:rPr>
              <a:t> these risk points and barriers? </a:t>
            </a:r>
            <a:endParaRPr lang="en-US" altLang="en-US" sz="1200" i="1" dirty="0">
              <a:ea typeface="MS PGothic" charset="-128"/>
            </a:endParaRP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Use this slide to enter the risk points the profile faces, as articulated by the team presenting on the profile, as well as potential responses.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40 minutes for team activity; 60 minutes for discussion</a:t>
            </a:r>
            <a:r>
              <a:rPr lang="en-US" altLang="en-US" sz="1200" i="1" dirty="0">
                <a:solidFill>
                  <a:schemeClr val="tx1"/>
                </a:solidFill>
                <a:ea typeface="MS PGothic" charset="-128"/>
              </a:rPr>
              <a:t>.</a:t>
            </a:r>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54</a:t>
            </a:fld>
            <a:endParaRPr lang="en-US"/>
          </a:p>
        </p:txBody>
      </p:sp>
    </p:spTree>
    <p:extLst>
      <p:ext uri="{BB962C8B-B14F-4D97-AF65-F5344CB8AC3E}">
        <p14:creationId xmlns:p14="http://schemas.microsoft.com/office/powerpoint/2010/main" val="11094516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u="sng" dirty="0">
              <a:ea typeface="MS PGothic" charset="-128"/>
            </a:endParaRPr>
          </a:p>
          <a:p>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fifth</a:t>
            </a:r>
            <a:r>
              <a:rPr lang="en-US" altLang="en-US" sz="1200" i="0" dirty="0">
                <a:ea typeface="MS PGothic" charset="-128"/>
              </a:rPr>
              <a:t> profile. Please start by reading your profile. </a:t>
            </a: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40 minutes for team activity; 60 minutes for discussion</a:t>
            </a:r>
            <a:r>
              <a:rPr lang="en-US" altLang="en-US" sz="1200" i="1" dirty="0">
                <a:solidFill>
                  <a:schemeClr val="tx1"/>
                </a:solidFill>
                <a:ea typeface="MS PGothic" charset="-128"/>
              </a:rPr>
              <a:t>.</a:t>
            </a:r>
          </a:p>
          <a:p>
            <a:endParaRPr lang="en-US" altLang="en-US" sz="1200" i="0"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200" b="0" i="1" kern="1200" dirty="0">
                <a:solidFill>
                  <a:schemeClr val="tx1"/>
                </a:solidFill>
                <a:effectLst/>
                <a:latin typeface="+mn-lt"/>
                <a:ea typeface="+mn-ea"/>
                <a:cs typeface="+mn-cs"/>
              </a:rPr>
              <a:t>[Image description: a young woman with her arms folded across her stomach stands in a shelter with a friend in Cox’s Bazar, </a:t>
            </a:r>
            <a:r>
              <a:rPr lang="en-US" sz="1200" b="0" i="1" kern="1200" dirty="0" err="1">
                <a:solidFill>
                  <a:schemeClr val="tx1"/>
                </a:solidFill>
                <a:effectLst/>
                <a:latin typeface="+mn-lt"/>
                <a:ea typeface="+mn-ea"/>
                <a:cs typeface="+mn-cs"/>
              </a:rPr>
              <a:t>Bangalessh</a:t>
            </a:r>
            <a:r>
              <a:rPr lang="en-US" sz="1200" b="0" i="1" kern="1200" dirty="0">
                <a:solidFill>
                  <a:schemeClr val="tx1"/>
                </a:solidFill>
                <a:effectLst/>
                <a:latin typeface="+mn-lt"/>
                <a:ea typeface="+mn-ea"/>
                <a:cs typeface="+mn-cs"/>
              </a:rPr>
              <a:t>. They both look at the viewer.]</a:t>
            </a:r>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55</a:t>
            </a:fld>
            <a:endParaRPr lang="en-US"/>
          </a:p>
        </p:txBody>
      </p:sp>
    </p:spTree>
    <p:extLst>
      <p:ext uri="{BB962C8B-B14F-4D97-AF65-F5344CB8AC3E}">
        <p14:creationId xmlns:p14="http://schemas.microsoft.com/office/powerpoint/2010/main" val="25172129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u="sng" dirty="0">
              <a:ea typeface="MS PGothic" charset="-128"/>
            </a:endParaRPr>
          </a:p>
          <a:p>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fifth</a:t>
            </a:r>
            <a:r>
              <a:rPr lang="en-US" altLang="en-US" sz="1200" i="0" dirty="0">
                <a:ea typeface="MS PGothic" charset="-128"/>
              </a:rPr>
              <a:t> profile. Please start by reading your profile. </a:t>
            </a:r>
            <a:endParaRPr lang="en-US" sz="1200" b="0" i="0" kern="1200" dirty="0">
              <a:solidFill>
                <a:schemeClr val="tx1"/>
              </a:solidFill>
              <a:effectLst/>
              <a:latin typeface="+mn-lt"/>
              <a:ea typeface="+mn-ea"/>
              <a:cs typeface="+mn-cs"/>
            </a:endParaRP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40 minutes for team activity; 60 minutes for discussion</a:t>
            </a:r>
            <a:r>
              <a:rPr lang="en-US" altLang="en-US" sz="1200" i="1" dirty="0">
                <a:solidFill>
                  <a:schemeClr val="tx1"/>
                </a:solidFill>
                <a:ea typeface="MS PGothic" charset="-128"/>
              </a:rPr>
              <a:t>.</a:t>
            </a:r>
          </a:p>
          <a:p>
            <a:endParaRPr lang="en-US" altLang="en-US" sz="1200" i="0"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200" b="0" i="1" kern="1200" dirty="0">
                <a:solidFill>
                  <a:schemeClr val="tx1"/>
                </a:solidFill>
                <a:effectLst/>
                <a:latin typeface="+mn-lt"/>
                <a:ea typeface="+mn-ea"/>
                <a:cs typeface="+mn-cs"/>
              </a:rPr>
              <a:t>[Image description: a young woman with her arms folded across her stomach stands in a shelter with a friend in Cox’s Bazar, </a:t>
            </a:r>
            <a:r>
              <a:rPr lang="en-US" sz="1200" b="0" i="1" kern="1200" dirty="0" err="1">
                <a:solidFill>
                  <a:schemeClr val="tx1"/>
                </a:solidFill>
                <a:effectLst/>
                <a:latin typeface="+mn-lt"/>
                <a:ea typeface="+mn-ea"/>
                <a:cs typeface="+mn-cs"/>
              </a:rPr>
              <a:t>Bangalessh</a:t>
            </a:r>
            <a:r>
              <a:rPr lang="en-US" sz="1200" b="0" i="1" kern="1200" dirty="0">
                <a:solidFill>
                  <a:schemeClr val="tx1"/>
                </a:solidFill>
                <a:effectLst/>
                <a:latin typeface="+mn-lt"/>
                <a:ea typeface="+mn-ea"/>
                <a:cs typeface="+mn-cs"/>
              </a:rPr>
              <a:t>. They both look at the viewer.]</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56</a:t>
            </a:fld>
            <a:endParaRPr lang="en-US"/>
          </a:p>
        </p:txBody>
      </p:sp>
    </p:spTree>
    <p:extLst>
      <p:ext uri="{BB962C8B-B14F-4D97-AF65-F5344CB8AC3E}">
        <p14:creationId xmlns:p14="http://schemas.microsoft.com/office/powerpoint/2010/main" val="9965521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u="sng" dirty="0">
              <a:ea typeface="MS PGothic" charset="-128"/>
            </a:endParaRPr>
          </a:p>
          <a:p>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fifth</a:t>
            </a:r>
            <a:r>
              <a:rPr lang="en-US" altLang="en-US" sz="1200" i="0" dirty="0">
                <a:ea typeface="MS PGothic" charset="-128"/>
              </a:rPr>
              <a:t> profile. Please start by reading your profile. </a:t>
            </a: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40 minutes for team activity; 60 minutes for discussion</a:t>
            </a:r>
            <a:r>
              <a:rPr lang="en-US" altLang="en-US" sz="1200" i="1" dirty="0">
                <a:solidFill>
                  <a:schemeClr val="tx1"/>
                </a:solidFill>
                <a:ea typeface="MS PGothic" charset="-128"/>
              </a:rPr>
              <a:t>.</a:t>
            </a:r>
          </a:p>
          <a:p>
            <a:endParaRPr lang="en-US" altLang="en-US" sz="1200" i="0"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200" b="0" i="1" kern="1200" dirty="0">
                <a:solidFill>
                  <a:schemeClr val="tx1"/>
                </a:solidFill>
                <a:effectLst/>
                <a:latin typeface="+mn-lt"/>
                <a:ea typeface="+mn-ea"/>
                <a:cs typeface="+mn-cs"/>
              </a:rPr>
              <a:t>[Image description: a young woman with her arms folded across her stomach stands in a shelter with a friend in Cox’s Bazar, </a:t>
            </a:r>
            <a:r>
              <a:rPr lang="en-US" sz="1200" b="0" i="1" kern="1200" dirty="0" err="1">
                <a:solidFill>
                  <a:schemeClr val="tx1"/>
                </a:solidFill>
                <a:effectLst/>
                <a:latin typeface="+mn-lt"/>
                <a:ea typeface="+mn-ea"/>
                <a:cs typeface="+mn-cs"/>
              </a:rPr>
              <a:t>Bangalessh</a:t>
            </a:r>
            <a:r>
              <a:rPr lang="en-US" sz="1200" b="0" i="1" kern="1200" dirty="0">
                <a:solidFill>
                  <a:schemeClr val="tx1"/>
                </a:solidFill>
                <a:effectLst/>
                <a:latin typeface="+mn-lt"/>
                <a:ea typeface="+mn-ea"/>
                <a:cs typeface="+mn-cs"/>
              </a:rPr>
              <a:t>. They both look at the viewer.]</a:t>
            </a:r>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57</a:t>
            </a:fld>
            <a:endParaRPr lang="en-US"/>
          </a:p>
        </p:txBody>
      </p:sp>
    </p:spTree>
    <p:extLst>
      <p:ext uri="{BB962C8B-B14F-4D97-AF65-F5344CB8AC3E}">
        <p14:creationId xmlns:p14="http://schemas.microsoft.com/office/powerpoint/2010/main" val="7886560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0" u="sng" dirty="0">
              <a:ea typeface="MS PGothic" charset="-128"/>
            </a:endParaRPr>
          </a:p>
          <a:p>
            <a:r>
              <a:rPr lang="en-US" altLang="en-US" sz="1200" b="0" i="0" u="none" dirty="0">
                <a:ea typeface="MS PGothic" charset="-128"/>
              </a:rPr>
              <a:t>Now p</a:t>
            </a:r>
            <a:r>
              <a:rPr lang="en-US" altLang="en-US" sz="1200" i="0" dirty="0">
                <a:ea typeface="MS PGothic" charset="-128"/>
              </a:rPr>
              <a:t>lease </a:t>
            </a:r>
            <a:r>
              <a:rPr lang="en-US" altLang="en-US" sz="1200" b="1" i="0" dirty="0">
                <a:ea typeface="MS PGothic" charset="-128"/>
              </a:rPr>
              <a:t>share </a:t>
            </a:r>
            <a:r>
              <a:rPr lang="en-US" altLang="en-US" sz="1200" i="0" dirty="0">
                <a:ea typeface="MS PGothic" charset="-128"/>
              </a:rPr>
              <a:t>the top risk point and barrier in each key challenge area. </a:t>
            </a:r>
          </a:p>
          <a:p>
            <a:endParaRPr lang="en-US" altLang="en-US" sz="1200" i="0" dirty="0">
              <a:ea typeface="MS PGothic" charset="-128"/>
            </a:endParaRPr>
          </a:p>
          <a:p>
            <a:r>
              <a:rPr lang="en-US" altLang="en-US" sz="1200" i="1" dirty="0">
                <a:ea typeface="MS PGothic" charset="-128"/>
              </a:rPr>
              <a:t>Once all risk points and barriers are shared and noted on the screen-</a:t>
            </a:r>
          </a:p>
          <a:p>
            <a:endParaRPr lang="en-US" altLang="en-US" sz="1200" i="0" dirty="0">
              <a:ea typeface="MS PGothic" charset="-128"/>
            </a:endParaRPr>
          </a:p>
          <a:p>
            <a:r>
              <a:rPr lang="en-US" altLang="en-US" sz="1200" i="0" dirty="0">
                <a:ea typeface="MS PGothic" charset="-128"/>
              </a:rPr>
              <a:t>What are some of the ways you think we could </a:t>
            </a:r>
            <a:r>
              <a:rPr lang="en-US" altLang="en-US" sz="1200" b="1" i="0" dirty="0">
                <a:ea typeface="MS PGothic" charset="-128"/>
              </a:rPr>
              <a:t>address</a:t>
            </a:r>
            <a:r>
              <a:rPr lang="en-US" altLang="en-US" sz="1200" i="0" dirty="0">
                <a:ea typeface="MS PGothic" charset="-128"/>
              </a:rPr>
              <a:t> these risk points and barriers? </a:t>
            </a:r>
            <a:endParaRPr lang="en-US" altLang="en-US" sz="1200" i="1" dirty="0">
              <a:ea typeface="MS PGothic" charset="-128"/>
            </a:endParaRP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Use this slide to enter the risk points the profile faces, as articulated by the team presenting on the profile, as well as potential responses.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40 minutes for team activity; 60 minutes for discussion</a:t>
            </a:r>
            <a:r>
              <a:rPr lang="en-US" altLang="en-US" sz="1200" i="1" dirty="0">
                <a:solidFill>
                  <a:schemeClr val="tx1"/>
                </a:solidFill>
                <a:ea typeface="MS PGothic" charset="-128"/>
              </a:rPr>
              <a:t>.</a:t>
            </a:r>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58</a:t>
            </a:fld>
            <a:endParaRPr lang="en-US"/>
          </a:p>
        </p:txBody>
      </p:sp>
    </p:spTree>
    <p:extLst>
      <p:ext uri="{BB962C8B-B14F-4D97-AF65-F5344CB8AC3E}">
        <p14:creationId xmlns:p14="http://schemas.microsoft.com/office/powerpoint/2010/main" val="31422839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sixth</a:t>
            </a:r>
            <a:r>
              <a:rPr lang="en-US" altLang="en-US" sz="1200" i="0" dirty="0">
                <a:ea typeface="MS PGothic" charset="-128"/>
              </a:rPr>
              <a:t> profile. Please start by reading your profile. </a:t>
            </a: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40 minutes for team activity; 60 minutes for discussion</a:t>
            </a:r>
            <a:r>
              <a:rPr lang="en-US" altLang="en-U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three young children stand in a doorway walking toward the viewer. The image is back-lit and their faces are obscured.]</a:t>
            </a:r>
            <a:endParaRPr lang="en-US" altLang="en-US" sz="1200" i="0"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59</a:t>
            </a:fld>
            <a:endParaRPr lang="en-US"/>
          </a:p>
        </p:txBody>
      </p:sp>
    </p:spTree>
    <p:extLst>
      <p:ext uri="{BB962C8B-B14F-4D97-AF65-F5344CB8AC3E}">
        <p14:creationId xmlns:p14="http://schemas.microsoft.com/office/powerpoint/2010/main" val="883244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What Challenges Do People with Diverse SOGIESC Experience?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Let’s start by looking at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three issues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individuals with diverse SOGIESC experience during migration and forced displacement.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The first issue is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compounded marginalization.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Who can tell us what compounded marginalization is?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Pause to allow learners to answer.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7 minutes for “What Challenges Do People with Diverse SOGIESC Experience?” slides.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Central American migrant caravan passing by Chiapas, Mexico on their way to the United States. One migrant holds a rainbow flag; others have backpacks and a child in a stroller.]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6</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6808617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sixth</a:t>
            </a:r>
            <a:r>
              <a:rPr lang="en-US" altLang="en-US" sz="1200" i="0" dirty="0">
                <a:ea typeface="MS PGothic" charset="-128"/>
              </a:rPr>
              <a:t> profile. Please start by reading your profile. </a:t>
            </a: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40 minutes for team activity; 60 minutes for discussion</a:t>
            </a:r>
            <a:r>
              <a:rPr lang="en-US" altLang="en-U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three young children stand in a doorway walking toward the viewer. The image is back-lit and their faces are obscured.]</a:t>
            </a:r>
            <a:endParaRPr lang="en-US" altLang="en-US" sz="1200" i="0"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60</a:t>
            </a:fld>
            <a:endParaRPr lang="en-US"/>
          </a:p>
        </p:txBody>
      </p:sp>
    </p:spTree>
    <p:extLst>
      <p:ext uri="{BB962C8B-B14F-4D97-AF65-F5344CB8AC3E}">
        <p14:creationId xmlns:p14="http://schemas.microsoft.com/office/powerpoint/2010/main" val="34968218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sixth</a:t>
            </a:r>
            <a:r>
              <a:rPr lang="en-US" altLang="en-US" sz="1200" i="0" dirty="0">
                <a:ea typeface="MS PGothic" charset="-128"/>
              </a:rPr>
              <a:t> profile. Please start by reading your profile. </a:t>
            </a: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40 minutes for team activity; 60 minutes for discussion</a:t>
            </a:r>
            <a:r>
              <a:rPr lang="en-US" altLang="en-U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three young children stand in a doorway walking toward the viewer. The image is back-lit and their faces are obscured.]</a:t>
            </a:r>
            <a:endParaRPr lang="en-US" altLang="en-US" sz="1200" i="0"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61</a:t>
            </a:fld>
            <a:endParaRPr lang="en-US"/>
          </a:p>
        </p:txBody>
      </p:sp>
    </p:spTree>
    <p:extLst>
      <p:ext uri="{BB962C8B-B14F-4D97-AF65-F5344CB8AC3E}">
        <p14:creationId xmlns:p14="http://schemas.microsoft.com/office/powerpoint/2010/main" val="23697611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0" u="sng" dirty="0">
              <a:ea typeface="MS PGothic" charset="-128"/>
            </a:endParaRPr>
          </a:p>
          <a:p>
            <a:r>
              <a:rPr lang="en-US" altLang="en-US" sz="1200" b="0" i="0" u="none" dirty="0">
                <a:ea typeface="MS PGothic" charset="-128"/>
              </a:rPr>
              <a:t>Now p</a:t>
            </a:r>
            <a:r>
              <a:rPr lang="en-US" altLang="en-US" sz="1200" i="0" dirty="0">
                <a:ea typeface="MS PGothic" charset="-128"/>
              </a:rPr>
              <a:t>lease </a:t>
            </a:r>
            <a:r>
              <a:rPr lang="en-US" altLang="en-US" sz="1200" b="1" i="0" dirty="0">
                <a:ea typeface="MS PGothic" charset="-128"/>
              </a:rPr>
              <a:t>share </a:t>
            </a:r>
            <a:r>
              <a:rPr lang="en-US" altLang="en-US" sz="1200" i="0" dirty="0">
                <a:ea typeface="MS PGothic" charset="-128"/>
              </a:rPr>
              <a:t>the top risk point and barrier in each key challenge area. </a:t>
            </a:r>
          </a:p>
          <a:p>
            <a:endParaRPr lang="en-US" altLang="en-US" sz="1200" i="0" dirty="0">
              <a:ea typeface="MS PGothic" charset="-128"/>
            </a:endParaRPr>
          </a:p>
          <a:p>
            <a:r>
              <a:rPr lang="en-US" altLang="en-US" sz="1200" i="1" dirty="0">
                <a:ea typeface="MS PGothic" charset="-128"/>
              </a:rPr>
              <a:t>Once all risk points and barriers are shared and noted on the screen-</a:t>
            </a:r>
          </a:p>
          <a:p>
            <a:endParaRPr lang="en-US" altLang="en-US" sz="1200" i="0" dirty="0">
              <a:ea typeface="MS PGothic" charset="-128"/>
            </a:endParaRPr>
          </a:p>
          <a:p>
            <a:r>
              <a:rPr lang="en-US" altLang="en-US" sz="1200" i="0" dirty="0">
                <a:ea typeface="MS PGothic" charset="-128"/>
              </a:rPr>
              <a:t>What are some of the ways you think we could </a:t>
            </a:r>
            <a:r>
              <a:rPr lang="en-US" altLang="en-US" sz="1200" b="1" i="0" dirty="0">
                <a:ea typeface="MS PGothic" charset="-128"/>
              </a:rPr>
              <a:t>address</a:t>
            </a:r>
            <a:r>
              <a:rPr lang="en-US" altLang="en-US" sz="1200" i="0" dirty="0">
                <a:ea typeface="MS PGothic" charset="-128"/>
              </a:rPr>
              <a:t> these risk points and barriers? </a:t>
            </a:r>
            <a:endParaRPr lang="en-US" altLang="en-US" sz="1200" i="1" dirty="0">
              <a:ea typeface="MS PGothic" charset="-128"/>
            </a:endParaRP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Use this slide to enter the risk points the profile faces, as articulated by the team presenting on the profile, as well as potential responses.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40 minutes for team activity; 60 minutes for discussion</a:t>
            </a:r>
            <a:r>
              <a:rPr lang="en-US" altLang="en-US" sz="1200" i="1" dirty="0">
                <a:solidFill>
                  <a:schemeClr val="tx1"/>
                </a:solidFill>
                <a:ea typeface="MS PGothic" charset="-128"/>
              </a:rPr>
              <a:t>.</a:t>
            </a:r>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62</a:t>
            </a:fld>
            <a:endParaRPr lang="en-US"/>
          </a:p>
        </p:txBody>
      </p:sp>
    </p:spTree>
    <p:extLst>
      <p:ext uri="{BB962C8B-B14F-4D97-AF65-F5344CB8AC3E}">
        <p14:creationId xmlns:p14="http://schemas.microsoft.com/office/powerpoint/2010/main" val="21022524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b="1" u="sng" dirty="0">
                <a:ea typeface="MS PGothic" charset="-128"/>
              </a:rPr>
              <a:t>Exercise: Protection Responses</a:t>
            </a:r>
          </a:p>
          <a:p>
            <a:endParaRPr lang="en-US" altLang="en-US" sz="1200" dirty="0">
              <a:ea typeface="MS PGothic" charset="-128"/>
            </a:endParaRPr>
          </a:p>
          <a:p>
            <a:r>
              <a:rPr lang="en-US" altLang="en-US" sz="1200" dirty="0">
                <a:ea typeface="MS PGothic" charset="-128"/>
              </a:rPr>
              <a:t>We’ll now do the </a:t>
            </a:r>
            <a:r>
              <a:rPr lang="en-US" altLang="en-US" sz="1200" b="1" dirty="0">
                <a:ea typeface="MS PGothic" charset="-128"/>
              </a:rPr>
              <a:t>Protection Responses </a:t>
            </a:r>
            <a:r>
              <a:rPr lang="en-US" altLang="en-US" sz="1200" dirty="0">
                <a:ea typeface="MS PGothic" charset="-128"/>
              </a:rPr>
              <a:t>exercise.</a:t>
            </a:r>
          </a:p>
          <a:p>
            <a:endParaRPr lang="en-US" altLang="en-US" sz="1200" dirty="0">
              <a:ea typeface="MS PGothic" charset="-128"/>
            </a:endParaRPr>
          </a:p>
          <a:p>
            <a:r>
              <a:rPr lang="en-US" altLang="en-US" sz="1200" dirty="0">
                <a:ea typeface="MS PGothic" charset="-128"/>
              </a:rPr>
              <a:t>In the previous exercise we </a:t>
            </a:r>
            <a:r>
              <a:rPr lang="en-US" altLang="en-US" sz="1200" b="1" dirty="0">
                <a:ea typeface="MS PGothic" charset="-128"/>
              </a:rPr>
              <a:t>analyzed </a:t>
            </a:r>
            <a:r>
              <a:rPr lang="en-US" altLang="en-US" sz="1200" b="0" dirty="0">
                <a:ea typeface="MS PGothic" charset="-128"/>
              </a:rPr>
              <a:t>risk</a:t>
            </a:r>
            <a:r>
              <a:rPr lang="en-US" altLang="en-US" sz="1200" b="1" dirty="0">
                <a:ea typeface="MS PGothic" charset="-128"/>
              </a:rPr>
              <a:t> </a:t>
            </a:r>
            <a:r>
              <a:rPr lang="en-US" altLang="en-US" sz="1200" b="0" dirty="0">
                <a:ea typeface="MS PGothic" charset="-128"/>
              </a:rPr>
              <a:t>points and barriers by looking at key challenge areas and various profiles people with diverse SOGIESC. In this exercise we’ll identify potential responses by looking at a specific scenario in which people with diverse SOGIESC are at risk. </a:t>
            </a:r>
          </a:p>
          <a:p>
            <a:endParaRPr lang="en-US" altLang="en-US" sz="1200" dirty="0">
              <a:ea typeface="MS PGothic" charset="-128"/>
            </a:endParaRPr>
          </a:p>
          <a:p>
            <a:pPr lvl="0"/>
            <a:r>
              <a:rPr lang="en-US" sz="1200" kern="1200" dirty="0">
                <a:solidFill>
                  <a:schemeClr val="tx1"/>
                </a:solidFill>
                <a:effectLst/>
                <a:latin typeface="+mn-lt"/>
                <a:ea typeface="MS PGothic" pitchFamily="34" charset="-128"/>
                <a:cs typeface="MS PGothic" charset="0"/>
              </a:rPr>
              <a:t>For this exercise, we’ll form three new teams. Please </a:t>
            </a:r>
            <a:r>
              <a:rPr lang="en-US" sz="1200" b="0" kern="1200" dirty="0">
                <a:solidFill>
                  <a:schemeClr val="tx1"/>
                </a:solidFill>
                <a:effectLst/>
                <a:latin typeface="+mn-lt"/>
                <a:ea typeface="MS PGothic" pitchFamily="34" charset="-128"/>
                <a:cs typeface="MS PGothic" charset="0"/>
              </a:rPr>
              <a:t>count off by </a:t>
            </a:r>
            <a:r>
              <a:rPr lang="en-US" sz="1200" b="1" kern="1200" dirty="0">
                <a:solidFill>
                  <a:schemeClr val="tx1"/>
                </a:solidFill>
                <a:effectLst/>
                <a:latin typeface="+mn-lt"/>
                <a:ea typeface="MS PGothic" pitchFamily="34" charset="-128"/>
                <a:cs typeface="MS PGothic" charset="0"/>
              </a:rPr>
              <a:t>three</a:t>
            </a:r>
            <a:r>
              <a:rPr lang="en-US" sz="1200" kern="1200" dirty="0">
                <a:solidFill>
                  <a:schemeClr val="tx1"/>
                </a:solidFill>
                <a:effectLst/>
                <a:latin typeface="+mn-lt"/>
                <a:ea typeface="MS PGothic" pitchFamily="34" charset="-128"/>
                <a:cs typeface="MS PGothic" charset="0"/>
              </a:rPr>
              <a:t>. I’ve laid out team number table cards.</a:t>
            </a:r>
            <a:r>
              <a:rPr lang="en-US" sz="1200" i="1" kern="1200" dirty="0">
                <a:solidFill>
                  <a:schemeClr val="tx1"/>
                </a:solidFill>
                <a:effectLst/>
                <a:latin typeface="+mn-lt"/>
                <a:ea typeface="MS PGothic" pitchFamily="34" charset="-128"/>
                <a:cs typeface="MS PGothic" charset="0"/>
              </a:rPr>
              <a:t> </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In your workbooks are a set of scenarios and a </a:t>
            </a:r>
            <a:r>
              <a:rPr lang="en-US" sz="1200" b="1" kern="1200" dirty="0">
                <a:solidFill>
                  <a:schemeClr val="tx1"/>
                </a:solidFill>
                <a:effectLst/>
                <a:latin typeface="+mn-lt"/>
                <a:ea typeface="MS PGothic" pitchFamily="34" charset="-128"/>
                <a:cs typeface="MS PGothic" charset="0"/>
              </a:rPr>
              <a:t>worksheet</a:t>
            </a:r>
            <a:r>
              <a:rPr lang="en-US" sz="1200" kern="1200" dirty="0">
                <a:solidFill>
                  <a:schemeClr val="tx1"/>
                </a:solidFill>
                <a:effectLst/>
                <a:latin typeface="+mn-lt"/>
                <a:ea typeface="MS PGothic" pitchFamily="34" charset="-128"/>
                <a:cs typeface="MS PGothic" charset="0"/>
              </a:rPr>
              <a:t>. Read the scenario that corresponds to your team number, then turn to the worksheet. Your goal is to come up with </a:t>
            </a:r>
            <a:r>
              <a:rPr lang="en-US" sz="1200" b="0" kern="1200" dirty="0">
                <a:solidFill>
                  <a:schemeClr val="tx1"/>
                </a:solidFill>
                <a:effectLst/>
                <a:latin typeface="+mn-lt"/>
                <a:ea typeface="MS PGothic" pitchFamily="34" charset="-128"/>
                <a:cs typeface="MS PGothic" charset="0"/>
              </a:rPr>
              <a:t>specific and actionable responses</a:t>
            </a:r>
            <a:r>
              <a:rPr lang="en-US" sz="1200" kern="1200" dirty="0">
                <a:solidFill>
                  <a:schemeClr val="tx1"/>
                </a:solidFill>
                <a:effectLst/>
                <a:latin typeface="+mn-lt"/>
                <a:ea typeface="MS PGothic" pitchFamily="34" charset="-128"/>
                <a:cs typeface="MS PGothic" charset="0"/>
              </a:rPr>
              <a:t> to each key challenge area</a:t>
            </a:r>
            <a:r>
              <a:rPr lang="en-US" sz="1200" b="1" kern="1200" dirty="0">
                <a:solidFill>
                  <a:schemeClr val="tx1"/>
                </a:solidFill>
                <a:effectLst/>
                <a:latin typeface="+mn-lt"/>
                <a:ea typeface="MS PGothic" pitchFamily="34" charset="-128"/>
                <a:cs typeface="MS PGothic" charset="0"/>
              </a:rPr>
              <a:t> </a:t>
            </a:r>
            <a:r>
              <a:rPr lang="en-US" sz="1200" kern="1200" dirty="0">
                <a:solidFill>
                  <a:schemeClr val="tx1"/>
                </a:solidFill>
                <a:effectLst/>
                <a:latin typeface="+mn-lt"/>
                <a:ea typeface="MS PGothic" pitchFamily="34" charset="-128"/>
                <a:cs typeface="MS PGothic" charset="0"/>
              </a:rPr>
              <a:t>within</a:t>
            </a:r>
            <a:r>
              <a:rPr lang="en-US" sz="1200" b="1" kern="1200" dirty="0">
                <a:solidFill>
                  <a:schemeClr val="tx1"/>
                </a:solidFill>
                <a:effectLst/>
                <a:latin typeface="+mn-lt"/>
                <a:ea typeface="MS PGothic" pitchFamily="34" charset="-128"/>
                <a:cs typeface="MS PGothic" charset="0"/>
              </a:rPr>
              <a:t> </a:t>
            </a:r>
            <a:r>
              <a:rPr lang="en-US" sz="1200" kern="1200" dirty="0">
                <a:solidFill>
                  <a:schemeClr val="tx1"/>
                </a:solidFill>
                <a:effectLst/>
                <a:latin typeface="+mn-lt"/>
                <a:ea typeface="MS PGothic" pitchFamily="34" charset="-128"/>
                <a:cs typeface="MS PGothic" charset="0"/>
              </a:rPr>
              <a:t>the scenario, keeping in mind the various needs of different people with diverse SOGIESC. </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Once you have </a:t>
            </a:r>
            <a:r>
              <a:rPr lang="en-US" sz="1200" b="1" kern="1200" dirty="0">
                <a:solidFill>
                  <a:schemeClr val="tx1"/>
                </a:solidFill>
                <a:effectLst/>
                <a:latin typeface="+mn-lt"/>
                <a:ea typeface="MS PGothic" pitchFamily="34" charset="-128"/>
                <a:cs typeface="MS PGothic" charset="0"/>
              </a:rPr>
              <a:t>formulated </a:t>
            </a:r>
            <a:r>
              <a:rPr lang="en-US" sz="1200" b="0" kern="1200" dirty="0">
                <a:solidFill>
                  <a:schemeClr val="tx1"/>
                </a:solidFill>
                <a:effectLst/>
                <a:latin typeface="+mn-lt"/>
                <a:ea typeface="MS PGothic" pitchFamily="34" charset="-128"/>
                <a:cs typeface="MS PGothic" charset="0"/>
              </a:rPr>
              <a:t>response</a:t>
            </a:r>
            <a:r>
              <a:rPr lang="en-US" sz="1200" b="1" kern="1200" dirty="0">
                <a:solidFill>
                  <a:schemeClr val="tx1"/>
                </a:solidFill>
                <a:effectLst/>
                <a:latin typeface="+mn-lt"/>
                <a:ea typeface="MS PGothic" pitchFamily="34" charset="-128"/>
                <a:cs typeface="MS PGothic" charset="0"/>
              </a:rPr>
              <a:t>s</a:t>
            </a:r>
            <a:r>
              <a:rPr lang="en-US" sz="1200" kern="1200" dirty="0">
                <a:solidFill>
                  <a:schemeClr val="tx1"/>
                </a:solidFill>
                <a:effectLst/>
                <a:latin typeface="+mn-lt"/>
                <a:ea typeface="MS PGothic" pitchFamily="34" charset="-128"/>
                <a:cs typeface="MS PGothic" charset="0"/>
              </a:rPr>
              <a:t>, you should write them on the post-it notes I’ve distributed and place them on the wall under the corresponding key challenge area. Write one response per post-it note only. If you need inspiration, please see the guidance section in your workbook or look at the other team’s responses. </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Keep in mind that your responses should be </a:t>
            </a:r>
            <a:r>
              <a:rPr lang="en-US" sz="1200" b="1" kern="1200" dirty="0">
                <a:solidFill>
                  <a:schemeClr val="tx1"/>
                </a:solidFill>
                <a:effectLst/>
                <a:latin typeface="+mn-lt"/>
                <a:ea typeface="MS PGothic" pitchFamily="34" charset="-128"/>
                <a:cs typeface="MS PGothic" charset="0"/>
              </a:rPr>
              <a:t>specific </a:t>
            </a:r>
            <a:r>
              <a:rPr lang="en-US" sz="1200" kern="1200" dirty="0">
                <a:solidFill>
                  <a:schemeClr val="tx1"/>
                </a:solidFill>
                <a:effectLst/>
                <a:latin typeface="+mn-lt"/>
                <a:ea typeface="MS PGothic" pitchFamily="34" charset="-128"/>
                <a:cs typeface="MS PGothic" charset="0"/>
              </a:rPr>
              <a:t>and </a:t>
            </a:r>
            <a:r>
              <a:rPr lang="en-US" sz="1200" b="0" kern="1200" dirty="0">
                <a:solidFill>
                  <a:schemeClr val="tx1"/>
                </a:solidFill>
                <a:effectLst/>
                <a:latin typeface="+mn-lt"/>
                <a:ea typeface="MS PGothic" pitchFamily="34" charset="-128"/>
                <a:cs typeface="MS PGothic" charset="0"/>
              </a:rPr>
              <a:t>reasonable</a:t>
            </a:r>
            <a:r>
              <a:rPr lang="en-US" sz="1200" kern="1200" dirty="0">
                <a:solidFill>
                  <a:schemeClr val="tx1"/>
                </a:solidFill>
                <a:effectLst/>
                <a:latin typeface="+mn-lt"/>
                <a:ea typeface="MS PGothic" pitchFamily="34" charset="-128"/>
                <a:cs typeface="MS PGothic" charset="0"/>
              </a:rPr>
              <a:t>. Use plenty of detail to explain how you will achieve your responses. If you finish early or need extra help, I will give you new information </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You have </a:t>
            </a:r>
            <a:r>
              <a:rPr lang="en-US" sz="1200" b="1" kern="1200" dirty="0">
                <a:solidFill>
                  <a:schemeClr val="tx1"/>
                </a:solidFill>
                <a:effectLst/>
                <a:latin typeface="+mn-lt"/>
                <a:ea typeface="MS PGothic" pitchFamily="34" charset="-128"/>
                <a:cs typeface="MS PGothic" charset="0"/>
              </a:rPr>
              <a:t>60 minutes </a:t>
            </a:r>
            <a:r>
              <a:rPr lang="en-US" sz="1200" kern="1200" dirty="0">
                <a:solidFill>
                  <a:schemeClr val="tx1"/>
                </a:solidFill>
                <a:effectLst/>
                <a:latin typeface="+mn-lt"/>
                <a:ea typeface="MS PGothic" pitchFamily="34" charset="-128"/>
                <a:cs typeface="MS PGothic" charset="0"/>
              </a:rPr>
              <a:t>to complete the exercise, then we will discuss. </a:t>
            </a:r>
          </a:p>
          <a:p>
            <a:r>
              <a:rPr lang="en-US" sz="1200" kern="1200" dirty="0">
                <a:solidFill>
                  <a:schemeClr val="tx1"/>
                </a:solidFill>
                <a:effectLst/>
                <a:latin typeface="+mn-lt"/>
                <a:ea typeface="MS PGothic" pitchFamily="34" charset="-128"/>
                <a:cs typeface="MS PGothic" charset="0"/>
              </a:rPr>
              <a:t> </a:t>
            </a:r>
          </a:p>
          <a:p>
            <a:r>
              <a:rPr lang="en-US" sz="1200" i="1" kern="1200" dirty="0">
                <a:solidFill>
                  <a:schemeClr val="tx1"/>
                </a:solidFill>
                <a:effectLst/>
                <a:latin typeface="+mn-lt"/>
                <a:ea typeface="MS PGothic" pitchFamily="34" charset="-128"/>
                <a:cs typeface="MS PGothic" charset="0"/>
              </a:rPr>
              <a:t>After 60 minutes have passed-</a:t>
            </a:r>
          </a:p>
          <a:p>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Now we’ll </a:t>
            </a:r>
            <a:r>
              <a:rPr lang="en-US" sz="1200" b="1" kern="1200" dirty="0">
                <a:solidFill>
                  <a:schemeClr val="tx1"/>
                </a:solidFill>
                <a:effectLst/>
                <a:latin typeface="+mn-lt"/>
                <a:ea typeface="MS PGothic" pitchFamily="34" charset="-128"/>
                <a:cs typeface="MS PGothic" charset="0"/>
              </a:rPr>
              <a:t>look at </a:t>
            </a:r>
            <a:r>
              <a:rPr lang="en-US" sz="1200" kern="1200" dirty="0">
                <a:solidFill>
                  <a:schemeClr val="tx1"/>
                </a:solidFill>
                <a:effectLst/>
                <a:latin typeface="+mn-lt"/>
                <a:ea typeface="MS PGothic" pitchFamily="34" charset="-128"/>
                <a:cs typeface="MS PGothic" charset="0"/>
              </a:rPr>
              <a:t>all of the responses. Let’s all stand up and go to the first key challenge area. Each group will tell us in turn what your responses were in that area.</a:t>
            </a:r>
            <a:r>
              <a:rPr lang="en-US" sz="1200" i="1" kern="1200" dirty="0">
                <a:solidFill>
                  <a:schemeClr val="tx1"/>
                </a:solidFill>
                <a:effectLst/>
                <a:latin typeface="+mn-lt"/>
                <a:ea typeface="MS PGothic" pitchFamily="34" charset="-128"/>
                <a:cs typeface="MS PGothic" charset="0"/>
              </a:rPr>
              <a:t> </a:t>
            </a:r>
            <a:r>
              <a:rPr lang="en-US" sz="1200" kern="1200" dirty="0">
                <a:solidFill>
                  <a:schemeClr val="tx1"/>
                </a:solidFill>
                <a:effectLst/>
                <a:latin typeface="+mn-lt"/>
                <a:ea typeface="MS PGothic" pitchFamily="34" charset="-128"/>
                <a:cs typeface="MS PGothic" charset="0"/>
              </a:rPr>
              <a:t>We’ll go through each area one by one.   </a:t>
            </a:r>
          </a:p>
          <a:p>
            <a:endParaRPr lang="en-US" sz="1200" kern="1200" dirty="0">
              <a:solidFill>
                <a:schemeClr val="tx1"/>
              </a:solidFill>
              <a:effectLst/>
              <a:latin typeface="+mn-lt"/>
              <a:ea typeface="MS PGothic" pitchFamily="34" charset="-128"/>
              <a:cs typeface="MS PGothic" charset="0"/>
            </a:endParaRPr>
          </a:p>
          <a:p>
            <a:r>
              <a:rPr lang="en-US" sz="1200" kern="1200" dirty="0">
                <a:solidFill>
                  <a:schemeClr val="tx1"/>
                </a:solidFill>
                <a:effectLst/>
                <a:latin typeface="+mn-lt"/>
                <a:ea typeface="MS PGothic" pitchFamily="34" charset="-128"/>
                <a:cs typeface="MS PGothic" charset="0"/>
              </a:rPr>
              <a:t>----</a:t>
            </a:r>
            <a:br>
              <a:rPr lang="en-US" sz="1200" kern="1200" dirty="0">
                <a:solidFill>
                  <a:schemeClr val="tx1"/>
                </a:solidFill>
                <a:effectLst/>
                <a:latin typeface="+mn-lt"/>
                <a:ea typeface="MS PGothic" pitchFamily="34" charset="-128"/>
                <a:cs typeface="MS PGothic" charset="0"/>
              </a:rPr>
            </a:br>
            <a:endParaRPr lang="en-US" altLang="en-US" sz="1200"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Facilitation Note: </a:t>
            </a:r>
            <a:r>
              <a:rPr lang="en-US" sz="1200" i="1" kern="1200" dirty="0">
                <a:solidFill>
                  <a:schemeClr val="tx1"/>
                </a:solidFill>
                <a:effectLst/>
                <a:latin typeface="+mn-lt"/>
                <a:ea typeface="MS PGothic" pitchFamily="34" charset="-128"/>
                <a:cs typeface="MS PGothic" charset="0"/>
              </a:rPr>
              <a:t>Hand Alert Cards to teams that finish early and Response Example Cards to teams that need assistance</a:t>
            </a:r>
            <a:r>
              <a:rPr lang="en-US" sz="1200" kern="1200" dirty="0">
                <a:solidFill>
                  <a:schemeClr val="tx1"/>
                </a:solidFill>
                <a:effectLst/>
                <a:latin typeface="+mn-lt"/>
                <a:ea typeface="MS PGothic" pitchFamily="34" charset="-128"/>
                <a:cs typeface="MS PGothic" charset="0"/>
              </a:rPr>
              <a:t>.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See the Facilitation Guide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page 187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for more information about this exercise and alternative facilitation ideas</a:t>
            </a:r>
            <a:r>
              <a:rPr lang="en-US" altLang="en-US" sz="1200" i="1" dirty="0">
                <a:ea typeface="MS PGothic" charset="-128"/>
              </a:rPr>
              <a:t>. </a:t>
            </a:r>
          </a:p>
          <a:p>
            <a:endParaRPr lang="en-US" altLang="en-US" sz="1200" b="1" i="1" dirty="0">
              <a:ea typeface="MS PGothic" charset="-128"/>
            </a:endParaRPr>
          </a:p>
          <a:p>
            <a:r>
              <a:rPr lang="en-US" altLang="en-US" sz="1200" b="1" i="1" dirty="0">
                <a:ea typeface="MS PGothic" charset="-128"/>
              </a:rPr>
              <a:t>Time: </a:t>
            </a:r>
            <a:r>
              <a:rPr lang="en-US" altLang="en-US" sz="1200" i="1" dirty="0">
                <a:ea typeface="MS PGothic" charset="-128"/>
              </a:rPr>
              <a:t>2 hours 10 minutes.</a:t>
            </a:r>
            <a:r>
              <a:rPr lang="en-US" altLang="en-US" sz="1200" b="1" i="1" dirty="0">
                <a:ea typeface="MS PGothic" charset="-128"/>
              </a:rPr>
              <a:t> </a:t>
            </a:r>
            <a:r>
              <a:rPr lang="en-US" altLang="en-US" sz="1200" i="1" dirty="0">
                <a:ea typeface="MS PGothic" charset="-128"/>
              </a:rPr>
              <a:t>60 minutes for team activity; 70</a:t>
            </a:r>
            <a:r>
              <a:rPr lang="en-US" altLang="en-US" sz="1200" i="1" baseline="0" dirty="0">
                <a:ea typeface="MS PGothic" charset="-128"/>
              </a:rPr>
              <a:t> </a:t>
            </a:r>
            <a:r>
              <a:rPr lang="en-US" altLang="en-US" sz="1200" i="1" dirty="0">
                <a:ea typeface="MS PGothic" charset="-128"/>
              </a:rPr>
              <a:t>minutes for group discussion. </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63</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31033549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sng" dirty="0">
                <a:ea typeface="MS PGothic" charset="-128"/>
              </a:rPr>
              <a:t>Exercise: Building</a:t>
            </a:r>
            <a:r>
              <a:rPr lang="en-US" altLang="en-US" sz="1200" b="1" u="sng" baseline="0" dirty="0">
                <a:ea typeface="MS PGothic" charset="-128"/>
              </a:rPr>
              <a:t> Service Networks</a:t>
            </a:r>
            <a:endParaRPr lang="en-US" altLang="en-US" sz="1200" b="1" u="sng" dirty="0">
              <a:ea typeface="MS PGothic" charset="-128"/>
            </a:endParaRPr>
          </a:p>
          <a:p>
            <a:endParaRPr lang="en-US" altLang="en-US" sz="1200" dirty="0">
              <a:ea typeface="MS PGothic" charset="-128"/>
            </a:endParaRPr>
          </a:p>
          <a:p>
            <a:r>
              <a:rPr lang="en-US" altLang="en-US" sz="1200" dirty="0">
                <a:ea typeface="MS PGothic" charset="-128"/>
              </a:rPr>
              <a:t>We’ll now do an</a:t>
            </a:r>
            <a:r>
              <a:rPr lang="en-US" altLang="en-US" sz="1200" b="1" dirty="0">
                <a:ea typeface="MS PGothic" charset="-128"/>
              </a:rPr>
              <a:t> exercise </a:t>
            </a:r>
            <a:r>
              <a:rPr lang="en-US" altLang="en-US" sz="1200" b="0" dirty="0">
                <a:ea typeface="MS PGothic" charset="-128"/>
              </a:rPr>
              <a:t>on Building</a:t>
            </a:r>
            <a:r>
              <a:rPr lang="en-US" altLang="en-US" sz="1200" b="0" baseline="0" dirty="0">
                <a:ea typeface="MS PGothic" charset="-128"/>
              </a:rPr>
              <a:t> Service Networks.</a:t>
            </a:r>
            <a:r>
              <a:rPr lang="en-US" altLang="en-US" sz="1200" dirty="0">
                <a:ea typeface="MS PGothic" charset="-128"/>
              </a:rPr>
              <a:t> </a:t>
            </a:r>
          </a:p>
          <a:p>
            <a:endParaRPr lang="en-US" altLang="en-US" sz="1200" dirty="0">
              <a:ea typeface="MS PGothic" charset="-128"/>
            </a:endParaRPr>
          </a:p>
          <a:p>
            <a:pPr lvl="0"/>
            <a:r>
              <a:rPr lang="en-US" sz="1200" kern="1200" dirty="0">
                <a:solidFill>
                  <a:schemeClr val="tx1"/>
                </a:solidFill>
                <a:effectLst/>
                <a:latin typeface="+mn-lt"/>
                <a:ea typeface="MS PGothic" pitchFamily="34" charset="-128"/>
                <a:cs typeface="MS PGothic" charset="0"/>
              </a:rPr>
              <a:t>For this exercise, we’ll form new teams. Please </a:t>
            </a:r>
            <a:r>
              <a:rPr lang="en-US" sz="1200" b="0" kern="1200" dirty="0">
                <a:solidFill>
                  <a:schemeClr val="tx1"/>
                </a:solidFill>
                <a:effectLst/>
                <a:latin typeface="+mn-lt"/>
                <a:ea typeface="MS PGothic" pitchFamily="34" charset="-128"/>
                <a:cs typeface="MS PGothic" charset="0"/>
              </a:rPr>
              <a:t>group </a:t>
            </a:r>
            <a:r>
              <a:rPr lang="en-US" sz="1200" b="1" kern="1200" dirty="0">
                <a:solidFill>
                  <a:schemeClr val="tx1"/>
                </a:solidFill>
                <a:effectLst/>
                <a:latin typeface="+mn-lt"/>
                <a:ea typeface="MS PGothic" pitchFamily="34" charset="-128"/>
                <a:cs typeface="MS PGothic" charset="0"/>
              </a:rPr>
              <a:t>together</a:t>
            </a:r>
            <a:r>
              <a:rPr lang="en-US" sz="1200" kern="1200" dirty="0">
                <a:solidFill>
                  <a:schemeClr val="tx1"/>
                </a:solidFill>
                <a:effectLst/>
                <a:latin typeface="+mn-lt"/>
                <a:ea typeface="MS PGothic" pitchFamily="34" charset="-128"/>
                <a:cs typeface="MS PGothic" charset="0"/>
              </a:rPr>
              <a:t> by mission, </a:t>
            </a:r>
            <a:r>
              <a:rPr lang="en-US" sz="1200" kern="1200" dirty="0" err="1">
                <a:solidFill>
                  <a:schemeClr val="tx1"/>
                </a:solidFill>
                <a:effectLst/>
                <a:latin typeface="+mn-lt"/>
                <a:ea typeface="MS PGothic" pitchFamily="34" charset="-128"/>
                <a:cs typeface="MS PGothic" charset="0"/>
              </a:rPr>
              <a:t>programme</a:t>
            </a:r>
            <a:r>
              <a:rPr lang="en-US" sz="1200" kern="1200" dirty="0">
                <a:solidFill>
                  <a:schemeClr val="tx1"/>
                </a:solidFill>
                <a:effectLst/>
                <a:latin typeface="+mn-lt"/>
                <a:ea typeface="MS PGothic" pitchFamily="34" charset="-128"/>
                <a:cs typeface="MS PGothic" charset="0"/>
              </a:rPr>
              <a:t> or organization. If you are the </a:t>
            </a:r>
            <a:r>
              <a:rPr lang="en-US" sz="1200" b="0" kern="1200" dirty="0">
                <a:solidFill>
                  <a:schemeClr val="tx1"/>
                </a:solidFill>
                <a:effectLst/>
                <a:latin typeface="+mn-lt"/>
                <a:ea typeface="MS PGothic" pitchFamily="34" charset="-128"/>
                <a:cs typeface="MS PGothic" charset="0"/>
              </a:rPr>
              <a:t>only individual </a:t>
            </a:r>
            <a:r>
              <a:rPr lang="en-US" sz="1200" kern="1200" dirty="0">
                <a:solidFill>
                  <a:schemeClr val="tx1"/>
                </a:solidFill>
                <a:effectLst/>
                <a:latin typeface="+mn-lt"/>
                <a:ea typeface="MS PGothic" pitchFamily="34" charset="-128"/>
                <a:cs typeface="MS PGothic" charset="0"/>
              </a:rPr>
              <a:t>from your organization, you may join individuals from another organization – ideally those who partner with you – or work on your own. </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In your Workbook is a </a:t>
            </a:r>
            <a:r>
              <a:rPr lang="en-US" sz="1200" b="0" kern="1200" dirty="0">
                <a:solidFill>
                  <a:schemeClr val="tx1"/>
                </a:solidFill>
                <a:effectLst/>
                <a:latin typeface="+mn-lt"/>
                <a:ea typeface="MS PGothic" pitchFamily="34" charset="-128"/>
                <a:cs typeface="MS PGothic" charset="0"/>
              </a:rPr>
              <a:t>Building Service Networks </a:t>
            </a:r>
            <a:r>
              <a:rPr lang="en-US" sz="1200" b="1" kern="1200" dirty="0">
                <a:solidFill>
                  <a:schemeClr val="tx1"/>
                </a:solidFill>
                <a:effectLst/>
                <a:latin typeface="+mn-lt"/>
                <a:ea typeface="MS PGothic" pitchFamily="34" charset="-128"/>
                <a:cs typeface="MS PGothic" charset="0"/>
              </a:rPr>
              <a:t>worksheet</a:t>
            </a:r>
            <a:r>
              <a:rPr lang="en-US" sz="1200" kern="1200" dirty="0">
                <a:solidFill>
                  <a:schemeClr val="tx1"/>
                </a:solidFill>
                <a:effectLst/>
                <a:latin typeface="+mn-lt"/>
                <a:ea typeface="MS PGothic" pitchFamily="34" charset="-128"/>
                <a:cs typeface="MS PGothic" charset="0"/>
              </a:rPr>
              <a:t>. During the next 20 minutes, you should fill out this worksheet with the organizations you might be able to work with in each thematic area. </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If you are </a:t>
            </a:r>
            <a:r>
              <a:rPr lang="en-US" sz="1200" b="1" kern="1200" dirty="0">
                <a:solidFill>
                  <a:schemeClr val="tx1"/>
                </a:solidFill>
                <a:effectLst/>
                <a:latin typeface="+mn-lt"/>
                <a:ea typeface="MS PGothic" pitchFamily="34" charset="-128"/>
                <a:cs typeface="MS PGothic" charset="0"/>
              </a:rPr>
              <a:t>unsure</a:t>
            </a:r>
            <a:r>
              <a:rPr lang="en-US" sz="1200" kern="1200" dirty="0">
                <a:solidFill>
                  <a:schemeClr val="tx1"/>
                </a:solidFill>
                <a:effectLst/>
                <a:latin typeface="+mn-lt"/>
                <a:ea typeface="MS PGothic" pitchFamily="34" charset="-128"/>
                <a:cs typeface="MS PGothic" charset="0"/>
              </a:rPr>
              <a:t> of any organizations that are LGBTIQ+ friendly, list organizations you may be able to work with and specify in the notes area what might be done to increase their readiness of LGBTIQ+ competency, such as training or information sessions. Once you are finished, we will </a:t>
            </a:r>
            <a:r>
              <a:rPr lang="en-US" sz="1200" b="0" kern="1200" dirty="0">
                <a:solidFill>
                  <a:schemeClr val="tx1"/>
                </a:solidFill>
                <a:effectLst/>
                <a:latin typeface="+mn-lt"/>
                <a:ea typeface="MS PGothic" pitchFamily="34" charset="-128"/>
                <a:cs typeface="MS PGothic" charset="0"/>
              </a:rPr>
              <a:t>share</a:t>
            </a:r>
            <a:r>
              <a:rPr lang="en-US" sz="1200" kern="1200" dirty="0">
                <a:solidFill>
                  <a:schemeClr val="tx1"/>
                </a:solidFill>
                <a:effectLst/>
                <a:latin typeface="+mn-lt"/>
                <a:ea typeface="MS PGothic" pitchFamily="34" charset="-128"/>
                <a:cs typeface="MS PGothic" charset="0"/>
              </a:rPr>
              <a:t> with one another. </a:t>
            </a:r>
          </a:p>
          <a:p>
            <a:pPr lvl="0"/>
            <a:endParaRPr lang="en-US" sz="1200" kern="1200" dirty="0">
              <a:solidFill>
                <a:schemeClr val="tx1"/>
              </a:solidFill>
              <a:effectLst/>
              <a:latin typeface="+mn-lt"/>
              <a:ea typeface="MS PGothic" pitchFamily="34" charset="-128"/>
              <a:cs typeface="MS PGothic" charset="0"/>
            </a:endParaRPr>
          </a:p>
          <a:p>
            <a:pPr lvl="0"/>
            <a:r>
              <a:rPr lang="en-US" sz="1200" i="1" kern="1200" dirty="0">
                <a:solidFill>
                  <a:schemeClr val="tx1"/>
                </a:solidFill>
                <a:effectLst/>
                <a:latin typeface="+mn-lt"/>
                <a:ea typeface="MS PGothic" pitchFamily="34" charset="-128"/>
                <a:cs typeface="MS PGothic" charset="0"/>
              </a:rPr>
              <a:t>After 20 minutes have passed-</a:t>
            </a:r>
          </a:p>
          <a:p>
            <a:r>
              <a:rPr lang="en-US" sz="1200" kern="1200" dirty="0">
                <a:solidFill>
                  <a:schemeClr val="tx1"/>
                </a:solidFill>
                <a:effectLst/>
                <a:latin typeface="+mn-lt"/>
                <a:ea typeface="MS PGothic" pitchFamily="34" charset="-128"/>
                <a:cs typeface="MS PGothic" charset="0"/>
              </a:rPr>
              <a:t> </a:t>
            </a:r>
          </a:p>
          <a:p>
            <a:pPr lvl="0"/>
            <a:r>
              <a:rPr lang="en-US" sz="1200" kern="1200" dirty="0">
                <a:solidFill>
                  <a:schemeClr val="tx1"/>
                </a:solidFill>
                <a:effectLst/>
                <a:latin typeface="+mn-lt"/>
                <a:ea typeface="MS PGothic" pitchFamily="34" charset="-128"/>
                <a:cs typeface="MS PGothic" charset="0"/>
              </a:rPr>
              <a:t>Now that you have </a:t>
            </a:r>
            <a:r>
              <a:rPr lang="en-US" sz="1200" b="1" kern="1200" dirty="0">
                <a:solidFill>
                  <a:schemeClr val="tx1"/>
                </a:solidFill>
                <a:effectLst/>
                <a:latin typeface="+mn-lt"/>
                <a:ea typeface="MS PGothic" pitchFamily="34" charset="-128"/>
                <a:cs typeface="MS PGothic" charset="0"/>
              </a:rPr>
              <a:t>completed </a:t>
            </a:r>
            <a:r>
              <a:rPr lang="en-US" sz="1200" b="0" kern="1200" dirty="0">
                <a:solidFill>
                  <a:schemeClr val="tx1"/>
                </a:solidFill>
                <a:effectLst/>
                <a:latin typeface="+mn-lt"/>
                <a:ea typeface="MS PGothic" pitchFamily="34" charset="-128"/>
                <a:cs typeface="MS PGothic" charset="0"/>
              </a:rPr>
              <a:t>your worksheet, </a:t>
            </a:r>
            <a:r>
              <a:rPr lang="en-US" sz="1200" kern="1200" dirty="0">
                <a:solidFill>
                  <a:schemeClr val="tx1"/>
                </a:solidFill>
                <a:effectLst/>
                <a:latin typeface="+mn-lt"/>
                <a:ea typeface="MS PGothic" pitchFamily="34" charset="-128"/>
                <a:cs typeface="MS PGothic" charset="0"/>
              </a:rPr>
              <a:t>let’s hear about it. Tell us about your proposed list of organizations and share with us any challenges or action items you foresee. Where are the gaps in service?</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a:t>
            </a:r>
          </a:p>
          <a:p>
            <a:endParaRPr lang="en-US" altLang="en-US" sz="1200" b="1" i="1" dirty="0">
              <a:ea typeface="MS PGothic" charset="-128"/>
            </a:endParaRPr>
          </a:p>
          <a:p>
            <a:r>
              <a:rPr lang="en-US" altLang="en-US" sz="1200" b="1" i="1" dirty="0">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See the Facilitation Guide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page 208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for more information about this exercise and alternative facilitation ideas</a:t>
            </a:r>
            <a:r>
              <a:rPr lang="en-US" altLang="en-US" sz="1200" i="1" dirty="0">
                <a:ea typeface="MS PGothic" charset="-128"/>
              </a:rPr>
              <a:t>. </a:t>
            </a:r>
          </a:p>
          <a:p>
            <a:endParaRPr lang="en-US" altLang="en-US" sz="1200" b="1" i="1" dirty="0">
              <a:ea typeface="MS PGothic" charset="-128"/>
            </a:endParaRPr>
          </a:p>
          <a:p>
            <a:r>
              <a:rPr lang="en-US" altLang="en-US" sz="1200" b="1" i="1" dirty="0">
                <a:ea typeface="MS PGothic" charset="-128"/>
              </a:rPr>
              <a:t>Time</a:t>
            </a:r>
            <a:r>
              <a:rPr lang="en-US" altLang="en-US" sz="1200" i="1" dirty="0">
                <a:ea typeface="MS PGothic" charset="-128"/>
              </a:rPr>
              <a:t>:</a:t>
            </a:r>
            <a:r>
              <a:rPr lang="en-US" altLang="en-US" sz="1200" b="1" i="1" dirty="0">
                <a:ea typeface="MS PGothic" charset="-128"/>
              </a:rPr>
              <a:t> </a:t>
            </a:r>
            <a:r>
              <a:rPr lang="en-US" altLang="en-US" sz="1200" b="0" i="1" dirty="0">
                <a:ea typeface="MS PGothic" charset="-128"/>
              </a:rPr>
              <a:t>4</a:t>
            </a:r>
            <a:r>
              <a:rPr lang="en-US" altLang="en-US" sz="1200" i="1" dirty="0">
                <a:ea typeface="MS PGothic" charset="-128"/>
              </a:rPr>
              <a:t>0 minutes.</a:t>
            </a:r>
            <a:r>
              <a:rPr lang="en-US" altLang="en-US" sz="1200" b="1" i="1" dirty="0">
                <a:ea typeface="MS PGothic" charset="-128"/>
              </a:rPr>
              <a:t> </a:t>
            </a:r>
            <a:r>
              <a:rPr lang="en-US" altLang="en-US" sz="1200" i="1" dirty="0">
                <a:ea typeface="MS PGothic" charset="-128"/>
              </a:rPr>
              <a:t>20</a:t>
            </a:r>
            <a:r>
              <a:rPr lang="en-US" altLang="en-US" sz="1200" i="1" baseline="0" dirty="0">
                <a:ea typeface="MS PGothic" charset="-128"/>
              </a:rPr>
              <a:t> </a:t>
            </a:r>
            <a:r>
              <a:rPr lang="en-US" altLang="en-US" sz="1200" i="1" dirty="0">
                <a:ea typeface="MS PGothic" charset="-128"/>
              </a:rPr>
              <a:t>minutes for team activity; 20</a:t>
            </a:r>
            <a:r>
              <a:rPr lang="en-US" altLang="en-US" sz="1200" i="1" baseline="0" dirty="0">
                <a:ea typeface="MS PGothic" charset="-128"/>
              </a:rPr>
              <a:t> </a:t>
            </a:r>
            <a:r>
              <a:rPr lang="en-US" altLang="en-US" sz="1200" i="1" dirty="0">
                <a:ea typeface="MS PGothic" charset="-128"/>
              </a:rPr>
              <a:t>minutes for group discussion.</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64</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18215065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sng" dirty="0">
                <a:ea typeface="MS PGothic" charset="-128"/>
              </a:rPr>
              <a:t>Exercise: Action Plan</a:t>
            </a:r>
          </a:p>
          <a:p>
            <a:endParaRPr lang="en-US" altLang="en-US" sz="1200" dirty="0">
              <a:ea typeface="MS PGothic" charset="-128"/>
            </a:endParaRPr>
          </a:p>
          <a:p>
            <a:r>
              <a:rPr lang="en-US" altLang="en-US" sz="1200" dirty="0">
                <a:ea typeface="MS PGothic" charset="-128"/>
              </a:rPr>
              <a:t>We’ll now do our </a:t>
            </a:r>
            <a:r>
              <a:rPr lang="en-US" altLang="en-US" sz="1200" b="0" dirty="0">
                <a:ea typeface="MS PGothic" charset="-128"/>
              </a:rPr>
              <a:t>final </a:t>
            </a:r>
            <a:r>
              <a:rPr lang="en-US" altLang="en-US" sz="1200" b="1" dirty="0">
                <a:ea typeface="MS PGothic" charset="-128"/>
              </a:rPr>
              <a:t>exercise</a:t>
            </a:r>
            <a:r>
              <a:rPr lang="en-US" altLang="en-US" sz="1200" dirty="0">
                <a:ea typeface="MS PGothic" charset="-128"/>
              </a:rPr>
              <a:t>, which is creating an action plan to take back to your office. Please turn to the Action Plan exercise worksheet. </a:t>
            </a:r>
          </a:p>
          <a:p>
            <a:endParaRPr lang="en-US" altLang="en-US" sz="1200" dirty="0">
              <a:ea typeface="MS PGothic" charset="-128"/>
            </a:endParaRPr>
          </a:p>
          <a:p>
            <a:pPr lvl="0"/>
            <a:r>
              <a:rPr lang="en-US" sz="1200" kern="1200" dirty="0">
                <a:solidFill>
                  <a:schemeClr val="tx1"/>
                </a:solidFill>
                <a:effectLst/>
                <a:latin typeface="+mn-lt"/>
                <a:ea typeface="MS PGothic" pitchFamily="34" charset="-128"/>
                <a:cs typeface="MS PGothic" charset="0"/>
              </a:rPr>
              <a:t>For this exercise, we’ll form new teams. Please </a:t>
            </a:r>
            <a:r>
              <a:rPr lang="en-US" sz="1200" b="1" kern="1200" dirty="0">
                <a:solidFill>
                  <a:schemeClr val="tx1"/>
                </a:solidFill>
                <a:effectLst/>
                <a:latin typeface="+mn-lt"/>
                <a:ea typeface="MS PGothic" pitchFamily="34" charset="-128"/>
                <a:cs typeface="MS PGothic" charset="0"/>
              </a:rPr>
              <a:t>group </a:t>
            </a:r>
            <a:r>
              <a:rPr lang="en-US" sz="1200" kern="1200" dirty="0">
                <a:solidFill>
                  <a:schemeClr val="tx1"/>
                </a:solidFill>
                <a:effectLst/>
                <a:latin typeface="+mn-lt"/>
                <a:ea typeface="MS PGothic" pitchFamily="34" charset="-128"/>
                <a:cs typeface="MS PGothic" charset="0"/>
              </a:rPr>
              <a:t>together by mission, </a:t>
            </a:r>
            <a:r>
              <a:rPr lang="en-US" sz="1200" kern="1200" dirty="0" err="1">
                <a:solidFill>
                  <a:schemeClr val="tx1"/>
                </a:solidFill>
                <a:effectLst/>
                <a:latin typeface="+mn-lt"/>
                <a:ea typeface="MS PGothic" pitchFamily="34" charset="-128"/>
                <a:cs typeface="MS PGothic" charset="0"/>
              </a:rPr>
              <a:t>programme</a:t>
            </a:r>
            <a:r>
              <a:rPr lang="en-US" sz="1200" kern="1200" dirty="0">
                <a:solidFill>
                  <a:schemeClr val="tx1"/>
                </a:solidFill>
                <a:effectLst/>
                <a:latin typeface="+mn-lt"/>
                <a:ea typeface="MS PGothic" pitchFamily="34" charset="-128"/>
                <a:cs typeface="MS PGothic" charset="0"/>
              </a:rPr>
              <a:t> or organization. If you are </a:t>
            </a:r>
            <a:r>
              <a:rPr lang="en-US" sz="1200" b="0" kern="1200" dirty="0">
                <a:solidFill>
                  <a:schemeClr val="tx1"/>
                </a:solidFill>
                <a:effectLst/>
                <a:latin typeface="+mn-lt"/>
                <a:ea typeface="MS PGothic" pitchFamily="34" charset="-128"/>
                <a:cs typeface="MS PGothic" charset="0"/>
              </a:rPr>
              <a:t>the only </a:t>
            </a:r>
            <a:r>
              <a:rPr lang="en-US" sz="1200" kern="1200" dirty="0">
                <a:solidFill>
                  <a:schemeClr val="tx1"/>
                </a:solidFill>
                <a:effectLst/>
                <a:latin typeface="+mn-lt"/>
                <a:ea typeface="MS PGothic" pitchFamily="34" charset="-128"/>
                <a:cs typeface="MS PGothic" charset="0"/>
              </a:rPr>
              <a:t>individual from your organization, you may join individuals from another organization – ideally those who partner with you – or work on your own. </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In your Workbook is an </a:t>
            </a:r>
            <a:r>
              <a:rPr lang="en-US" sz="1200" b="0" kern="1200" dirty="0">
                <a:solidFill>
                  <a:schemeClr val="tx1"/>
                </a:solidFill>
                <a:effectLst/>
                <a:latin typeface="+mn-lt"/>
                <a:ea typeface="MS PGothic" pitchFamily="34" charset="-128"/>
                <a:cs typeface="MS PGothic" charset="0"/>
              </a:rPr>
              <a:t>Action Plan </a:t>
            </a:r>
            <a:r>
              <a:rPr lang="en-US" sz="1200" b="1" kern="1200" dirty="0">
                <a:solidFill>
                  <a:schemeClr val="tx1"/>
                </a:solidFill>
                <a:effectLst/>
                <a:latin typeface="+mn-lt"/>
                <a:ea typeface="MS PGothic" pitchFamily="34" charset="-128"/>
                <a:cs typeface="MS PGothic" charset="0"/>
              </a:rPr>
              <a:t>worksheet</a:t>
            </a:r>
            <a:r>
              <a:rPr lang="en-US" sz="1200" kern="1200" dirty="0">
                <a:solidFill>
                  <a:schemeClr val="tx1"/>
                </a:solidFill>
                <a:effectLst/>
                <a:latin typeface="+mn-lt"/>
                <a:ea typeface="MS PGothic" pitchFamily="34" charset="-128"/>
                <a:cs typeface="MS PGothic" charset="0"/>
              </a:rPr>
              <a:t>. During the next 15 minutes, you should fill out this worksheet with actionable items you can implement in your office when you return after this training. </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The</a:t>
            </a:r>
            <a:r>
              <a:rPr lang="en-US" sz="1200" b="1" kern="1200" dirty="0">
                <a:solidFill>
                  <a:schemeClr val="tx1"/>
                </a:solidFill>
                <a:effectLst/>
                <a:latin typeface="+mn-lt"/>
                <a:ea typeface="MS PGothic" pitchFamily="34" charset="-128"/>
                <a:cs typeface="MS PGothic" charset="0"/>
              </a:rPr>
              <a:t> items </a:t>
            </a:r>
            <a:r>
              <a:rPr lang="en-US" sz="1200" kern="1200" dirty="0">
                <a:solidFill>
                  <a:schemeClr val="tx1"/>
                </a:solidFill>
                <a:effectLst/>
                <a:latin typeface="+mn-lt"/>
                <a:ea typeface="MS PGothic" pitchFamily="34" charset="-128"/>
                <a:cs typeface="MS PGothic" charset="0"/>
              </a:rPr>
              <a:t>should be appropriate, achievable in a reasonable time frame and directly related to the risk points people with diverse SOGIESC face in your location or </a:t>
            </a:r>
            <a:r>
              <a:rPr lang="en-US" sz="1200" kern="1200" dirty="0" err="1">
                <a:solidFill>
                  <a:schemeClr val="tx1"/>
                </a:solidFill>
                <a:effectLst/>
                <a:latin typeface="+mn-lt"/>
                <a:ea typeface="MS PGothic" pitchFamily="34" charset="-128"/>
                <a:cs typeface="MS PGothic" charset="0"/>
              </a:rPr>
              <a:t>programmes</a:t>
            </a:r>
            <a:r>
              <a:rPr lang="en-US" sz="1200" kern="1200" dirty="0">
                <a:solidFill>
                  <a:schemeClr val="tx1"/>
                </a:solidFill>
                <a:effectLst/>
                <a:latin typeface="+mn-lt"/>
                <a:ea typeface="MS PGothic" pitchFamily="34" charset="-128"/>
                <a:cs typeface="MS PGothic" charset="0"/>
              </a:rPr>
              <a:t>. Set a timeline you think is reasonable to implement each item. Also note any barriers or obstacles you foresee and how you will overcome those challenges. </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The goal is to create a list of </a:t>
            </a:r>
            <a:r>
              <a:rPr lang="en-US" sz="1200" b="1" kern="1200" dirty="0">
                <a:solidFill>
                  <a:schemeClr val="tx1"/>
                </a:solidFill>
                <a:effectLst/>
                <a:latin typeface="+mn-lt"/>
                <a:ea typeface="MS PGothic" pitchFamily="34" charset="-128"/>
                <a:cs typeface="MS PGothic" charset="0"/>
              </a:rPr>
              <a:t>actionable</a:t>
            </a:r>
            <a:r>
              <a:rPr lang="en-US" sz="1200" kern="1200" dirty="0">
                <a:solidFill>
                  <a:schemeClr val="tx1"/>
                </a:solidFill>
                <a:effectLst/>
                <a:latin typeface="+mn-lt"/>
                <a:ea typeface="MS PGothic" pitchFamily="34" charset="-128"/>
                <a:cs typeface="MS PGothic" charset="0"/>
              </a:rPr>
              <a:t> items you can realistically implement in the coming months and that you think will address the </a:t>
            </a:r>
            <a:r>
              <a:rPr lang="en-US" sz="1200" b="0" kern="1200" dirty="0">
                <a:solidFill>
                  <a:schemeClr val="tx1"/>
                </a:solidFill>
                <a:effectLst/>
                <a:latin typeface="+mn-lt"/>
                <a:ea typeface="MS PGothic" pitchFamily="34" charset="-128"/>
                <a:cs typeface="MS PGothic" charset="0"/>
              </a:rPr>
              <a:t>major risk points</a:t>
            </a:r>
            <a:r>
              <a:rPr lang="en-US" sz="1200" kern="1200" dirty="0">
                <a:solidFill>
                  <a:schemeClr val="tx1"/>
                </a:solidFill>
                <a:effectLst/>
                <a:latin typeface="+mn-lt"/>
                <a:ea typeface="MS PGothic" pitchFamily="34" charset="-128"/>
                <a:cs typeface="MS PGothic" charset="0"/>
              </a:rPr>
              <a:t> for people with diverse SOGIESC where you work. If you need inspiration, you can look at the guidance following the worksheet.  </a:t>
            </a:r>
          </a:p>
          <a:p>
            <a:r>
              <a:rPr lang="en-US" sz="1200" kern="1200" dirty="0">
                <a:solidFill>
                  <a:schemeClr val="tx1"/>
                </a:solidFill>
                <a:effectLst/>
                <a:latin typeface="+mn-lt"/>
                <a:ea typeface="MS PGothic" pitchFamily="34" charset="-128"/>
                <a:cs typeface="MS PGothic" charset="0"/>
              </a:rPr>
              <a:t> </a:t>
            </a:r>
          </a:p>
          <a:p>
            <a:r>
              <a:rPr lang="en-US" sz="1200" i="1" kern="1200" dirty="0">
                <a:solidFill>
                  <a:schemeClr val="tx1"/>
                </a:solidFill>
                <a:effectLst/>
                <a:latin typeface="+mn-lt"/>
                <a:ea typeface="MS PGothic" pitchFamily="34" charset="-128"/>
                <a:cs typeface="MS PGothic" charset="0"/>
              </a:rPr>
              <a:t>After 15 minutes have passed-</a:t>
            </a:r>
          </a:p>
          <a:p>
            <a:r>
              <a:rPr lang="en-US" sz="1200" kern="1200" dirty="0">
                <a:solidFill>
                  <a:schemeClr val="tx1"/>
                </a:solidFill>
                <a:effectLst/>
                <a:latin typeface="+mn-lt"/>
                <a:ea typeface="MS PGothic" pitchFamily="34" charset="-128"/>
                <a:cs typeface="MS PGothic" charset="0"/>
              </a:rPr>
              <a:t> </a:t>
            </a:r>
          </a:p>
          <a:p>
            <a:pPr lvl="0"/>
            <a:r>
              <a:rPr lang="en-US" sz="1200" kern="1200" dirty="0">
                <a:solidFill>
                  <a:schemeClr val="tx1"/>
                </a:solidFill>
                <a:effectLst/>
                <a:latin typeface="+mn-lt"/>
                <a:ea typeface="MS PGothic" pitchFamily="34" charset="-128"/>
                <a:cs typeface="MS PGothic" charset="0"/>
              </a:rPr>
              <a:t>Now that you have </a:t>
            </a:r>
            <a:r>
              <a:rPr lang="en-US" sz="1200" b="1" kern="1200" dirty="0">
                <a:solidFill>
                  <a:schemeClr val="tx1"/>
                </a:solidFill>
                <a:effectLst/>
                <a:latin typeface="+mn-lt"/>
                <a:ea typeface="MS PGothic" pitchFamily="34" charset="-128"/>
                <a:cs typeface="MS PGothic" charset="0"/>
              </a:rPr>
              <a:t>completed </a:t>
            </a:r>
            <a:r>
              <a:rPr lang="en-US" sz="1200" b="0" kern="1200" dirty="0">
                <a:solidFill>
                  <a:schemeClr val="tx1"/>
                </a:solidFill>
                <a:effectLst/>
                <a:latin typeface="+mn-lt"/>
                <a:ea typeface="MS PGothic" pitchFamily="34" charset="-128"/>
                <a:cs typeface="MS PGothic" charset="0"/>
              </a:rPr>
              <a:t>your plan</a:t>
            </a:r>
            <a:r>
              <a:rPr lang="en-US" sz="1200" kern="1200" dirty="0">
                <a:solidFill>
                  <a:schemeClr val="tx1"/>
                </a:solidFill>
                <a:effectLst/>
                <a:latin typeface="+mn-lt"/>
                <a:ea typeface="MS PGothic" pitchFamily="34" charset="-128"/>
                <a:cs typeface="MS PGothic" charset="0"/>
              </a:rPr>
              <a:t>, let’s hear about it. Tell us about your proposed list of action items, including the timelines and the potential challenges.</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a:t>
            </a:r>
          </a:p>
          <a:p>
            <a:endParaRPr lang="en-US" altLang="en-US" sz="1200" dirty="0">
              <a:ea typeface="MS PGothic" charset="-128"/>
            </a:endParaRPr>
          </a:p>
          <a:p>
            <a:r>
              <a:rPr lang="en-US" altLang="en-US" sz="1200" b="1" i="1" dirty="0">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See the Facilitation Guide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page 212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for more information about this exercise and alternative facilitation ideas</a:t>
            </a:r>
            <a:r>
              <a:rPr lang="en-US" altLang="en-US" sz="1200" i="1" dirty="0">
                <a:ea typeface="MS PGothic" charset="-128"/>
              </a:rPr>
              <a:t>. </a:t>
            </a:r>
          </a:p>
          <a:p>
            <a:endParaRPr lang="en-US" altLang="en-US" sz="1200" b="1" i="1" dirty="0">
              <a:ea typeface="MS PGothic" charset="-128"/>
            </a:endParaRPr>
          </a:p>
          <a:p>
            <a:r>
              <a:rPr lang="en-US" altLang="en-US" sz="1200" b="1" i="1" dirty="0">
                <a:ea typeface="MS PGothic" charset="-128"/>
              </a:rPr>
              <a:t>Time</a:t>
            </a:r>
            <a:r>
              <a:rPr lang="en-US" altLang="en-US" sz="1200" i="1" dirty="0">
                <a:ea typeface="MS PGothic" charset="-128"/>
              </a:rPr>
              <a:t>:</a:t>
            </a:r>
            <a:r>
              <a:rPr lang="en-US" altLang="en-US" sz="1200" b="1" i="1" dirty="0">
                <a:ea typeface="MS PGothic" charset="-128"/>
              </a:rPr>
              <a:t> </a:t>
            </a:r>
            <a:r>
              <a:rPr lang="en-US" altLang="en-US" sz="1200" b="0" i="1" dirty="0">
                <a:ea typeface="MS PGothic" charset="-128"/>
              </a:rPr>
              <a:t>25</a:t>
            </a:r>
            <a:r>
              <a:rPr lang="en-US" altLang="en-US" sz="1200" i="1" dirty="0">
                <a:ea typeface="MS PGothic" charset="-128"/>
              </a:rPr>
              <a:t> minutes.</a:t>
            </a:r>
            <a:r>
              <a:rPr lang="en-US" altLang="en-US" sz="1200" b="1" i="1" dirty="0">
                <a:ea typeface="MS PGothic" charset="-128"/>
              </a:rPr>
              <a:t> </a:t>
            </a:r>
            <a:r>
              <a:rPr lang="en-US" altLang="en-US" sz="1200" b="0" i="1" dirty="0">
                <a:ea typeface="MS PGothic" charset="-128"/>
              </a:rPr>
              <a:t>15</a:t>
            </a:r>
            <a:r>
              <a:rPr lang="en-US" altLang="en-US" sz="1200" b="0" i="1" baseline="0" dirty="0">
                <a:ea typeface="MS PGothic" charset="-128"/>
              </a:rPr>
              <a:t> </a:t>
            </a:r>
            <a:r>
              <a:rPr lang="en-US" altLang="en-US" sz="1200" i="1" dirty="0">
                <a:ea typeface="MS PGothic" charset="-128"/>
              </a:rPr>
              <a:t>minutes for team activity; 10 minutes for group discussion. </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65</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29090234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a:prstGeom prst="rect">
            <a:avLst/>
          </a:prstGeom>
        </p:spPr>
      </p:sp>
      <p:sp>
        <p:nvSpPr>
          <p:cNvPr id="3" name="Notes Placeholder 2"/>
          <p:cNvSpPr>
            <a:spLocks noGrp="1"/>
          </p:cNvSpPr>
          <p:nvPr>
            <p:ph type="body" idx="1"/>
          </p:nvPr>
        </p:nvSpPr>
        <p:spPr>
          <a:xfrm>
            <a:off x="674556" y="4414344"/>
            <a:ext cx="5441431" cy="4410679"/>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sng" dirty="0"/>
              <a:t>Video</a:t>
            </a:r>
          </a:p>
          <a:p>
            <a:endParaRPr lang="en-US" altLang="en-US" sz="1200" b="0" dirty="0">
              <a:ea typeface="MS PGothic" charset="-128"/>
            </a:endParaRPr>
          </a:p>
          <a:p>
            <a:r>
              <a:rPr lang="en-US" altLang="en-US" sz="1200" b="0" dirty="0">
                <a:ea typeface="MS PGothic" charset="-128"/>
              </a:rPr>
              <a:t>Before we wrap up this module, we’</a:t>
            </a:r>
            <a:r>
              <a:rPr lang="en-US" altLang="en-US" sz="1200" b="0" i="0" u="none" dirty="0">
                <a:ea typeface="MS PGothic" charset="-128"/>
              </a:rPr>
              <a:t>ll</a:t>
            </a:r>
            <a:r>
              <a:rPr lang="en-US" altLang="en-US" sz="1200" b="0" dirty="0">
                <a:ea typeface="MS PGothic" charset="-128"/>
              </a:rPr>
              <a:t> learn about the lived experiences of someone with diverse SOGIESC. This </a:t>
            </a:r>
            <a:r>
              <a:rPr lang="en-US" altLang="en-US" sz="1200" b="1" dirty="0">
                <a:ea typeface="MS PGothic" charset="-128"/>
              </a:rPr>
              <a:t>video </a:t>
            </a:r>
            <a:r>
              <a:rPr lang="en-US" altLang="en-US" sz="1200" b="0" dirty="0">
                <a:ea typeface="MS PGothic" charset="-128"/>
              </a:rPr>
              <a:t>is </a:t>
            </a:r>
            <a:r>
              <a:rPr lang="en-US" altLang="en-US" sz="1200" dirty="0">
                <a:ea typeface="MS PGothic" charset="-128"/>
              </a:rPr>
              <a:t>about a refugee from the Democratic Republic of Congo. </a:t>
            </a:r>
          </a:p>
          <a:p>
            <a:endParaRPr lang="en-US" altLang="en-US" sz="1200" dirty="0">
              <a:ea typeface="MS PGothic" charset="-128"/>
            </a:endParaRPr>
          </a:p>
          <a:p>
            <a:r>
              <a:rPr lang="en-US" altLang="en-US" sz="1200" dirty="0">
                <a:ea typeface="MS PGothic" charset="-128"/>
              </a:rPr>
              <a:t>----</a:t>
            </a:r>
          </a:p>
          <a:p>
            <a:endParaRPr lang="en-US" altLang="en-US" sz="1200"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Video Link: </a:t>
            </a:r>
            <a:r>
              <a:rPr lang="en-US" altLang="en-US" sz="1200" b="0" i="1" dirty="0">
                <a:ea typeface="MS PGothic" charset="-128"/>
              </a:rPr>
              <a:t>Play from 4:35 – 7:40 (2:55): </a:t>
            </a:r>
            <a:r>
              <a:rPr lang="en-US" altLang="en-US" sz="1200" b="0" i="1" u="sng" dirty="0">
                <a:ea typeface="MS PGothic" charset="-128"/>
              </a:rPr>
              <a:t>https://</a:t>
            </a:r>
            <a:r>
              <a:rPr lang="en-US" altLang="en-US" sz="1200" b="0" i="1" u="sng" dirty="0" err="1">
                <a:ea typeface="MS PGothic" charset="-128"/>
              </a:rPr>
              <a:t>vimeo.com</a:t>
            </a:r>
            <a:r>
              <a:rPr lang="en-US" altLang="en-US" sz="1200" b="0" i="1" u="sng" dirty="0">
                <a:ea typeface="MS PGothic" charset="-128"/>
              </a:rPr>
              <a:t>/58754985</a:t>
            </a:r>
            <a:endParaRPr lang="en-US" altLang="en-US" sz="1200" b="1" i="1" dirty="0">
              <a:ea typeface="MS PGothic" charset="-128"/>
            </a:endParaRPr>
          </a:p>
          <a:p>
            <a:endParaRPr lang="en-US" altLang="en-US" sz="1200" b="1" i="1" dirty="0">
              <a:ea typeface="MS PGothic" charset="-128"/>
            </a:endParaRPr>
          </a:p>
          <a:p>
            <a:r>
              <a:rPr lang="en-US" altLang="en-US" sz="1200" b="1" i="1" dirty="0">
                <a:ea typeface="MS PGothic" charset="-128"/>
              </a:rPr>
              <a:t>Time:</a:t>
            </a:r>
            <a:r>
              <a:rPr lang="en-US" altLang="en-US" sz="1200" i="1" dirty="0">
                <a:ea typeface="MS PGothic" charset="-128"/>
              </a:rPr>
              <a:t> 3 minutes. </a:t>
            </a:r>
          </a:p>
        </p:txBody>
      </p:sp>
      <p:sp>
        <p:nvSpPr>
          <p:cNvPr id="4" name="Slide Number Placeholder 3"/>
          <p:cNvSpPr>
            <a:spLocks noGrp="1"/>
          </p:cNvSpPr>
          <p:nvPr>
            <p:ph type="sldNum" sz="quarter" idx="10"/>
          </p:nvPr>
        </p:nvSpPr>
        <p:spPr/>
        <p:txBody>
          <a:bodyPr/>
          <a:lstStyle/>
          <a:p>
            <a:fld id="{0ED8A9B0-80EF-A34D-B345-E2DEC5501E01}" type="slidenum">
              <a:rPr lang="en-US" smtClean="0"/>
              <a:t>66</a:t>
            </a:fld>
            <a:endParaRPr lang="en-US"/>
          </a:p>
        </p:txBody>
      </p:sp>
    </p:spTree>
    <p:extLst>
      <p:ext uri="{BB962C8B-B14F-4D97-AF65-F5344CB8AC3E}">
        <p14:creationId xmlns:p14="http://schemas.microsoft.com/office/powerpoint/2010/main" val="38389446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b="1" i="0" u="sng" dirty="0">
                <a:ea typeface="MS PGothic" charset="-128"/>
              </a:rPr>
              <a:t>Considerations for IOM Programming</a:t>
            </a:r>
          </a:p>
          <a:p>
            <a:endParaRPr lang="en-US" altLang="en-US" sz="1200" b="1" i="0" u="sng" dirty="0">
              <a:ea typeface="MS PGothic" charset="-128"/>
            </a:endParaRPr>
          </a:p>
          <a:p>
            <a:r>
              <a:rPr lang="en-US" altLang="en-US" sz="1200" b="0" i="0" u="none" dirty="0">
                <a:ea typeface="MS PGothic" charset="-128"/>
              </a:rPr>
              <a:t>We’ll wrap up this module by thinking about some of the protection considerations for various types of IOM programming. IOM has a wide range of programs, so these are just a few highlights relating to some of our work. </a:t>
            </a:r>
          </a:p>
          <a:p>
            <a:endParaRPr lang="en-US" altLang="en-US" sz="1200" b="0" i="0" u="none" dirty="0">
              <a:ea typeface="MS PGothic" charset="-128"/>
            </a:endParaRPr>
          </a:p>
          <a:p>
            <a:pPr marL="285750" indent="-285750">
              <a:buFont typeface="Arial" panose="020B0604020202020204" pitchFamily="34" charset="0"/>
              <a:buChar char="•"/>
            </a:pPr>
            <a:r>
              <a:rPr lang="en-US" altLang="en-US" sz="1200" b="1" i="0" u="none" dirty="0">
                <a:ea typeface="MS PGothic" charset="-128"/>
              </a:rPr>
              <a:t>Emergencies and Assistance to Vulnerable Migrants:</a:t>
            </a:r>
            <a:r>
              <a:rPr lang="en-US" altLang="en-US" sz="1200" b="0" i="0" u="none" dirty="0">
                <a:ea typeface="MS PGothic" charset="-128"/>
              </a:rPr>
              <a:t> Emergency response teams and programs offering assistance to vulnerable migrants typically include gender specialists and/or protection specialists. Those personnel should be trained to understand the issues people with diverse SOGIESC face, and should understand how to make their work inclusive, participatory and confidential. The needs of people with diverse SOGIESC are unique and relevant to every sector of emergency response, from shelter and NFIs to WASH to health, as well as to all IOM programming for vulnerable migrants. Those needs are often different from, and in some cases contrary to, the needs of other vulnerable populations. For teams with little experience working with people with diverse SOGIESC, webinars can be arranged through the IOM LGBTIQ+ Focal Point. When designing settlements and facilities, teams should refer to the IOM Guidance on Inclusive Facilities. That guidance is available on the IOM intranet under “About Us” and “Diversity and Inclusion in IOM Programming”.</a:t>
            </a:r>
          </a:p>
          <a:p>
            <a:pPr marL="0" indent="0">
              <a:buFont typeface="Arial" panose="020B0604020202020204" pitchFamily="34" charset="0"/>
              <a:buNone/>
            </a:pPr>
            <a:endParaRPr lang="en-US" altLang="en-US" sz="1200" b="0" i="0" u="none" dirty="0">
              <a:ea typeface="MS PGothic" charset="-128"/>
            </a:endParaRPr>
          </a:p>
          <a:p>
            <a:pPr marL="285750" indent="-285750">
              <a:buFont typeface="Arial" panose="020B0604020202020204" pitchFamily="34" charset="0"/>
              <a:buChar char="•"/>
            </a:pPr>
            <a:r>
              <a:rPr lang="en-US" altLang="en-US" sz="1200" b="1" i="0" u="none" dirty="0">
                <a:ea typeface="MS PGothic" charset="-128"/>
              </a:rPr>
              <a:t>Assisted Voluntary Return and Reintegration (AVRR) and Victims of Trafficking Who Have Returned Home: </a:t>
            </a:r>
            <a:r>
              <a:rPr lang="en-US" altLang="en-US" sz="1200" b="0" i="0" u="none" dirty="0">
                <a:ea typeface="MS PGothic" charset="-128"/>
              </a:rPr>
              <a:t>Migrants accessing IOM’s assisted voluntary return and reintegration programs should be given clear information on the circumstances related to diverse SOGIESC in their country. Migrants who have returned home through AVRR programs, including those who are victims of trafficking, may have unique needs related to shelter and community support. It is important to keep in mind that they may have left their countries, in whole or in part, in order to escape SOGIESC-related discrimination and persecution, and they may not be able to return to their communities of origin in the same way other migrants would. During migration, they may have become disconnected with normal coping mechanisms in their home country and need support in reconnecting to organizations who can assist them. </a:t>
            </a:r>
          </a:p>
          <a:p>
            <a:pPr marL="0" indent="0">
              <a:buFont typeface="Arial" panose="020B0604020202020204" pitchFamily="34" charset="0"/>
              <a:buNone/>
            </a:pPr>
            <a:endParaRPr lang="en-US" altLang="en-US" sz="1200" b="0" i="0" u="none" dirty="0">
              <a:ea typeface="MS PGothic" charset="-128"/>
            </a:endParaRPr>
          </a:p>
          <a:p>
            <a:pPr marL="285750" indent="-285750">
              <a:buFont typeface="Arial" panose="020B0604020202020204" pitchFamily="34" charset="0"/>
              <a:buChar char="•"/>
            </a:pPr>
            <a:r>
              <a:rPr lang="en-US" altLang="en-US" sz="1200" b="1" i="0" u="none" dirty="0">
                <a:ea typeface="MS PGothic" charset="-128"/>
              </a:rPr>
              <a:t>International Border Management and Security Points: </a:t>
            </a:r>
            <a:r>
              <a:rPr lang="en-US" altLang="en-US" sz="1200" b="0" i="0" u="none" dirty="0">
                <a:ea typeface="MS PGothic" charset="-128"/>
              </a:rPr>
              <a:t>A key factor to keep in mind in relation to IOM’s work at borders, as well as IOM-managed security points, is that how migrants with diverse SOGIESC are treated by security, border and immigration officials matters in terms of their willingness to share information later. IOM is often tasked with training security, border and immigration officials. In our trainings, we should emphasize that it is critical all migrants are treated with dignity and respect, regardless of their appearance or incongruencies between their gender expression and official documentation. Even in countries where SOGIESC topics are sensitive, we can convey the message that everyone should be treated respectfully, no matter how they look or behave. This can help deter officials from laughing at, making fun of, exposing or turning away an individual with diverse SOGIESC. </a:t>
            </a:r>
          </a:p>
          <a:p>
            <a:pPr marL="0" indent="0">
              <a:buNone/>
            </a:pPr>
            <a:endParaRPr lang="en-US" altLang="en-US" sz="1200" b="0" i="0" u="none" dirty="0">
              <a:ea typeface="MS PGothic" charset="-128"/>
            </a:endParaRPr>
          </a:p>
          <a:p>
            <a:pPr marL="0" indent="0">
              <a:buNone/>
            </a:pPr>
            <a:r>
              <a:rPr lang="en-US" altLang="en-US" sz="1200" b="0" i="0" u="none" dirty="0">
                <a:ea typeface="MS PGothic" charset="-128"/>
              </a:rPr>
              <a:t>----</a:t>
            </a:r>
          </a:p>
          <a:p>
            <a:pPr marL="0" indent="0">
              <a:buNone/>
            </a:pPr>
            <a:endParaRPr lang="en-US" altLang="en-US" sz="1200" b="0" i="0" u="none" dirty="0">
              <a:ea typeface="MS PGothic" charset="-128"/>
            </a:endParaRPr>
          </a:p>
          <a:p>
            <a:pPr marL="0" indent="0">
              <a:buNone/>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This slide is optional depending on the audience. If using this slide for an IOM or partner audience, un-hide it by moving your arrow to the left navigation pane, right-clicking on this slide and choosing “Hide Slide.” The slide color in the navigation pane will shift from opaque to transparent and the slide will appear when the presentation is in Slide Show mode. If you later wish to hide it again, you can do so by moving your arrow to the left navigation pane, right-clicking on this slide and choosing “Hide Slide.” Do not delete this slide, as the slide numbers in the remainder of the presentation will then be incorrect in reference to the Facilitation Guide Timing Charts. </a:t>
            </a:r>
          </a:p>
          <a:p>
            <a:pPr marL="0" indent="0">
              <a:buNone/>
            </a:pPr>
            <a:endParaRPr lang="en-US" altLang="en-US" sz="1200" b="0" i="0" u="none" dirty="0">
              <a:ea typeface="MS PGothic" charset="-128"/>
            </a:endParaRPr>
          </a:p>
          <a:p>
            <a:pPr marL="0" indent="0">
              <a:buNone/>
            </a:pPr>
            <a:r>
              <a:rPr lang="en-US" altLang="en-US" sz="1200" b="1" i="1" u="none" dirty="0">
                <a:ea typeface="MS PGothic" charset="-128"/>
              </a:rPr>
              <a:t>Time: </a:t>
            </a:r>
            <a:r>
              <a:rPr lang="en-US" altLang="en-US" sz="1200" b="0" i="1" u="none" dirty="0">
                <a:ea typeface="MS PGothic" charset="-128"/>
              </a:rPr>
              <a:t>3 minutes. </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67</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14637757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sng" dirty="0">
                <a:ea typeface="MS PGothic" charset="-128"/>
              </a:rPr>
              <a:t>Key Learning Points</a:t>
            </a:r>
          </a:p>
          <a:p>
            <a:endParaRPr lang="en-US" altLang="en-US" sz="1200" dirty="0">
              <a:ea typeface="MS PGothic" charset="-128"/>
            </a:endParaRPr>
          </a:p>
          <a:p>
            <a:r>
              <a:rPr lang="en-US" altLang="en-US" sz="1200" dirty="0">
                <a:ea typeface="MS PGothic" charset="-128"/>
              </a:rPr>
              <a:t>The </a:t>
            </a:r>
            <a:r>
              <a:rPr lang="en-US" altLang="en-US" sz="1200" b="1" dirty="0">
                <a:ea typeface="MS PGothic" charset="-128"/>
              </a:rPr>
              <a:t>key learning points </a:t>
            </a:r>
            <a:r>
              <a:rPr lang="en-US" altLang="en-US" sz="1200" dirty="0">
                <a:ea typeface="MS PGothic" charset="-128"/>
              </a:rPr>
              <a:t>from this modu</a:t>
            </a:r>
            <a:r>
              <a:rPr lang="en-US" altLang="en-US" sz="1200" i="0" dirty="0">
                <a:ea typeface="MS PGothic" charset="-128"/>
              </a:rPr>
              <a:t>l</a:t>
            </a:r>
            <a:r>
              <a:rPr lang="en-US" altLang="en-US" sz="1200" dirty="0">
                <a:ea typeface="MS PGothic" charset="-128"/>
              </a:rPr>
              <a:t>e are:</a:t>
            </a:r>
          </a:p>
          <a:p>
            <a:endParaRPr lang="en-US" altLang="en-US" sz="1200" dirty="0">
              <a:ea typeface="MS PGothic" charset="-128"/>
            </a:endParaRPr>
          </a:p>
          <a:p>
            <a:pPr marL="285750" indent="-285750">
              <a:buClr>
                <a:srgbClr val="2F6CC2"/>
              </a:buClr>
              <a:buFont typeface="Arial" panose="020B0604020202020204" pitchFamily="34" charset="0"/>
              <a:buChar char="•"/>
            </a:pPr>
            <a:r>
              <a:rPr lang="en-US" altLang="en-US" sz="1200" i="0" dirty="0">
                <a:ea typeface="MS PGothic" charset="-128"/>
              </a:rPr>
              <a:t>The protection needs of people with diverse SOGIESC are </a:t>
            </a:r>
            <a:r>
              <a:rPr lang="en-US" altLang="en-US" sz="1200" b="1" i="0" dirty="0">
                <a:ea typeface="MS PGothic" charset="-128"/>
              </a:rPr>
              <a:t>myriad</a:t>
            </a:r>
            <a:r>
              <a:rPr lang="en-US" altLang="en-US" sz="1200" i="0" dirty="0">
                <a:ea typeface="MS PGothic" charset="-128"/>
              </a:rPr>
              <a:t> and often </a:t>
            </a:r>
            <a:r>
              <a:rPr lang="en-US" altLang="en-US" sz="1200" b="0" i="0" dirty="0">
                <a:ea typeface="MS PGothic" charset="-128"/>
              </a:rPr>
              <a:t>severe</a:t>
            </a:r>
            <a:r>
              <a:rPr lang="en-US" altLang="en-US" sz="1200" i="0" dirty="0">
                <a:ea typeface="MS PGothic" charset="-128"/>
              </a:rPr>
              <a:t>, and may span the entire cycle of migration, displacement or a crisis.</a:t>
            </a:r>
          </a:p>
          <a:p>
            <a:pPr marL="285750" indent="-285750">
              <a:buClr>
                <a:srgbClr val="2F6CC2"/>
              </a:buClr>
              <a:buFont typeface="Arial" panose="020B0604020202020204" pitchFamily="34" charset="0"/>
              <a:buChar char="•"/>
            </a:pPr>
            <a:r>
              <a:rPr lang="en-US" altLang="en-US" sz="1200" i="0" dirty="0">
                <a:ea typeface="MS PGothic" charset="-128"/>
              </a:rPr>
              <a:t>An individual’s needs may be dependent on </a:t>
            </a:r>
            <a:r>
              <a:rPr lang="en-US" altLang="en-US" sz="1200" b="1" i="0" dirty="0">
                <a:ea typeface="MS PGothic" charset="-128"/>
              </a:rPr>
              <a:t>factors</a:t>
            </a:r>
            <a:r>
              <a:rPr lang="en-US" altLang="en-US" sz="1200" i="0" dirty="0">
                <a:ea typeface="MS PGothic" charset="-128"/>
              </a:rPr>
              <a:t> such as location, age, gender identity, sexual orientation and whether the individual has a partner or children.</a:t>
            </a:r>
          </a:p>
          <a:p>
            <a:pPr marL="285750" indent="-285750">
              <a:buClr>
                <a:srgbClr val="2F6CC2"/>
              </a:buClr>
              <a:buFont typeface="Arial" panose="020B0604020202020204" pitchFamily="34" charset="0"/>
              <a:buChar char="•"/>
            </a:pPr>
            <a:r>
              <a:rPr lang="en-US" altLang="en-US" sz="1200" i="0" dirty="0">
                <a:ea typeface="MS PGothic" charset="-128"/>
              </a:rPr>
              <a:t>Particular risks are faced by </a:t>
            </a:r>
            <a:r>
              <a:rPr lang="en-US" altLang="en-US" sz="1200" b="1" i="0" dirty="0">
                <a:ea typeface="MS PGothic" charset="-128"/>
              </a:rPr>
              <a:t>single </a:t>
            </a:r>
            <a:r>
              <a:rPr lang="en-US" altLang="en-US" sz="1200" b="0" i="0" dirty="0">
                <a:ea typeface="MS PGothic" charset="-128"/>
              </a:rPr>
              <a:t>women, transgender </a:t>
            </a:r>
            <a:r>
              <a:rPr lang="en-US" altLang="en-US" sz="1200" i="0" dirty="0">
                <a:ea typeface="MS PGothic" charset="-128"/>
              </a:rPr>
              <a:t>people, same-gender partners, people with disabilities and people </a:t>
            </a:r>
            <a:r>
              <a:rPr lang="en-US" altLang="en-US" sz="1200" b="0" i="0" dirty="0">
                <a:ea typeface="MS PGothic" charset="-128"/>
              </a:rPr>
              <a:t>in detention, </a:t>
            </a:r>
            <a:r>
              <a:rPr lang="en-US" altLang="en-US" sz="1200" i="0" dirty="0">
                <a:ea typeface="MS PGothic" charset="-128"/>
              </a:rPr>
              <a:t>although everyone is potentially vulnerable.</a:t>
            </a:r>
          </a:p>
          <a:p>
            <a:pPr marL="285750" indent="-285750">
              <a:buClr>
                <a:srgbClr val="2F6CC2"/>
              </a:buClr>
              <a:buFont typeface="Arial" panose="020B0604020202020204" pitchFamily="34" charset="0"/>
              <a:buChar char="•"/>
            </a:pPr>
            <a:r>
              <a:rPr lang="en-US" altLang="en-US" sz="1200" i="0" dirty="0">
                <a:ea typeface="MS PGothic" charset="-128"/>
              </a:rPr>
              <a:t>The </a:t>
            </a:r>
            <a:r>
              <a:rPr lang="en-US" altLang="en-US" sz="1200" b="1" i="0" dirty="0">
                <a:ea typeface="MS PGothic" charset="-128"/>
              </a:rPr>
              <a:t>benefits</a:t>
            </a:r>
            <a:r>
              <a:rPr lang="en-US" altLang="en-US" sz="1200" i="0" dirty="0">
                <a:ea typeface="MS PGothic" charset="-128"/>
              </a:rPr>
              <a:t> and </a:t>
            </a:r>
            <a:r>
              <a:rPr lang="en-US" altLang="en-US" sz="1200" b="0" i="0" dirty="0">
                <a:ea typeface="MS PGothic" charset="-128"/>
              </a:rPr>
              <a:t>risks o</a:t>
            </a:r>
            <a:r>
              <a:rPr lang="en-US" altLang="en-US" sz="1200" i="0" dirty="0">
                <a:ea typeface="MS PGothic" charset="-128"/>
              </a:rPr>
              <a:t>f normal protection tools should be weighed carefully, as people with diverse SOGIESC may have different needs.</a:t>
            </a:r>
          </a:p>
          <a:p>
            <a:pPr marL="285750" indent="-285750">
              <a:buFont typeface="Arial" panose="020B0604020202020204" pitchFamily="34" charset="0"/>
              <a:buChar char="•"/>
            </a:pPr>
            <a:endParaRPr lang="en-US" altLang="en-US" sz="1200" i="1" dirty="0">
              <a:ea typeface="MS PGothic" charset="-128"/>
            </a:endParaRPr>
          </a:p>
          <a:p>
            <a:pPr marL="0" indent="0">
              <a:buFont typeface="Arial" panose="020B0604020202020204" pitchFamily="34" charset="0"/>
              <a:buNone/>
            </a:pPr>
            <a:r>
              <a:rPr lang="en-US" altLang="en-US" sz="1200" i="1" dirty="0">
                <a:ea typeface="MS PGothic" charset="-128"/>
              </a:rPr>
              <a:t>----</a:t>
            </a:r>
          </a:p>
          <a:p>
            <a:pPr marL="0" indent="0">
              <a:buFont typeface="Arial" panose="020B0604020202020204" pitchFamily="34" charset="0"/>
              <a:buNone/>
            </a:pPr>
            <a:endParaRPr lang="en-US" altLang="en-US" sz="1200" i="1" dirty="0">
              <a:ea typeface="MS PGothic" charset="-128"/>
            </a:endParaRPr>
          </a:p>
          <a:p>
            <a:pPr marL="0" indent="0">
              <a:buFont typeface="Arial" panose="020B0604020202020204" pitchFamily="34" charset="0"/>
              <a:buNone/>
            </a:pPr>
            <a:r>
              <a:rPr lang="en-US" altLang="en-US" sz="1200" b="1" i="1" dirty="0">
                <a:ea typeface="MS PGothic" charset="-128"/>
              </a:rPr>
              <a:t>Time: </a:t>
            </a:r>
            <a:r>
              <a:rPr lang="en-US" altLang="en-US" sz="1200" b="0" i="1" dirty="0">
                <a:ea typeface="MS PGothic" charset="-128"/>
              </a:rPr>
              <a:t>1</a:t>
            </a:r>
            <a:r>
              <a:rPr lang="en-US" altLang="en-US" sz="1200" i="1" dirty="0">
                <a:ea typeface="MS PGothic" charset="-128"/>
              </a:rPr>
              <a:t> minute.</a:t>
            </a:r>
          </a:p>
          <a:p>
            <a:pPr>
              <a:buClr>
                <a:srgbClr val="2F6CC2"/>
              </a:buClr>
            </a:pPr>
            <a:endParaRPr lang="en-US" altLang="en-US" sz="1200" i="1" dirty="0">
              <a:ea typeface="MS PGothic" charset="-128"/>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710162DD-07BE-5646-97EA-012889A97BA4}" type="slidenum">
              <a:rPr lang="en-US" altLang="en-US" sz="1200">
                <a:latin typeface="Calibri Regular"/>
              </a:rPr>
              <a:pPr/>
              <a:t>68</a:t>
            </a:fld>
            <a:endParaRPr lang="en-US" altLang="en-US" sz="1200" dirty="0">
              <a:latin typeface="Calibri Regular"/>
            </a:endParaRPr>
          </a:p>
        </p:txBody>
      </p:sp>
    </p:spTree>
    <p:extLst>
      <p:ext uri="{BB962C8B-B14F-4D97-AF65-F5344CB8AC3E}">
        <p14:creationId xmlns:p14="http://schemas.microsoft.com/office/powerpoint/2010/main" val="14954724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sng" dirty="0">
                <a:ea typeface="MS PGothic" charset="-128"/>
              </a:rPr>
              <a:t>Key Learning Points,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0" u="sng" dirty="0">
              <a:ea typeface="MS PGothic" charset="-128"/>
            </a:endParaRPr>
          </a:p>
          <a:p>
            <a:pPr marL="285750" indent="-285750">
              <a:buFont typeface="Arial" panose="020B0604020202020204" pitchFamily="34" charset="0"/>
              <a:buChar char="•"/>
            </a:pPr>
            <a:r>
              <a:rPr lang="en-US" altLang="en-US" sz="1200" i="0" dirty="0">
                <a:ea typeface="MS PGothic" charset="-128"/>
              </a:rPr>
              <a:t>Remember that addressing </a:t>
            </a:r>
            <a:r>
              <a:rPr lang="en-US" altLang="en-US" sz="1200" b="1" i="0" dirty="0">
                <a:ea typeface="MS PGothic" charset="-128"/>
              </a:rPr>
              <a:t>risk points and barriers </a:t>
            </a:r>
            <a:r>
              <a:rPr lang="en-US" altLang="en-US" sz="1200" i="0" dirty="0">
                <a:ea typeface="MS PGothic" charset="-128"/>
              </a:rPr>
              <a:t>for people with diverse SOGIESC takes time and </a:t>
            </a:r>
            <a:r>
              <a:rPr lang="en-US" altLang="en-US" sz="1200" b="0" i="0" dirty="0">
                <a:ea typeface="MS PGothic" charset="-128"/>
              </a:rPr>
              <a:t>requires creative solutions </a:t>
            </a:r>
            <a:r>
              <a:rPr lang="en-US" altLang="en-US" sz="1200" i="0" dirty="0">
                <a:ea typeface="MS PGothic" charset="-128"/>
              </a:rPr>
              <a:t>tailored to the available resources and environment.</a:t>
            </a:r>
          </a:p>
          <a:p>
            <a:pPr marL="285750" indent="-285750">
              <a:buFont typeface="Arial" panose="020B0604020202020204" pitchFamily="34" charset="0"/>
              <a:buChar char="•"/>
            </a:pPr>
            <a:r>
              <a:rPr lang="en-US" altLang="en-US" sz="1200" b="0" i="0" dirty="0">
                <a:ea typeface="MS PGothic" charset="-128"/>
              </a:rPr>
              <a:t>Establish</a:t>
            </a:r>
            <a:r>
              <a:rPr lang="en-US" altLang="en-US" sz="1200" b="1" i="0" dirty="0">
                <a:ea typeface="MS PGothic" charset="-128"/>
              </a:rPr>
              <a:t> trust </a:t>
            </a:r>
            <a:r>
              <a:rPr lang="en-US" altLang="en-US" sz="1200" i="0" dirty="0">
                <a:ea typeface="MS PGothic" charset="-128"/>
              </a:rPr>
              <a:t>with people with diverse SOGIESC and relevant organizations and </a:t>
            </a:r>
            <a:r>
              <a:rPr lang="en-US" altLang="en-US" sz="1200" b="0" i="0" dirty="0">
                <a:ea typeface="MS PGothic" charset="-128"/>
              </a:rPr>
              <a:t>listen</a:t>
            </a:r>
            <a:r>
              <a:rPr lang="en-US" altLang="en-US" sz="1200" i="0" dirty="0">
                <a:ea typeface="MS PGothic" charset="-128"/>
              </a:rPr>
              <a:t> to their ideas about how you can best address risk points and barriers. </a:t>
            </a:r>
          </a:p>
          <a:p>
            <a:pPr marL="285750" indent="-285750">
              <a:buFont typeface="Arial" panose="020B0604020202020204" pitchFamily="34" charset="0"/>
              <a:buChar char="•"/>
            </a:pPr>
            <a:r>
              <a:rPr lang="en-US" altLang="en-US" sz="1200" i="0" dirty="0">
                <a:ea typeface="MS PGothic" charset="-128"/>
              </a:rPr>
              <a:t>Seek ways to </a:t>
            </a:r>
            <a:r>
              <a:rPr lang="en-US" altLang="en-US" sz="1200" b="1" i="0" dirty="0">
                <a:ea typeface="MS PGothic" charset="-128"/>
              </a:rPr>
              <a:t>mainstream</a:t>
            </a:r>
            <a:r>
              <a:rPr lang="en-US" altLang="en-US" sz="1200" i="0" dirty="0">
                <a:ea typeface="MS PGothic" charset="-128"/>
              </a:rPr>
              <a:t> </a:t>
            </a:r>
            <a:r>
              <a:rPr lang="en-US" altLang="en-US" sz="1200" b="0" i="0" dirty="0">
                <a:ea typeface="MS PGothic" charset="-128"/>
              </a:rPr>
              <a:t>protection of people with diverse SOGIESC </a:t>
            </a:r>
            <a:r>
              <a:rPr lang="en-US" altLang="en-US" sz="1200" i="0" dirty="0">
                <a:ea typeface="MS PGothic" charset="-128"/>
              </a:rPr>
              <a:t>into all services and programs in your office.</a:t>
            </a:r>
          </a:p>
          <a:p>
            <a:pPr marL="285750" indent="-285750">
              <a:buFont typeface="Arial" panose="020B0604020202020204" pitchFamily="34" charset="0"/>
              <a:buChar char="•"/>
            </a:pPr>
            <a:r>
              <a:rPr lang="en-US" altLang="en-US" sz="1200" i="0" dirty="0">
                <a:ea typeface="MS PGothic" charset="-128"/>
              </a:rPr>
              <a:t>Approach safe spaces in a </a:t>
            </a:r>
            <a:r>
              <a:rPr lang="en-US" altLang="en-US" sz="1200" b="1" i="0" dirty="0">
                <a:ea typeface="MS PGothic" charset="-128"/>
              </a:rPr>
              <a:t>holistic manner</a:t>
            </a:r>
            <a:r>
              <a:rPr lang="en-US" altLang="en-US" sz="1200" i="0" dirty="0">
                <a:ea typeface="MS PGothic" charset="-128"/>
              </a:rPr>
              <a:t>: establish them in your own office while encouraging others to do the same.</a:t>
            </a:r>
          </a:p>
          <a:p>
            <a:pPr marL="285750" indent="-285750">
              <a:buFont typeface="Arial" panose="020B0604020202020204" pitchFamily="34" charset="0"/>
              <a:buChar char="•"/>
            </a:pPr>
            <a:endParaRPr lang="en-US" altLang="en-US" sz="1200" i="1" dirty="0">
              <a:ea typeface="MS PGothic" charset="-128"/>
            </a:endParaRPr>
          </a:p>
          <a:p>
            <a:pPr marL="0" indent="0">
              <a:buFont typeface="Arial" panose="020B0604020202020204" pitchFamily="34" charset="0"/>
              <a:buNone/>
            </a:pPr>
            <a:r>
              <a:rPr lang="en-US" altLang="en-US" sz="1200" i="1" dirty="0">
                <a:ea typeface="MS PGothic" charset="-128"/>
              </a:rPr>
              <a:t>----</a:t>
            </a:r>
          </a:p>
          <a:p>
            <a:pPr marL="0" indent="0">
              <a:buFont typeface="Arial" panose="020B0604020202020204" pitchFamily="34" charset="0"/>
              <a:buNone/>
            </a:pPr>
            <a:endParaRPr lang="en-US" altLang="en-US" sz="1200" i="1" dirty="0">
              <a:ea typeface="MS PGothic" charset="-128"/>
            </a:endParaRPr>
          </a:p>
          <a:p>
            <a:pPr marL="0" indent="0">
              <a:buFont typeface="Arial" panose="020B0604020202020204" pitchFamily="34" charset="0"/>
              <a:buNone/>
            </a:pPr>
            <a:r>
              <a:rPr lang="en-US" altLang="en-US" sz="1200" b="1" i="1" dirty="0">
                <a:ea typeface="MS PGothic" charset="-128"/>
              </a:rPr>
              <a:t>Time: </a:t>
            </a:r>
            <a:r>
              <a:rPr lang="en-US" altLang="en-US" sz="1200" b="0" i="1" dirty="0">
                <a:ea typeface="MS PGothic" charset="-128"/>
              </a:rPr>
              <a:t>1</a:t>
            </a:r>
            <a:r>
              <a:rPr lang="en-US" altLang="en-US" sz="1200" i="1" dirty="0">
                <a:ea typeface="MS PGothic" charset="-128"/>
              </a:rPr>
              <a:t> minute.</a:t>
            </a:r>
          </a:p>
          <a:p>
            <a:endParaRPr lang="en-US" altLang="en-US" sz="1200" i="1" dirty="0">
              <a:ea typeface="MS PGothic" charset="-128"/>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710162DD-07BE-5646-97EA-012889A97BA4}" type="slidenum">
              <a:rPr lang="en-US" altLang="en-US" sz="1200">
                <a:latin typeface="Calibri Regular"/>
              </a:rPr>
              <a:pPr/>
              <a:t>69</a:t>
            </a:fld>
            <a:endParaRPr lang="en-US" altLang="en-US" sz="1200" dirty="0">
              <a:latin typeface="Calibri Regular"/>
            </a:endParaRPr>
          </a:p>
        </p:txBody>
      </p:sp>
    </p:spTree>
    <p:extLst>
      <p:ext uri="{BB962C8B-B14F-4D97-AF65-F5344CB8AC3E}">
        <p14:creationId xmlns:p14="http://schemas.microsoft.com/office/powerpoint/2010/main" val="2709536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1615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3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What Challenges Do People with Diverse SOGIESC Experience? continued</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rPr>
              <a:t>Compounded marginalization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means that individuals with diverse SOGIESC may be marginalized both because of their sexual orientation, gender identity, gender expression or sex characteristics AND because they are migrants or have been forcibly displaced. Other intersectional factors can further compound their marginalization, such as age, gender, disability and employment status.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Why do you think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compounded marginalization</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might be important to understand in relation to our work?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Pause to allow learners to answer. If the below has already been said by learners, skip to the next facilitated text; if it has not, go through it before moving on.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a:cs typeface="Calibri"/>
              </a:rPr>
              <a:t>Compounded marginalization</a:t>
            </a:r>
            <a:r>
              <a:rPr kumimoji="0" lang="en-US" altLang="en-US" sz="1200" b="0" i="0" u="none" strike="noStrike" kern="1200" cap="none" spc="0" normalizeH="0" baseline="0" noProof="0" dirty="0">
                <a:ln>
                  <a:noFill/>
                </a:ln>
                <a:solidFill>
                  <a:prstClr val="black"/>
                </a:solidFill>
                <a:effectLst/>
                <a:uLnTx/>
                <a:uFillTx/>
                <a:latin typeface="+mn-lt"/>
                <a:ea typeface="MS PGothic"/>
                <a:cs typeface="Calibri"/>
              </a:rPr>
              <a:t> is important to understand in our work because it can affect an individual’s visibility to us, their vulnerability and their ability to access dignified employment, healthcare and other services (TJ: and can impact the solutions that are considered for them) . Often the most vulnerable populations are the most invisible to us. Understanding compound marginalization helps us understand the importance of outreach and why individuals with diverse SOGIESC require special assistance that does not align with the assistance we give to other populations, such as women and girls.</a:t>
            </a:r>
            <a:endParaRPr kumimoji="0" lang="en-US" altLang="en-US" sz="1200" b="0" i="1" u="none" strike="noStrike" kern="1200" cap="none" spc="0" normalizeH="0" baseline="0" noProof="0" dirty="0">
              <a:ln>
                <a:noFill/>
              </a:ln>
              <a:solidFill>
                <a:prstClr val="black"/>
              </a:solidFill>
              <a:effectLst/>
              <a:uLnTx/>
              <a:uFillTx/>
              <a:latin typeface="+mn-lt"/>
              <a:ea typeface="MS PGothic"/>
              <a:cs typeface="Calibri"/>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Let’s now look at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evolving needs.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Who can tell us what we mean by evolving needs?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Pause to allow learners to answer.</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7 minutes for “What Challenges Do People with Diverse SOGIESC Experience?” slides.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Central American migrant caravan passing by Chiapas, Mexico on their way to the United States. One migrant holds a rainbow flag; others have backpacks and a child in a stroller.]</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7</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41151131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xfrm>
            <a:off x="685799" y="4035971"/>
            <a:ext cx="5934785" cy="4963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b="1" u="sng" dirty="0">
                <a:ea typeface="MS PGothic" charset="-128"/>
              </a:rPr>
              <a:t>Module 11 Overview</a:t>
            </a:r>
          </a:p>
          <a:p>
            <a:endParaRPr lang="en-US" altLang="en-US" sz="1200" dirty="0">
              <a:ea typeface="MS PGothic" charset="-128"/>
            </a:endParaRPr>
          </a:p>
          <a:p>
            <a:r>
              <a:rPr lang="en-US" altLang="en-US" sz="1200" dirty="0">
                <a:ea typeface="MS PGothic" charset="-128"/>
              </a:rPr>
              <a:t>In this module, you’ll learn how to use the UNHCR </a:t>
            </a:r>
            <a:r>
              <a:rPr lang="en-US" altLang="en-US" sz="1200" b="1" dirty="0">
                <a:ea typeface="MS PGothic" charset="-128"/>
              </a:rPr>
              <a:t>High Risk Identification Tool (HRIT) </a:t>
            </a:r>
            <a:r>
              <a:rPr lang="en-US" altLang="en-US" sz="1200" dirty="0">
                <a:ea typeface="MS PGothic" charset="-128"/>
              </a:rPr>
              <a:t>and apply it to different scenarios involving people with diverse SOGIESC. </a:t>
            </a:r>
          </a:p>
          <a:p>
            <a:endParaRPr lang="en-US" altLang="en-US" sz="1200" dirty="0">
              <a:ea typeface="MS PGothic" charset="-128"/>
            </a:endParaRPr>
          </a:p>
          <a:p>
            <a:r>
              <a:rPr lang="en-US" altLang="en-US" sz="1200" dirty="0">
                <a:ea typeface="MS PGothic" charset="-128"/>
              </a:rPr>
              <a:t>----</a:t>
            </a:r>
          </a:p>
          <a:p>
            <a:endParaRPr lang="en-US" altLang="en-US" sz="1200" b="1" i="1" dirty="0">
              <a:ea typeface="MS PGothic" charset="-128"/>
            </a:endParaRPr>
          </a:p>
          <a:p>
            <a:r>
              <a:rPr lang="en-US" altLang="en-US" sz="1200" b="1" i="1" dirty="0">
                <a:ea typeface="MS PGothic" charset="-128"/>
              </a:rPr>
              <a:t>Total Module Time: </a:t>
            </a:r>
            <a:r>
              <a:rPr lang="en-US" altLang="en-US" sz="1200" b="0" i="1" dirty="0">
                <a:ea typeface="MS PGothic" charset="-128"/>
              </a:rPr>
              <a:t>2</a:t>
            </a:r>
            <a:r>
              <a:rPr lang="en-US" altLang="en-US" sz="1200" i="1" dirty="0">
                <a:ea typeface="MS PGothic" charset="-128"/>
              </a:rPr>
              <a:t> hours 5 minutes.</a:t>
            </a:r>
          </a:p>
          <a:p>
            <a:endParaRPr lang="en-US" altLang="en-US" sz="1200" i="1" dirty="0">
              <a:ea typeface="MS PGothic" charset="-128"/>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4A31E5A-B7FC-E945-B897-86AFF9DB5541}" type="slidenum">
              <a:rPr lang="en-US" altLang="en-US" sz="1200">
                <a:latin typeface="Calibri Regular"/>
              </a:rPr>
              <a:pPr/>
              <a:t>70</a:t>
            </a:fld>
            <a:endParaRPr lang="en-US" altLang="en-US" sz="1200" dirty="0">
              <a:latin typeface="Calibri Regular"/>
            </a:endParaRPr>
          </a:p>
        </p:txBody>
      </p:sp>
    </p:spTree>
    <p:extLst>
      <p:ext uri="{BB962C8B-B14F-4D97-AF65-F5344CB8AC3E}">
        <p14:creationId xmlns:p14="http://schemas.microsoft.com/office/powerpoint/2010/main" val="10996821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b="1" u="sng" dirty="0">
                <a:ea typeface="MS PGothic" charset="-128"/>
              </a:rPr>
              <a:t>Objectives</a:t>
            </a:r>
          </a:p>
          <a:p>
            <a:endParaRPr lang="en-US" altLang="en-US" sz="1200" b="1" u="sng" dirty="0">
              <a:ea typeface="MS PGothic" charset="-128"/>
            </a:endParaRPr>
          </a:p>
          <a:p>
            <a:r>
              <a:rPr lang="en-US" altLang="en-US" sz="1200" dirty="0">
                <a:ea typeface="MS PGothic" charset="-128"/>
              </a:rPr>
              <a:t>The </a:t>
            </a:r>
            <a:r>
              <a:rPr lang="en-US" altLang="en-US" sz="1200" b="1" dirty="0">
                <a:ea typeface="MS PGothic" charset="-128"/>
              </a:rPr>
              <a:t>objectives</a:t>
            </a:r>
            <a:r>
              <a:rPr lang="en-US" altLang="en-US" sz="1200" dirty="0">
                <a:ea typeface="MS PGothic" charset="-128"/>
              </a:rPr>
              <a:t> of this module are to:</a:t>
            </a:r>
          </a:p>
          <a:p>
            <a:pPr marL="285750" indent="-285750">
              <a:buFont typeface="Arial" panose="020B0604020202020204" pitchFamily="34" charset="0"/>
              <a:buChar char="•"/>
            </a:pPr>
            <a:r>
              <a:rPr lang="en-US" altLang="en-US" sz="1200" i="0" dirty="0">
                <a:ea typeface="MS PGothic" charset="-128"/>
              </a:rPr>
              <a:t>Review common </a:t>
            </a:r>
            <a:r>
              <a:rPr lang="en-US" altLang="en-US" sz="1200" b="0" i="0" dirty="0">
                <a:ea typeface="MS PGothic" charset="-128"/>
              </a:rPr>
              <a:t>protection</a:t>
            </a:r>
            <a:r>
              <a:rPr lang="en-US" altLang="en-US" sz="1200" b="1" i="0" dirty="0">
                <a:ea typeface="MS PGothic" charset="-128"/>
              </a:rPr>
              <a:t> issues </a:t>
            </a:r>
            <a:r>
              <a:rPr lang="en-US" altLang="en-US" sz="1200" i="0" dirty="0">
                <a:ea typeface="MS PGothic" charset="-128"/>
              </a:rPr>
              <a:t>faced by people with diverse SOGIESC.</a:t>
            </a:r>
          </a:p>
          <a:p>
            <a:pPr marL="285750" indent="-285750">
              <a:buFont typeface="Arial" panose="020B0604020202020204" pitchFamily="34" charset="0"/>
              <a:buChar char="•"/>
            </a:pPr>
            <a:r>
              <a:rPr lang="en-US" altLang="en-US" sz="1200" i="0" dirty="0">
                <a:ea typeface="MS PGothic" charset="-128"/>
              </a:rPr>
              <a:t>Explore how to use the </a:t>
            </a:r>
            <a:r>
              <a:rPr lang="en-US" altLang="en-US" sz="1200" b="1" i="0" dirty="0">
                <a:ea typeface="MS PGothic" charset="-128"/>
              </a:rPr>
              <a:t>Heightened Risk Identification Tool</a:t>
            </a:r>
            <a:r>
              <a:rPr lang="en-US" altLang="en-US" sz="1200" i="0" dirty="0">
                <a:ea typeface="MS PGothic" charset="-128"/>
              </a:rPr>
              <a:t>, or HRIT, for people with diverse SOGIESC. </a:t>
            </a:r>
          </a:p>
          <a:p>
            <a:endParaRPr lang="en-US" altLang="en-US" sz="1200" i="1" dirty="0">
              <a:ea typeface="MS PGothic" charset="-128"/>
            </a:endParaRPr>
          </a:p>
          <a:p>
            <a:r>
              <a:rPr lang="en-US" altLang="en-US" sz="1200" i="1" dirty="0">
                <a:ea typeface="MS PGothic" charset="-128"/>
              </a:rPr>
              <a:t>----</a:t>
            </a:r>
          </a:p>
          <a:p>
            <a:endParaRPr lang="en-US" altLang="en-US" sz="1200" i="1" dirty="0">
              <a:ea typeface="MS PGothic" charset="-128"/>
            </a:endParaRPr>
          </a:p>
          <a:p>
            <a:r>
              <a:rPr lang="en-US" altLang="en-US" sz="1200" b="1" i="1" dirty="0">
                <a:ea typeface="MS PGothic" charset="-128"/>
              </a:rPr>
              <a:t>Time: </a:t>
            </a:r>
            <a:r>
              <a:rPr lang="en-US" altLang="en-US" sz="1200" b="0" i="1" dirty="0">
                <a:ea typeface="MS PGothic" charset="-128"/>
              </a:rPr>
              <a:t>1</a:t>
            </a:r>
            <a:r>
              <a:rPr lang="en-US" altLang="en-US" sz="1200" i="1" dirty="0">
                <a:ea typeface="MS PGothic" charset="-128"/>
              </a:rPr>
              <a:t> minute.</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71</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11745319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Notes Placeholder 2"/>
          <p:cNvSpPr>
            <a:spLocks noGrp="1"/>
          </p:cNvSpPr>
          <p:nvPr>
            <p:ph type="body" idx="1"/>
          </p:nvPr>
        </p:nvSpPr>
        <p:spPr bwMode="auto">
          <a:xfrm>
            <a:off x="685800" y="4035972"/>
            <a:ext cx="5486400" cy="41936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b="1" u="sng" dirty="0">
                <a:ea typeface="MS PGothic" charset="-128"/>
              </a:rPr>
              <a:t>Review: Common Protection Issues </a:t>
            </a:r>
          </a:p>
          <a:p>
            <a:endParaRPr lang="en-US" altLang="en-US" sz="1200" dirty="0">
              <a:ea typeface="MS PGothic" charset="-128"/>
            </a:endParaRPr>
          </a:p>
          <a:p>
            <a:r>
              <a:rPr lang="en-US" altLang="en-US" sz="1200" dirty="0">
                <a:ea typeface="MS PGothic" charset="-128"/>
              </a:rPr>
              <a:t>Before we do the exercise for this module, let’s quickly review the </a:t>
            </a:r>
            <a:r>
              <a:rPr lang="en-US" altLang="en-US" sz="1200" b="1" dirty="0">
                <a:ea typeface="MS PGothic" charset="-128"/>
              </a:rPr>
              <a:t>common </a:t>
            </a:r>
            <a:r>
              <a:rPr lang="en-US" altLang="en-US" sz="1200" b="0" dirty="0">
                <a:ea typeface="MS PGothic" charset="-128"/>
              </a:rPr>
              <a:t>protection issues </a:t>
            </a:r>
            <a:r>
              <a:rPr lang="en-US" altLang="en-US" sz="1200" dirty="0">
                <a:ea typeface="MS PGothic" charset="-128"/>
              </a:rPr>
              <a:t>faced by people with diverse SOGIESC.</a:t>
            </a:r>
          </a:p>
          <a:p>
            <a:endParaRPr lang="en-US" altLang="en-US" sz="1200" dirty="0">
              <a:ea typeface="MS PGothic" charset="-128"/>
            </a:endParaRPr>
          </a:p>
          <a:p>
            <a:r>
              <a:rPr lang="en-US" altLang="en-US" sz="1200" i="0" dirty="0">
                <a:ea typeface="MS PGothic" charset="-128"/>
              </a:rPr>
              <a:t>In displacement and during the asylum process, peop</a:t>
            </a:r>
            <a:r>
              <a:rPr lang="en-US" sz="1200" kern="0" dirty="0">
                <a:solidFill>
                  <a:srgbClr val="595959"/>
                </a:solidFill>
                <a:latin typeface="+mn-lt"/>
                <a:ea typeface="Lucida Grande"/>
                <a:cs typeface="Calibri"/>
              </a:rPr>
              <a:t>l</a:t>
            </a:r>
            <a:r>
              <a:rPr lang="en-US" altLang="en-US" sz="1200" i="0" dirty="0">
                <a:ea typeface="MS PGothic" charset="-128"/>
              </a:rPr>
              <a:t>e with diverse SOGIESC face:</a:t>
            </a:r>
          </a:p>
          <a:p>
            <a:pPr marL="285750" indent="-285750">
              <a:buFont typeface="Arial" panose="020B0604020202020204" pitchFamily="34" charset="0"/>
              <a:buChar char="•"/>
            </a:pPr>
            <a:r>
              <a:rPr lang="en-US" altLang="en-US" sz="1200" b="0" i="0" dirty="0">
                <a:ea typeface="MS PGothic" charset="-128"/>
              </a:rPr>
              <a:t>Threats to their physical safety</a:t>
            </a:r>
          </a:p>
          <a:p>
            <a:pPr marL="285750" indent="-285750">
              <a:buFont typeface="Arial" panose="020B0604020202020204" pitchFamily="34" charset="0"/>
              <a:buChar char="•"/>
            </a:pPr>
            <a:r>
              <a:rPr lang="en-US" altLang="en-US" sz="1200" b="0" i="0" dirty="0">
                <a:ea typeface="MS PGothic" charset="-128"/>
              </a:rPr>
              <a:t>Attacks and harassment by local persons, asylum-seekers and refugees</a:t>
            </a:r>
          </a:p>
          <a:p>
            <a:pPr marL="285750" indent="-285750">
              <a:buFont typeface="Arial" panose="020B0604020202020204" pitchFamily="34" charset="0"/>
              <a:buChar char="•"/>
            </a:pPr>
            <a:r>
              <a:rPr lang="en-US" altLang="en-US" sz="1200" b="0" i="0" dirty="0">
                <a:ea typeface="MS PGothic" charset="-128"/>
              </a:rPr>
              <a:t>Sexual violence, detention and </a:t>
            </a:r>
            <a:r>
              <a:rPr lang="en-US" altLang="en-US" sz="1200" b="0" i="1" dirty="0" err="1">
                <a:ea typeface="MS PGothic" charset="-128"/>
              </a:rPr>
              <a:t>refoulement</a:t>
            </a:r>
            <a:endParaRPr lang="en-US" altLang="en-US" sz="1200" b="0" i="1" dirty="0">
              <a:ea typeface="MS PGothic" charset="-128"/>
            </a:endParaRPr>
          </a:p>
          <a:p>
            <a:pPr marL="285750" indent="-285750">
              <a:buFont typeface="Arial" panose="020B0604020202020204" pitchFamily="34" charset="0"/>
              <a:buChar char="•"/>
            </a:pPr>
            <a:r>
              <a:rPr lang="en-US" altLang="en-US" sz="1200" b="0" i="0" dirty="0">
                <a:ea typeface="MS PGothic" charset="-128"/>
              </a:rPr>
              <a:t>Criminal penalties</a:t>
            </a:r>
          </a:p>
          <a:p>
            <a:pPr marL="285750" indent="-285750">
              <a:buFont typeface="Arial" panose="020B0604020202020204" pitchFamily="34" charset="0"/>
              <a:buChar char="•"/>
            </a:pPr>
            <a:r>
              <a:rPr lang="en-US" altLang="en-US" sz="1200" b="0" i="0" dirty="0">
                <a:ea typeface="MS PGothic" charset="-128"/>
              </a:rPr>
              <a:t>A lack of support from police or security entities</a:t>
            </a:r>
          </a:p>
          <a:p>
            <a:endParaRPr lang="en-US" altLang="en-US" sz="1200" dirty="0">
              <a:ea typeface="MS PGothic" charset="-128"/>
            </a:endParaRPr>
          </a:p>
          <a:p>
            <a:r>
              <a:rPr lang="en-US" altLang="en-US" sz="1200" dirty="0">
                <a:ea typeface="MS PGothic" charset="-128"/>
              </a:rPr>
              <a:t>----</a:t>
            </a:r>
          </a:p>
          <a:p>
            <a:endParaRPr lang="en-US" altLang="en-US" sz="1200" dirty="0">
              <a:ea typeface="MS PGothic" charset="-128"/>
            </a:endParaRPr>
          </a:p>
          <a:p>
            <a:r>
              <a:rPr lang="en-US" altLang="en-US" sz="1200" b="1" i="1" dirty="0">
                <a:ea typeface="MS PGothic" charset="-128"/>
              </a:rPr>
              <a:t>Time: </a:t>
            </a:r>
            <a:r>
              <a:rPr lang="en-US" altLang="en-US" sz="1200" b="0" i="1" dirty="0">
                <a:ea typeface="MS PGothic" charset="-128"/>
              </a:rPr>
              <a:t>2</a:t>
            </a:r>
            <a:r>
              <a:rPr lang="en-US" altLang="en-US" sz="1200" i="1" dirty="0">
                <a:ea typeface="MS PGothic" charset="-128"/>
              </a:rPr>
              <a:t> minutes. </a:t>
            </a: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2CE5007-08C9-2A4C-9E49-194023C8FB34}" type="slidenum">
              <a:rPr lang="en-US" altLang="en-US" sz="1200">
                <a:latin typeface="Calibri Regular"/>
              </a:rPr>
              <a:pPr/>
              <a:t>72</a:t>
            </a:fld>
            <a:endParaRPr lang="en-US" altLang="en-US" sz="1200" dirty="0">
              <a:latin typeface="Calibri Regular"/>
            </a:endParaRPr>
          </a:p>
        </p:txBody>
      </p:sp>
    </p:spTree>
    <p:extLst>
      <p:ext uri="{BB962C8B-B14F-4D97-AF65-F5344CB8AC3E}">
        <p14:creationId xmlns:p14="http://schemas.microsoft.com/office/powerpoint/2010/main" val="8605755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Notes Placeholder 2"/>
          <p:cNvSpPr>
            <a:spLocks noGrp="1"/>
          </p:cNvSpPr>
          <p:nvPr>
            <p:ph type="body" idx="1"/>
          </p:nvPr>
        </p:nvSpPr>
        <p:spPr bwMode="auto">
          <a:xfrm>
            <a:off x="685800" y="4035971"/>
            <a:ext cx="5486400" cy="48994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sng" dirty="0">
                <a:ea typeface="MS PGothic" charset="-128"/>
              </a:rPr>
              <a:t>Review: Common Protection Issues, continued</a:t>
            </a:r>
          </a:p>
          <a:p>
            <a:endParaRPr lang="en-US" altLang="en-US" sz="1200" i="1" dirty="0">
              <a:ea typeface="MS PGothic" charset="-128"/>
            </a:endParaRPr>
          </a:p>
          <a:p>
            <a:r>
              <a:rPr lang="en-US" altLang="en-US" sz="1200" i="0" dirty="0">
                <a:ea typeface="MS PGothic" charset="-128"/>
              </a:rPr>
              <a:t>Exacerbating factors include:</a:t>
            </a:r>
          </a:p>
          <a:p>
            <a:pPr marL="285750" indent="-285750">
              <a:buFont typeface="Arial" panose="020B0604020202020204" pitchFamily="34" charset="0"/>
              <a:buChar char="•"/>
            </a:pPr>
            <a:endParaRPr lang="en-US" altLang="en-US" sz="600" i="0" dirty="0">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i="0" dirty="0">
                <a:ea typeface="MS PGothic" charset="-128"/>
              </a:rPr>
              <a:t>A lack of </a:t>
            </a:r>
            <a:r>
              <a:rPr lang="en-US" altLang="en-US" sz="1200" b="0" i="0" dirty="0">
                <a:ea typeface="MS PGothic" charset="-128"/>
              </a:rPr>
              <a:t>family and community </a:t>
            </a:r>
            <a:r>
              <a:rPr lang="en-US" altLang="en-US" sz="1200" b="1" i="0" dirty="0">
                <a:ea typeface="MS PGothic" charset="-128"/>
              </a:rPr>
              <a:t>support</a:t>
            </a:r>
            <a:r>
              <a:rPr lang="en-US" altLang="en-US" sz="1200" i="0" dirty="0">
                <a:ea typeface="MS PGothic" charset="-128"/>
              </a:rPr>
              <a:t>. This is sometimes called </a:t>
            </a:r>
            <a:r>
              <a:rPr lang="en-US" altLang="en-US" sz="1200" b="1" i="0" dirty="0">
                <a:ea typeface="MS PGothic" charset="-128"/>
              </a:rPr>
              <a:t>double </a:t>
            </a:r>
            <a:r>
              <a:rPr lang="en-US" altLang="en-US" sz="1200" i="0" dirty="0">
                <a:ea typeface="MS PGothic" charset="-128"/>
              </a:rPr>
              <a:t>marginalization, which means individuals are marginalized both because they are migrants, refugees or asylum-seekers and because they have diverse SOGIESC.</a:t>
            </a:r>
          </a:p>
          <a:p>
            <a:pPr marL="285750" indent="-285750">
              <a:buFont typeface="Arial" panose="020B0604020202020204" pitchFamily="34" charset="0"/>
              <a:buChar char="•"/>
            </a:pPr>
            <a:r>
              <a:rPr lang="en-US" altLang="en-US" sz="1200" i="0" dirty="0">
                <a:ea typeface="MS PGothic" charset="-128"/>
              </a:rPr>
              <a:t>Difficulty </a:t>
            </a:r>
            <a:r>
              <a:rPr lang="en-US" altLang="en-US" sz="1200" b="1" i="0" dirty="0">
                <a:ea typeface="MS PGothic" charset="-128"/>
              </a:rPr>
              <a:t>accessing</a:t>
            </a:r>
            <a:r>
              <a:rPr lang="en-US" altLang="en-US" sz="1200" i="0" dirty="0">
                <a:ea typeface="MS PGothic" charset="-128"/>
              </a:rPr>
              <a:t> housing, employment, education, health, psychological care and social services.</a:t>
            </a:r>
          </a:p>
          <a:p>
            <a:pPr marL="285750" indent="-285750">
              <a:buFont typeface="Arial" panose="020B0604020202020204" pitchFamily="34" charset="0"/>
              <a:buChar char="•"/>
            </a:pPr>
            <a:r>
              <a:rPr lang="en-US" altLang="en-US" sz="1200" i="0" dirty="0">
                <a:ea typeface="MS PGothic" charset="-128"/>
              </a:rPr>
              <a:t>Eviction from </a:t>
            </a:r>
            <a:r>
              <a:rPr lang="en-US" altLang="en-US" sz="1200" b="1" i="0" dirty="0">
                <a:ea typeface="MS PGothic" charset="-128"/>
              </a:rPr>
              <a:t>housing</a:t>
            </a:r>
            <a:r>
              <a:rPr lang="en-US" altLang="en-US" sz="1200" i="0" dirty="0">
                <a:ea typeface="MS PGothic" charset="-128"/>
              </a:rPr>
              <a:t> and firing from </a:t>
            </a:r>
            <a:r>
              <a:rPr lang="en-US" altLang="en-US" sz="1200" b="1" i="0" dirty="0">
                <a:ea typeface="MS PGothic" charset="-128"/>
              </a:rPr>
              <a:t>employment </a:t>
            </a:r>
            <a:r>
              <a:rPr lang="en-US" altLang="en-US" sz="1200" i="0" dirty="0">
                <a:ea typeface="MS PGothic" charset="-128"/>
              </a:rPr>
              <a:t>– individuals may resort to sex work to survive.</a:t>
            </a:r>
          </a:p>
          <a:p>
            <a:pPr marL="285750" indent="-285750">
              <a:buFont typeface="Arial" panose="020B0604020202020204" pitchFamily="34" charset="0"/>
              <a:buChar char="•"/>
            </a:pPr>
            <a:r>
              <a:rPr lang="en-US" altLang="en-US" sz="1200" i="0" dirty="0">
                <a:ea typeface="MS PGothic" charset="-128"/>
              </a:rPr>
              <a:t>Negative attitudes and </a:t>
            </a:r>
            <a:r>
              <a:rPr lang="en-US" altLang="en-US" sz="1200" b="1" i="0" dirty="0">
                <a:ea typeface="MS PGothic" charset="-128"/>
              </a:rPr>
              <a:t>prejudice</a:t>
            </a:r>
            <a:r>
              <a:rPr lang="en-US" altLang="en-US" sz="1200" i="0" dirty="0">
                <a:ea typeface="MS PGothic" charset="-128"/>
              </a:rPr>
              <a:t> from staff of service organizations.</a:t>
            </a:r>
          </a:p>
          <a:p>
            <a:pPr marL="285750" indent="-285750">
              <a:buFont typeface="Arial" panose="020B0604020202020204" pitchFamily="34" charset="0"/>
              <a:buChar char="•"/>
            </a:pPr>
            <a:r>
              <a:rPr lang="en-US" altLang="en-US" sz="1200" i="0" dirty="0">
                <a:ea typeface="MS PGothic" charset="-128"/>
              </a:rPr>
              <a:t>Exacerbating factors also include:</a:t>
            </a:r>
          </a:p>
          <a:p>
            <a:pPr marL="285750" indent="-285750">
              <a:buFont typeface="Arial" panose="020B0604020202020204" pitchFamily="34" charset="0"/>
              <a:buChar char="•"/>
            </a:pPr>
            <a:r>
              <a:rPr lang="en-US" altLang="en-US" sz="1200" i="0" dirty="0">
                <a:ea typeface="MS PGothic" charset="-128"/>
              </a:rPr>
              <a:t>The length of the </a:t>
            </a:r>
            <a:r>
              <a:rPr lang="en-US" altLang="en-US" sz="1200" b="1" i="0" dirty="0">
                <a:ea typeface="MS PGothic" charset="-128"/>
              </a:rPr>
              <a:t>asylum</a:t>
            </a:r>
            <a:r>
              <a:rPr lang="en-US" altLang="en-US" sz="1200" i="0" dirty="0">
                <a:ea typeface="MS PGothic" charset="-128"/>
              </a:rPr>
              <a:t> process.</a:t>
            </a:r>
          </a:p>
          <a:p>
            <a:pPr marL="285750" indent="-285750">
              <a:buFont typeface="Arial" panose="020B0604020202020204" pitchFamily="34" charset="0"/>
              <a:buChar char="•"/>
            </a:pPr>
            <a:r>
              <a:rPr lang="en-US" altLang="en-US" sz="1200" i="0" dirty="0">
                <a:ea typeface="MS PGothic" charset="-128"/>
              </a:rPr>
              <a:t>The length of the </a:t>
            </a:r>
            <a:r>
              <a:rPr lang="en-US" altLang="en-US" sz="1200" b="1" i="0" dirty="0">
                <a:ea typeface="MS PGothic" charset="-128"/>
              </a:rPr>
              <a:t>resettlement </a:t>
            </a:r>
            <a:r>
              <a:rPr lang="en-US" altLang="en-US" sz="1200" i="0" dirty="0">
                <a:ea typeface="MS PGothic" charset="-128"/>
              </a:rPr>
              <a:t>process, if it is an option.</a:t>
            </a:r>
          </a:p>
          <a:p>
            <a:pPr marL="285750" indent="-285750">
              <a:buFont typeface="Arial" panose="020B0604020202020204" pitchFamily="34" charset="0"/>
              <a:buChar char="•"/>
            </a:pPr>
            <a:r>
              <a:rPr lang="en-US" altLang="en-US" sz="1200" i="0" dirty="0">
                <a:ea typeface="MS PGothic" charset="-128"/>
              </a:rPr>
              <a:t>Poor resettlement </a:t>
            </a:r>
            <a:r>
              <a:rPr lang="en-US" altLang="en-US" sz="1200" b="1" i="0" dirty="0">
                <a:ea typeface="MS PGothic" charset="-128"/>
              </a:rPr>
              <a:t>placement</a:t>
            </a:r>
            <a:r>
              <a:rPr lang="en-US" altLang="en-US" sz="1200" i="0" dirty="0">
                <a:ea typeface="MS PGothic" charset="-128"/>
              </a:rPr>
              <a:t>, continuing the cycle of marginalization and victimization, or a resettlement </a:t>
            </a:r>
            <a:r>
              <a:rPr lang="en-US" altLang="en-US" sz="1200" b="1" i="0" dirty="0">
                <a:ea typeface="MS PGothic" charset="-128"/>
              </a:rPr>
              <a:t>destination</a:t>
            </a:r>
            <a:r>
              <a:rPr lang="en-US" altLang="en-US" sz="1200" i="0" dirty="0">
                <a:ea typeface="MS PGothic" charset="-128"/>
              </a:rPr>
              <a:t> that does not provide adequate medical care.</a:t>
            </a:r>
          </a:p>
          <a:p>
            <a:endParaRPr lang="en-US" altLang="en-US" sz="200" i="1" dirty="0">
              <a:ea typeface="MS PGothic" charset="-128"/>
            </a:endParaRPr>
          </a:p>
          <a:p>
            <a:r>
              <a:rPr lang="en-US" altLang="en-US" sz="1200" i="1" dirty="0">
                <a:ea typeface="MS PGothic" charset="-128"/>
              </a:rPr>
              <a:t>----</a:t>
            </a:r>
          </a:p>
          <a:p>
            <a:endParaRPr lang="en-US" altLang="en-US" sz="100" dirty="0">
              <a:ea typeface="MS PGothic" charset="-128"/>
            </a:endParaRPr>
          </a:p>
          <a:p>
            <a:r>
              <a:rPr lang="en-US" altLang="en-US" sz="1200" b="1" i="1" dirty="0">
                <a:ea typeface="MS PGothic" charset="-128"/>
              </a:rPr>
              <a:t>Time: </a:t>
            </a:r>
            <a:r>
              <a:rPr lang="en-US" altLang="en-US" sz="1200" b="0" i="1" dirty="0">
                <a:ea typeface="MS PGothic" charset="-128"/>
              </a:rPr>
              <a:t>3</a:t>
            </a:r>
            <a:r>
              <a:rPr lang="en-US" altLang="en-US" sz="1200" i="1" dirty="0">
                <a:ea typeface="MS PGothic" charset="-128"/>
              </a:rPr>
              <a:t> minutes.</a:t>
            </a:r>
          </a:p>
          <a:p>
            <a:endParaRPr lang="en-US" altLang="en-US" sz="1200" i="0" dirty="0">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2CE5007-08C9-2A4C-9E49-194023C8FB34}" type="slidenum">
              <a:rPr lang="en-US" altLang="en-US" sz="1200">
                <a:latin typeface="Calibri Regular"/>
              </a:rPr>
              <a:pPr/>
              <a:t>73</a:t>
            </a:fld>
            <a:endParaRPr lang="en-US" altLang="en-US" sz="1200" dirty="0">
              <a:latin typeface="Calibri Regular"/>
            </a:endParaRPr>
          </a:p>
        </p:txBody>
      </p:sp>
    </p:spTree>
    <p:extLst>
      <p:ext uri="{BB962C8B-B14F-4D97-AF65-F5344CB8AC3E}">
        <p14:creationId xmlns:p14="http://schemas.microsoft.com/office/powerpoint/2010/main" val="29307564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sng" dirty="0">
                <a:ea typeface="MS PGothic" charset="-128"/>
              </a:rPr>
              <a:t>Exercise: Case Study Assessment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u="sng" dirty="0">
              <a:ea typeface="MS PGothic" charset="-128"/>
            </a:endParaRPr>
          </a:p>
          <a:p>
            <a:pPr lvl="0"/>
            <a:r>
              <a:rPr lang="en-US" sz="1200" kern="1200" dirty="0">
                <a:solidFill>
                  <a:schemeClr val="tx1"/>
                </a:solidFill>
                <a:effectLst/>
                <a:latin typeface="+mn-lt"/>
                <a:ea typeface="MS PGothic" pitchFamily="34" charset="-128"/>
                <a:cs typeface="MS PGothic" charset="0"/>
              </a:rPr>
              <a:t>We'll now do an </a:t>
            </a:r>
            <a:r>
              <a:rPr lang="en-US" sz="1200" b="1" kern="1200" dirty="0">
                <a:solidFill>
                  <a:schemeClr val="tx1"/>
                </a:solidFill>
                <a:effectLst/>
                <a:latin typeface="+mn-lt"/>
                <a:ea typeface="MS PGothic" pitchFamily="34" charset="-128"/>
                <a:cs typeface="MS PGothic" charset="0"/>
              </a:rPr>
              <a:t>exercise</a:t>
            </a:r>
            <a:r>
              <a:rPr lang="en-US" sz="1200" kern="1200" dirty="0">
                <a:solidFill>
                  <a:schemeClr val="tx1"/>
                </a:solidFill>
                <a:effectLst/>
                <a:latin typeface="+mn-lt"/>
                <a:ea typeface="MS PGothic" pitchFamily="34" charset="-128"/>
                <a:cs typeface="MS PGothic" charset="0"/>
              </a:rPr>
              <a:t> that will help us learn about assessing protection needs. It will also provide you with the opportunity to use the </a:t>
            </a:r>
            <a:r>
              <a:rPr lang="en-US" sz="1200" b="0" kern="1200" dirty="0">
                <a:solidFill>
                  <a:schemeClr val="tx1"/>
                </a:solidFill>
                <a:effectLst/>
                <a:latin typeface="+mn-lt"/>
                <a:ea typeface="MS PGothic" pitchFamily="34" charset="-128"/>
                <a:cs typeface="MS PGothic" charset="0"/>
              </a:rPr>
              <a:t>Heightened Risk Identification Tool </a:t>
            </a:r>
            <a:r>
              <a:rPr lang="en-US" sz="1200" kern="1200" dirty="0">
                <a:solidFill>
                  <a:schemeClr val="tx1"/>
                </a:solidFill>
                <a:effectLst/>
                <a:latin typeface="+mn-lt"/>
                <a:ea typeface="MS PGothic" pitchFamily="34" charset="-128"/>
                <a:cs typeface="MS PGothic" charset="0"/>
              </a:rPr>
              <a:t>for a person with diverse SOGIESC.</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I have distributed to you the </a:t>
            </a:r>
            <a:r>
              <a:rPr lang="en-US" sz="1200" b="1" kern="1200" dirty="0">
                <a:solidFill>
                  <a:schemeClr val="tx1"/>
                </a:solidFill>
                <a:effectLst/>
                <a:latin typeface="+mn-lt"/>
                <a:ea typeface="MS PGothic" pitchFamily="34" charset="-128"/>
                <a:cs typeface="MS PGothic" charset="0"/>
              </a:rPr>
              <a:t>HRIT</a:t>
            </a:r>
            <a:r>
              <a:rPr lang="en-US" sz="1200" kern="1200" dirty="0">
                <a:solidFill>
                  <a:schemeClr val="tx1"/>
                </a:solidFill>
                <a:effectLst/>
                <a:latin typeface="+mn-lt"/>
                <a:ea typeface="MS PGothic" pitchFamily="34" charset="-128"/>
                <a:cs typeface="MS PGothic" charset="0"/>
              </a:rPr>
              <a:t> and </a:t>
            </a:r>
            <a:r>
              <a:rPr lang="en-US" sz="1200" b="1" kern="1200" dirty="0">
                <a:solidFill>
                  <a:schemeClr val="tx1"/>
                </a:solidFill>
                <a:effectLst/>
                <a:latin typeface="+mn-lt"/>
                <a:ea typeface="MS PGothic" pitchFamily="34" charset="-128"/>
                <a:cs typeface="MS PGothic" charset="0"/>
              </a:rPr>
              <a:t>HRIT User Guide</a:t>
            </a:r>
            <a:r>
              <a:rPr lang="en-US" sz="1200" kern="1200" dirty="0">
                <a:solidFill>
                  <a:schemeClr val="tx1"/>
                </a:solidFill>
                <a:effectLst/>
                <a:latin typeface="+mn-lt"/>
                <a:ea typeface="MS PGothic" pitchFamily="34" charset="-128"/>
                <a:cs typeface="MS PGothic" charset="0"/>
              </a:rPr>
              <a:t>. You will first thoroughly read the HRIT and the HRIT User Guide. Take 30 minutes to do this.</a:t>
            </a:r>
          </a:p>
          <a:p>
            <a:pPr lvl="0"/>
            <a:endParaRPr lang="en-US" sz="1200" kern="1200" dirty="0">
              <a:solidFill>
                <a:schemeClr val="tx1"/>
              </a:solidFill>
              <a:effectLst/>
              <a:latin typeface="+mn-lt"/>
              <a:ea typeface="MS PGothic" pitchFamily="34" charset="-128"/>
              <a:cs typeface="MS PGothic" charset="0"/>
            </a:endParaRPr>
          </a:p>
          <a:p>
            <a:pPr lvl="0"/>
            <a:r>
              <a:rPr lang="en-US" sz="1200" i="1" kern="1200" dirty="0">
                <a:solidFill>
                  <a:schemeClr val="tx1"/>
                </a:solidFill>
                <a:effectLst/>
                <a:latin typeface="+mn-lt"/>
                <a:ea typeface="MS PGothic" pitchFamily="34" charset="-128"/>
                <a:cs typeface="MS PGothic" charset="0"/>
              </a:rPr>
              <a:t>After 30 minutes </a:t>
            </a:r>
            <a:r>
              <a:rPr lang="en-US" sz="1200" kern="1200" dirty="0">
                <a:solidFill>
                  <a:schemeClr val="tx1"/>
                </a:solidFill>
                <a:effectLst/>
                <a:latin typeface="+mn-lt"/>
                <a:ea typeface="MS PGothic" pitchFamily="34" charset="-128"/>
                <a:cs typeface="MS PGothic" charset="0"/>
              </a:rPr>
              <a:t>–</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You should now turn to the exercise worksheet in your </a:t>
            </a:r>
            <a:r>
              <a:rPr lang="en-US" sz="1200" b="1" kern="1200" dirty="0">
                <a:solidFill>
                  <a:schemeClr val="tx1"/>
                </a:solidFill>
                <a:effectLst/>
                <a:latin typeface="+mn-lt"/>
                <a:ea typeface="MS PGothic" pitchFamily="34" charset="-128"/>
                <a:cs typeface="MS PGothic" charset="0"/>
              </a:rPr>
              <a:t>workbook. </a:t>
            </a:r>
            <a:r>
              <a:rPr lang="en-US" sz="1200" b="0" kern="1200" dirty="0">
                <a:solidFill>
                  <a:schemeClr val="tx1"/>
                </a:solidFill>
                <a:effectLst/>
                <a:latin typeface="+mn-lt"/>
                <a:ea typeface="MS PGothic" pitchFamily="34" charset="-128"/>
                <a:cs typeface="MS PGothic" charset="0"/>
              </a:rPr>
              <a:t>We’ll start with the case study of Amal. Read the case study and then fill out the worksheet. It will prompt you when you have to use the HRIT. You have 20 minutes to work on this case study.</a:t>
            </a:r>
          </a:p>
          <a:p>
            <a:pPr lvl="0"/>
            <a:endParaRPr lang="en-US" sz="1200" kern="1200" dirty="0">
              <a:solidFill>
                <a:schemeClr val="tx1"/>
              </a:solidFill>
              <a:effectLst/>
              <a:latin typeface="+mn-lt"/>
              <a:ea typeface="MS PGothic" pitchFamily="34" charset="-128"/>
              <a:cs typeface="MS PGothic" charset="0"/>
            </a:endParaRPr>
          </a:p>
          <a:p>
            <a:pPr lvl="0"/>
            <a:r>
              <a:rPr lang="en-US" sz="1200" i="1" kern="1200" dirty="0">
                <a:solidFill>
                  <a:schemeClr val="tx1"/>
                </a:solidFill>
                <a:effectLst/>
                <a:latin typeface="+mn-lt"/>
                <a:ea typeface="MS PGothic" pitchFamily="34" charset="-128"/>
                <a:cs typeface="MS PGothic" charset="0"/>
              </a:rPr>
              <a:t>After 20 minutes</a:t>
            </a:r>
            <a:r>
              <a:rPr lang="en-US" sz="1200" kern="1200" dirty="0">
                <a:solidFill>
                  <a:schemeClr val="tx1"/>
                </a:solidFill>
                <a:effectLst/>
                <a:latin typeface="+mn-lt"/>
                <a:ea typeface="MS PGothic" pitchFamily="34" charset="-128"/>
                <a:cs typeface="MS PGothic" charset="0"/>
              </a:rPr>
              <a:t>–</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Let’s now </a:t>
            </a:r>
            <a:r>
              <a:rPr lang="en-US" sz="1200" b="1" kern="1200" dirty="0">
                <a:solidFill>
                  <a:schemeClr val="tx1"/>
                </a:solidFill>
                <a:effectLst/>
                <a:latin typeface="+mn-lt"/>
                <a:ea typeface="MS PGothic" pitchFamily="34" charset="-128"/>
                <a:cs typeface="MS PGothic" charset="0"/>
              </a:rPr>
              <a:t>discuss </a:t>
            </a:r>
            <a:r>
              <a:rPr lang="en-US" sz="1200" kern="1200" dirty="0">
                <a:solidFill>
                  <a:schemeClr val="tx1"/>
                </a:solidFill>
                <a:effectLst/>
                <a:latin typeface="+mn-lt"/>
                <a:ea typeface="MS PGothic" pitchFamily="34" charset="-128"/>
                <a:cs typeface="MS PGothic" charset="0"/>
              </a:rPr>
              <a:t>Amal. Let’s go through the </a:t>
            </a:r>
            <a:r>
              <a:rPr lang="en-US" sz="1200" b="0" kern="1200" dirty="0">
                <a:solidFill>
                  <a:schemeClr val="tx1"/>
                </a:solidFill>
                <a:effectLst/>
                <a:latin typeface="+mn-lt"/>
                <a:ea typeface="MS PGothic" pitchFamily="34" charset="-128"/>
                <a:cs typeface="MS PGothic" charset="0"/>
              </a:rPr>
              <a:t>worksheet question by question. What did you put for #1? (</a:t>
            </a:r>
            <a:r>
              <a:rPr lang="en-US" sz="1200" b="0" i="1" kern="1200" dirty="0">
                <a:solidFill>
                  <a:schemeClr val="tx1"/>
                </a:solidFill>
                <a:effectLst/>
                <a:latin typeface="+mn-lt"/>
                <a:ea typeface="MS PGothic" pitchFamily="34" charset="-128"/>
                <a:cs typeface="MS PGothic" charset="0"/>
              </a:rPr>
              <a:t>Discuss each question with the group in turn.) </a:t>
            </a:r>
            <a:r>
              <a:rPr lang="en-US" sz="1200" b="0" kern="1200" dirty="0">
                <a:solidFill>
                  <a:schemeClr val="tx1"/>
                </a:solidFill>
                <a:effectLst/>
                <a:latin typeface="+mn-lt"/>
                <a:ea typeface="MS PGothic" pitchFamily="34" charset="-128"/>
                <a:cs typeface="MS PGothic" charset="0"/>
              </a:rPr>
              <a:t>Overall, what do you think about Amal’s risk level?</a:t>
            </a:r>
          </a:p>
          <a:p>
            <a:pPr lvl="0"/>
            <a:endParaRPr lang="en-US" sz="1200" kern="1200" dirty="0">
              <a:solidFill>
                <a:schemeClr val="tx1"/>
              </a:solidFill>
              <a:effectLst/>
              <a:latin typeface="+mn-lt"/>
              <a:ea typeface="MS PGothic" pitchFamily="34" charset="-128"/>
              <a:cs typeface="MS PGothic" charset="0"/>
            </a:endParaRPr>
          </a:p>
          <a:p>
            <a:pPr lvl="0"/>
            <a:r>
              <a:rPr lang="en-US" sz="1200" i="1" kern="1200" dirty="0">
                <a:solidFill>
                  <a:schemeClr val="tx1"/>
                </a:solidFill>
                <a:effectLst/>
                <a:latin typeface="+mn-lt"/>
                <a:ea typeface="MS PGothic" pitchFamily="34" charset="-128"/>
                <a:cs typeface="MS PGothic" charset="0"/>
              </a:rPr>
              <a:t>After 20 minutes</a:t>
            </a:r>
            <a:r>
              <a:rPr lang="en-US" sz="1200" kern="1200" dirty="0">
                <a:solidFill>
                  <a:schemeClr val="tx1"/>
                </a:solidFill>
                <a:effectLst/>
                <a:latin typeface="+mn-lt"/>
                <a:ea typeface="MS PGothic" pitchFamily="34" charset="-128"/>
                <a:cs typeface="MS PGothic" charset="0"/>
              </a:rPr>
              <a:t>–</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Let’s now turn to the case study for </a:t>
            </a:r>
            <a:r>
              <a:rPr lang="en-US" sz="1200" b="1" kern="1200" dirty="0">
                <a:solidFill>
                  <a:schemeClr val="tx1"/>
                </a:solidFill>
                <a:effectLst/>
                <a:latin typeface="+mn-lt"/>
                <a:ea typeface="MS PGothic" pitchFamily="34" charset="-128"/>
                <a:cs typeface="MS PGothic" charset="0"/>
              </a:rPr>
              <a:t>Nur</a:t>
            </a:r>
            <a:r>
              <a:rPr lang="en-US" sz="1200" kern="1200" dirty="0">
                <a:solidFill>
                  <a:schemeClr val="tx1"/>
                </a:solidFill>
                <a:effectLst/>
                <a:latin typeface="+mn-lt"/>
                <a:ea typeface="MS PGothic" pitchFamily="34" charset="-128"/>
                <a:cs typeface="MS PGothic" charset="0"/>
              </a:rPr>
              <a:t>. Read the case study and fill out the worksheet for Nur.</a:t>
            </a:r>
          </a:p>
          <a:p>
            <a:pPr lvl="0"/>
            <a:endParaRPr lang="en-US" sz="1200" i="1" kern="1200" dirty="0">
              <a:solidFill>
                <a:schemeClr val="tx1"/>
              </a:solidFill>
              <a:effectLst/>
              <a:latin typeface="+mn-lt"/>
              <a:ea typeface="MS PGothic" pitchFamily="34" charset="-128"/>
              <a:cs typeface="MS PGothic" charset="0"/>
            </a:endParaRPr>
          </a:p>
          <a:p>
            <a:pPr lvl="0"/>
            <a:r>
              <a:rPr lang="en-US" sz="1200" i="1" kern="1200" dirty="0">
                <a:solidFill>
                  <a:schemeClr val="tx1"/>
                </a:solidFill>
                <a:effectLst/>
                <a:latin typeface="+mn-lt"/>
                <a:ea typeface="MS PGothic" pitchFamily="34" charset="-128"/>
                <a:cs typeface="MS PGothic" charset="0"/>
              </a:rPr>
              <a:t>After 20 minutes</a:t>
            </a:r>
            <a:r>
              <a:rPr lang="en-US" sz="1200" kern="1200" dirty="0">
                <a:solidFill>
                  <a:schemeClr val="tx1"/>
                </a:solidFill>
                <a:effectLst/>
                <a:latin typeface="+mn-lt"/>
                <a:ea typeface="MS PGothic" pitchFamily="34" charset="-128"/>
                <a:cs typeface="MS PGothic" charset="0"/>
              </a:rPr>
              <a:t>–</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Let’s now </a:t>
            </a:r>
            <a:r>
              <a:rPr lang="en-US" sz="1200" b="1" kern="1200" dirty="0">
                <a:solidFill>
                  <a:schemeClr val="tx1"/>
                </a:solidFill>
                <a:effectLst/>
                <a:latin typeface="+mn-lt"/>
                <a:ea typeface="MS PGothic" pitchFamily="34" charset="-128"/>
                <a:cs typeface="MS PGothic" charset="0"/>
              </a:rPr>
              <a:t>discuss </a:t>
            </a:r>
            <a:r>
              <a:rPr lang="en-US" sz="1200" kern="1200" dirty="0">
                <a:solidFill>
                  <a:schemeClr val="tx1"/>
                </a:solidFill>
                <a:effectLst/>
                <a:latin typeface="+mn-lt"/>
                <a:ea typeface="MS PGothic" pitchFamily="34" charset="-128"/>
                <a:cs typeface="MS PGothic" charset="0"/>
              </a:rPr>
              <a:t>Nur. Let’s go through the worksheet </a:t>
            </a:r>
            <a:r>
              <a:rPr lang="en-US" sz="1200" b="1" kern="1200" dirty="0">
                <a:solidFill>
                  <a:schemeClr val="tx1"/>
                </a:solidFill>
                <a:effectLst/>
                <a:latin typeface="+mn-lt"/>
                <a:ea typeface="MS PGothic" pitchFamily="34" charset="-128"/>
                <a:cs typeface="MS PGothic" charset="0"/>
              </a:rPr>
              <a:t>question by question</a:t>
            </a:r>
            <a:r>
              <a:rPr lang="en-US" sz="1200" kern="1200" dirty="0">
                <a:solidFill>
                  <a:schemeClr val="tx1"/>
                </a:solidFill>
                <a:effectLst/>
                <a:latin typeface="+mn-lt"/>
                <a:ea typeface="MS PGothic" pitchFamily="34" charset="-128"/>
                <a:cs typeface="MS PGothic" charset="0"/>
              </a:rPr>
              <a:t>. What did you put for #1? (</a:t>
            </a:r>
            <a:r>
              <a:rPr lang="en-US" sz="1200" i="1" kern="1200" dirty="0">
                <a:solidFill>
                  <a:schemeClr val="tx1"/>
                </a:solidFill>
                <a:effectLst/>
                <a:latin typeface="+mn-lt"/>
                <a:ea typeface="MS PGothic" pitchFamily="34" charset="-128"/>
                <a:cs typeface="MS PGothic" charset="0"/>
              </a:rPr>
              <a:t>Discuss each question with the group in turn.) </a:t>
            </a:r>
            <a:r>
              <a:rPr lang="en-US" sz="1200" kern="1200" dirty="0">
                <a:solidFill>
                  <a:schemeClr val="tx1"/>
                </a:solidFill>
                <a:effectLst/>
                <a:latin typeface="+mn-lt"/>
                <a:ea typeface="MS PGothic" pitchFamily="34" charset="-128"/>
                <a:cs typeface="MS PGothic" charset="0"/>
              </a:rPr>
              <a:t>Overall, what do you think about Nur’s </a:t>
            </a:r>
            <a:r>
              <a:rPr lang="en-US" sz="1200" b="1" kern="1200" dirty="0">
                <a:solidFill>
                  <a:schemeClr val="tx1"/>
                </a:solidFill>
                <a:effectLst/>
                <a:latin typeface="+mn-lt"/>
                <a:ea typeface="MS PGothic" pitchFamily="34" charset="-128"/>
                <a:cs typeface="MS PGothic" charset="0"/>
              </a:rPr>
              <a:t>risk level</a:t>
            </a:r>
            <a:r>
              <a:rPr lang="en-US" sz="1200" kern="1200" dirty="0">
                <a:solidFill>
                  <a:schemeClr val="tx1"/>
                </a:solidFill>
                <a:effectLst/>
                <a:latin typeface="+mn-lt"/>
                <a:ea typeface="MS PGothic" pitchFamily="34" charset="-128"/>
                <a:cs typeface="MS PGothic" charset="0"/>
              </a:rPr>
              <a:t>? </a:t>
            </a:r>
          </a:p>
          <a:p>
            <a:pPr lvl="0"/>
            <a:endParaRPr lang="en-US" sz="1200" kern="1200" dirty="0">
              <a:solidFill>
                <a:schemeClr val="tx1"/>
              </a:solidFill>
              <a:effectLst/>
              <a:latin typeface="+mn-lt"/>
              <a:ea typeface="MS PGothic" pitchFamily="34" charset="-128"/>
              <a:cs typeface="MS PGothic" charset="0"/>
            </a:endParaRPr>
          </a:p>
          <a:p>
            <a:r>
              <a:rPr lang="en-US" sz="1200" i="1" kern="1200" dirty="0">
                <a:solidFill>
                  <a:schemeClr val="tx1"/>
                </a:solidFill>
                <a:effectLst/>
                <a:latin typeface="+mn-lt"/>
                <a:ea typeface="MS PGothic" pitchFamily="34" charset="-128"/>
                <a:cs typeface="MS PGothic" charset="0"/>
              </a:rPr>
              <a:t>After you have discussed both Amal and Nur, ask the </a:t>
            </a:r>
            <a:r>
              <a:rPr lang="en-US" sz="1200" b="0" i="1" kern="1200" dirty="0">
                <a:solidFill>
                  <a:schemeClr val="tx1"/>
                </a:solidFill>
                <a:effectLst/>
                <a:latin typeface="+mn-lt"/>
                <a:ea typeface="MS PGothic" pitchFamily="34" charset="-128"/>
                <a:cs typeface="MS PGothic" charset="0"/>
              </a:rPr>
              <a:t>l</a:t>
            </a:r>
            <a:r>
              <a:rPr lang="en-US" sz="1200" i="1" kern="1200" dirty="0">
                <a:solidFill>
                  <a:schemeClr val="tx1"/>
                </a:solidFill>
                <a:effectLst/>
                <a:latin typeface="+mn-lt"/>
                <a:ea typeface="MS PGothic" pitchFamily="34" charset="-128"/>
                <a:cs typeface="MS PGothic" charset="0"/>
              </a:rPr>
              <a:t>earners to compare the two cases.</a:t>
            </a:r>
            <a:endParaRPr lang="en-US" altLang="en-US" sz="1200" b="1" u="none"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u="none"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none" dirty="0">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u="none" dirty="0">
              <a:ea typeface="MS PGothic" charset="-128"/>
            </a:endParaRPr>
          </a:p>
          <a:p>
            <a:r>
              <a:rPr lang="en-US" altLang="en-US" sz="1200" b="1" i="1" dirty="0">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See the Facilitation Guide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page 216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for more information about this exercise and alternative facilitation ideas</a:t>
            </a:r>
            <a:r>
              <a:rPr lang="en-US" altLang="en-US" sz="1200" i="1" dirty="0">
                <a:ea typeface="MS PGothic" charset="-128"/>
              </a:rPr>
              <a:t>. </a:t>
            </a:r>
          </a:p>
          <a:p>
            <a:endParaRPr lang="en-US" altLang="en-US" sz="1200" dirty="0">
              <a:ea typeface="MS PGothic" charset="-128"/>
            </a:endParaRPr>
          </a:p>
          <a:p>
            <a:r>
              <a:rPr lang="en-US" altLang="en-US" sz="1200" b="1" i="1" dirty="0">
                <a:ea typeface="MS PGothic" charset="-128"/>
              </a:rPr>
              <a:t>Time: </a:t>
            </a:r>
            <a:r>
              <a:rPr lang="en-US" altLang="en-US" sz="1200" i="1" dirty="0">
                <a:ea typeface="MS PGothic" charset="-128"/>
              </a:rPr>
              <a:t>1 hour 50 minutes. 30 minutes to read HRIT and HRIT User Guide; 40 minutes for team activity (20 minutes for each case study); 40 minutes for group discussion (20 minutes for each case study). </a:t>
            </a:r>
          </a:p>
          <a:p>
            <a:endParaRPr lang="en-US" altLang="en-US" sz="1200" i="1" dirty="0">
              <a:ea typeface="MS PGothic" charset="-128"/>
            </a:endParaRP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74</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27717946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a:prstGeom prst="rect">
            <a:avLst/>
          </a:prstGeom>
        </p:spPr>
      </p:sp>
      <p:sp>
        <p:nvSpPr>
          <p:cNvPr id="3" name="Notes Placeholder 2"/>
          <p:cNvSpPr>
            <a:spLocks noGrp="1"/>
          </p:cNvSpPr>
          <p:nvPr>
            <p:ph type="body" idx="1"/>
          </p:nvPr>
        </p:nvSpPr>
        <p:spPr>
          <a:xfrm>
            <a:off x="674556" y="4414344"/>
            <a:ext cx="5441431" cy="4410679"/>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sng" dirty="0"/>
              <a:t>Video</a:t>
            </a:r>
          </a:p>
          <a:p>
            <a:endParaRPr lang="en-US" altLang="en-US" sz="1200" b="0" dirty="0">
              <a:ea typeface="MS PGothic" charset="-128"/>
            </a:endParaRPr>
          </a:p>
          <a:p>
            <a:r>
              <a:rPr lang="en-US" altLang="en-US" sz="1200" b="0" dirty="0">
                <a:ea typeface="MS PGothic" charset="-128"/>
              </a:rPr>
              <a:t>Before we wrap up this module, we’</a:t>
            </a:r>
            <a:r>
              <a:rPr lang="en-US" altLang="en-US" sz="1200" b="0" i="0" u="none" dirty="0">
                <a:ea typeface="MS PGothic" charset="-128"/>
              </a:rPr>
              <a:t>ll</a:t>
            </a:r>
            <a:r>
              <a:rPr lang="en-US" altLang="en-US" sz="1200" b="0" dirty="0">
                <a:ea typeface="MS PGothic" charset="-128"/>
              </a:rPr>
              <a:t> learn about the lived experiences of people with diverse SOGIESC. This </a:t>
            </a:r>
            <a:r>
              <a:rPr lang="en-US" altLang="en-US" sz="1200" b="1" dirty="0">
                <a:ea typeface="MS PGothic" charset="-128"/>
              </a:rPr>
              <a:t>video </a:t>
            </a:r>
            <a:r>
              <a:rPr lang="en-US" altLang="en-US" sz="1200" b="0" dirty="0">
                <a:ea typeface="MS PGothic" charset="-128"/>
              </a:rPr>
              <a:t>is </a:t>
            </a:r>
            <a:r>
              <a:rPr lang="en-US" altLang="en-US" sz="1200" dirty="0">
                <a:ea typeface="MS PGothic" charset="-128"/>
              </a:rPr>
              <a:t>about transgender and gender diverse individua</a:t>
            </a:r>
            <a:r>
              <a:rPr lang="en-US" altLang="en-US" sz="1200" b="0" dirty="0">
                <a:ea typeface="MS PGothic" charset="-128"/>
              </a:rPr>
              <a:t>ls in Bangladesh</a:t>
            </a:r>
            <a:r>
              <a:rPr lang="en-US" altLang="en-US" sz="1200" dirty="0">
                <a:ea typeface="MS PGothic" charset="-128"/>
              </a:rPr>
              <a:t>. </a:t>
            </a:r>
          </a:p>
          <a:p>
            <a:endParaRPr lang="en-US" altLang="en-US" sz="1200" dirty="0">
              <a:ea typeface="MS PGothic" charset="-128"/>
            </a:endParaRPr>
          </a:p>
          <a:p>
            <a:r>
              <a:rPr lang="en-US" altLang="en-US" sz="1200" dirty="0">
                <a:ea typeface="MS PGothic" charset="-128"/>
              </a:rPr>
              <a:t>----</a:t>
            </a:r>
          </a:p>
          <a:p>
            <a:endParaRPr lang="en-US" altLang="en-US" sz="1200"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Video Link: </a:t>
            </a:r>
            <a:r>
              <a:rPr lang="en-US" altLang="en-US" sz="1200" b="0" i="1" u="sng" dirty="0">
                <a:ea typeface="MS PGothic" charset="-128"/>
              </a:rPr>
              <a:t>https://</a:t>
            </a:r>
            <a:r>
              <a:rPr lang="en-US" altLang="en-US" sz="1200" b="0" i="1" u="sng" dirty="0" err="1">
                <a:ea typeface="MS PGothic" charset="-128"/>
              </a:rPr>
              <a:t>drive.google.com</a:t>
            </a:r>
            <a:r>
              <a:rPr lang="en-US" altLang="en-US" sz="1200" b="0" i="1" u="sng" dirty="0">
                <a:ea typeface="MS PGothic" charset="-128"/>
              </a:rPr>
              <a:t>/file/d/1x-BUcxndyEK3fzQNAqNLFFWFo2fe8TtX/view or https://</a:t>
            </a:r>
            <a:r>
              <a:rPr lang="en-US" altLang="en-US" sz="1200" b="0" i="1" u="sng" dirty="0" err="1">
                <a:ea typeface="MS PGothic" charset="-128"/>
              </a:rPr>
              <a:t>iomint-my.sharepoint.com</a:t>
            </a:r>
            <a:r>
              <a:rPr lang="en-US" altLang="en-US" sz="1200" b="0" i="1" u="sng" dirty="0">
                <a:ea typeface="MS PGothic" charset="-128"/>
              </a:rPr>
              <a:t>/:v:/g/personal/</a:t>
            </a:r>
            <a:r>
              <a:rPr lang="en-US" altLang="en-US" sz="1200" b="0" i="1" u="sng" dirty="0" err="1">
                <a:ea typeface="MS PGothic" charset="-128"/>
              </a:rPr>
              <a:t>jrumbach_iom_int</a:t>
            </a:r>
            <a:r>
              <a:rPr lang="en-US" altLang="en-US" sz="1200" b="0" i="1" u="sng" dirty="0">
                <a:ea typeface="MS PGothic" charset="-128"/>
              </a:rPr>
              <a:t>/EdxhNeergwpPlkrkgUWoX9oBD2m3-17eu5ozDuCKgXDrTg?e=5ytZ8v</a:t>
            </a:r>
            <a:r>
              <a:rPr lang="en-US" altLang="en-US" sz="1200" b="0" i="1" dirty="0">
                <a:ea typeface="MS PGothic" charset="-128"/>
              </a:rPr>
              <a:t> (7:00)</a:t>
            </a:r>
            <a:endParaRPr lang="en-US" altLang="en-US" sz="1200" b="1" i="1" dirty="0">
              <a:ea typeface="MS PGothic" charset="-128"/>
            </a:endParaRPr>
          </a:p>
          <a:p>
            <a:endParaRPr lang="en-US" altLang="en-US" sz="1200" b="1" i="1" dirty="0">
              <a:ea typeface="MS PGothic" charset="-128"/>
            </a:endParaRPr>
          </a:p>
          <a:p>
            <a:r>
              <a:rPr lang="en-US" altLang="en-US" sz="1200" b="1" i="1" dirty="0">
                <a:ea typeface="MS PGothic" charset="-128"/>
              </a:rPr>
              <a:t>Time:</a:t>
            </a:r>
            <a:r>
              <a:rPr lang="en-US" altLang="en-US" sz="1200" i="1" dirty="0">
                <a:ea typeface="MS PGothic" charset="-128"/>
              </a:rPr>
              <a:t> 7 minutes. </a:t>
            </a:r>
          </a:p>
        </p:txBody>
      </p:sp>
      <p:sp>
        <p:nvSpPr>
          <p:cNvPr id="4" name="Slide Number Placeholder 3"/>
          <p:cNvSpPr>
            <a:spLocks noGrp="1"/>
          </p:cNvSpPr>
          <p:nvPr>
            <p:ph type="sldNum" sz="quarter" idx="10"/>
          </p:nvPr>
        </p:nvSpPr>
        <p:spPr/>
        <p:txBody>
          <a:bodyPr/>
          <a:lstStyle/>
          <a:p>
            <a:fld id="{0ED8A9B0-80EF-A34D-B345-E2DEC5501E01}" type="slidenum">
              <a:rPr lang="en-US" smtClean="0"/>
              <a:t>75</a:t>
            </a:fld>
            <a:endParaRPr lang="en-US"/>
          </a:p>
        </p:txBody>
      </p:sp>
    </p:spTree>
    <p:extLst>
      <p:ext uri="{BB962C8B-B14F-4D97-AF65-F5344CB8AC3E}">
        <p14:creationId xmlns:p14="http://schemas.microsoft.com/office/powerpoint/2010/main" val="13498977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sng" dirty="0">
                <a:ea typeface="MS PGothic" charset="-128"/>
              </a:rPr>
              <a:t>Key Learning Points</a:t>
            </a:r>
          </a:p>
          <a:p>
            <a:endParaRPr lang="en-US" altLang="en-US" sz="1200" dirty="0">
              <a:ea typeface="MS PGothic" charset="-128"/>
            </a:endParaRPr>
          </a:p>
          <a:p>
            <a:r>
              <a:rPr lang="en-US" altLang="en-US" sz="1200" dirty="0">
                <a:ea typeface="MS PGothic" charset="-128"/>
              </a:rPr>
              <a:t>Here are the </a:t>
            </a:r>
            <a:r>
              <a:rPr lang="en-US" altLang="en-US" sz="1200" b="1" dirty="0">
                <a:ea typeface="MS PGothic" charset="-128"/>
              </a:rPr>
              <a:t>key learning points</a:t>
            </a:r>
            <a:r>
              <a:rPr lang="en-US" altLang="en-US" sz="1200" dirty="0">
                <a:ea typeface="MS PGothic" charset="-128"/>
              </a:rPr>
              <a:t> from this module:</a:t>
            </a:r>
          </a:p>
          <a:p>
            <a:endParaRPr lang="en-US" altLang="en-US" sz="1200" dirty="0">
              <a:ea typeface="MS PGothic" charset="-128"/>
            </a:endParaRPr>
          </a:p>
          <a:p>
            <a:pPr marL="285750" indent="-285750">
              <a:buFont typeface="Arial" panose="020B0604020202020204" pitchFamily="34" charset="0"/>
              <a:buChar char="•"/>
            </a:pPr>
            <a:r>
              <a:rPr lang="en-US" altLang="en-US" sz="1200" dirty="0">
                <a:ea typeface="MS PGothic" charset="-128"/>
              </a:rPr>
              <a:t>The protection needs of people with diverse SOGIESC can be quickly identified by using the HRIT. </a:t>
            </a:r>
          </a:p>
          <a:p>
            <a:pPr marL="285750" indent="-285750">
              <a:buFont typeface="Arial" panose="020B0604020202020204" pitchFamily="34" charset="0"/>
              <a:buChar char="•"/>
            </a:pPr>
            <a:r>
              <a:rPr lang="en-US" altLang="en-US" sz="1200" dirty="0">
                <a:ea typeface="MS PGothic"/>
                <a:cs typeface="Calibri"/>
              </a:rPr>
              <a:t>There is no one size fits all solution. Every individual is unique in the risks they experience, and responses should be tailored to those needs based on a sound understanding of risks. </a:t>
            </a:r>
            <a:endParaRPr lang="en-US" altLang="en-US" sz="1200" dirty="0">
              <a:ea typeface="MS PGothic" charset="-128"/>
              <a:cs typeface="Calibri"/>
            </a:endParaRPr>
          </a:p>
          <a:p>
            <a:pPr marL="285750" indent="-285750">
              <a:buFont typeface="Arial" panose="020B0604020202020204" pitchFamily="34" charset="0"/>
              <a:buChar char="•"/>
            </a:pPr>
            <a:r>
              <a:rPr lang="en-US" altLang="en-US" sz="1200" dirty="0">
                <a:ea typeface="MS PGothic"/>
                <a:cs typeface="Calibri"/>
              </a:rPr>
              <a:t>Proper identification of individual risks is important to identify the most appropriate solutions.</a:t>
            </a:r>
            <a:endParaRPr lang="en-US" altLang="en-US" sz="1200" dirty="0">
              <a:ea typeface="MS PGothic" charset="-128"/>
              <a:cs typeface="Calibri"/>
            </a:endParaRPr>
          </a:p>
          <a:p>
            <a:endParaRPr lang="en-US" altLang="en-US" sz="1200" dirty="0">
              <a:ea typeface="MS PGothic" charset="-128"/>
            </a:endParaRPr>
          </a:p>
          <a:p>
            <a:r>
              <a:rPr lang="en-US" altLang="en-US" sz="1200" i="1" dirty="0">
                <a:ea typeface="MS PGothic" charset="-128"/>
              </a:rPr>
              <a:t>----</a:t>
            </a:r>
            <a:endParaRPr lang="en-US" altLang="en-US" sz="1200"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u="none" dirty="0">
              <a:ea typeface="MS PGothic" charset="-128"/>
            </a:endParaRPr>
          </a:p>
          <a:p>
            <a:r>
              <a:rPr lang="en-US" altLang="en-US" sz="1200" b="1" i="1" dirty="0">
                <a:ea typeface="MS PGothic" charset="-128"/>
              </a:rPr>
              <a:t>Time: </a:t>
            </a:r>
            <a:r>
              <a:rPr lang="en-US" altLang="en-US" sz="1200" b="0" i="1" dirty="0">
                <a:ea typeface="MS PGothic" charset="-128"/>
              </a:rPr>
              <a:t>2</a:t>
            </a:r>
            <a:r>
              <a:rPr lang="en-US" altLang="en-US" sz="1200" i="1" dirty="0">
                <a:ea typeface="MS PGothic" charset="-128"/>
              </a:rPr>
              <a:t> minutes. </a:t>
            </a:r>
          </a:p>
          <a:p>
            <a:endParaRPr lang="en-US" altLang="en-US" sz="1200" i="1" dirty="0">
              <a:ea typeface="MS PGothic" charset="-128"/>
            </a:endParaRPr>
          </a:p>
          <a:p>
            <a:endParaRPr lang="en-US" altLang="en-US" sz="1200" i="1" dirty="0">
              <a:ea typeface="MS PGothic" charset="-128"/>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710162DD-07BE-5646-97EA-012889A97BA4}" type="slidenum">
              <a:rPr lang="en-US" altLang="en-US" sz="1200">
                <a:latin typeface="Calibri Regular"/>
              </a:rPr>
              <a:pPr/>
              <a:t>76</a:t>
            </a:fld>
            <a:endParaRPr lang="en-US" altLang="en-US" sz="1200" dirty="0">
              <a:latin typeface="Calibri Regular"/>
            </a:endParaRPr>
          </a:p>
        </p:txBody>
      </p:sp>
    </p:spTree>
    <p:extLst>
      <p:ext uri="{BB962C8B-B14F-4D97-AF65-F5344CB8AC3E}">
        <p14:creationId xmlns:p14="http://schemas.microsoft.com/office/powerpoint/2010/main" val="37933327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xfrm>
            <a:off x="685799" y="4035971"/>
            <a:ext cx="5934785" cy="4963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Module 12: Solutions</a:t>
            </a:r>
          </a:p>
          <a:p>
            <a:endParaRPr lang="en-US" altLang="en-US" sz="1200" dirty="0">
              <a:ea typeface="MS PGothic" charset="-128"/>
            </a:endParaRPr>
          </a:p>
          <a:p>
            <a:r>
              <a:rPr lang="en-US" altLang="en-US" sz="1200" dirty="0">
                <a:ea typeface="MS PGothic" charset="-128"/>
              </a:rPr>
              <a:t>Module 12 is </a:t>
            </a:r>
            <a:r>
              <a:rPr lang="en-US" altLang="en-US" sz="1200" b="1" dirty="0">
                <a:ea typeface="MS PGothic" charset="-128"/>
              </a:rPr>
              <a:t>Solutions. </a:t>
            </a:r>
          </a:p>
          <a:p>
            <a:endParaRPr lang="en-US" altLang="en-US" sz="1200" b="1" i="1" dirty="0">
              <a:ea typeface="MS PGothic" charset="-128"/>
            </a:endParaRPr>
          </a:p>
          <a:p>
            <a:r>
              <a:rPr lang="en-US" altLang="en-US" sz="1200" b="1" i="1" dirty="0">
                <a:ea typeface="MS PGothic" charset="-128"/>
              </a:rPr>
              <a:t>Total Module Time: </a:t>
            </a:r>
            <a:r>
              <a:rPr lang="en-US" altLang="en-US" sz="1200" i="1" dirty="0">
                <a:ea typeface="MS PGothic" charset="-128"/>
              </a:rPr>
              <a:t>2 hours 45 minutes. </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4A31E5A-B7FC-E945-B897-86AFF9DB5541}" type="slidenum">
              <a:rPr lang="en-US" altLang="en-US" sz="1200">
                <a:latin typeface="Calibri Regular"/>
              </a:rPr>
              <a:pPr/>
              <a:t>77</a:t>
            </a:fld>
            <a:endParaRPr lang="en-US" altLang="en-US" sz="1200" dirty="0">
              <a:latin typeface="Calibri Regular"/>
            </a:endParaRPr>
          </a:p>
        </p:txBody>
      </p:sp>
    </p:spTree>
    <p:extLst>
      <p:ext uri="{BB962C8B-B14F-4D97-AF65-F5344CB8AC3E}">
        <p14:creationId xmlns:p14="http://schemas.microsoft.com/office/powerpoint/2010/main" val="5482761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Objectives</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Let’s review our objectives for Module 12. By the end of this module, you should be able to: </a:t>
            </a:r>
          </a:p>
          <a:p>
            <a:endParaRPr lang="en-US" altLang="en-US" sz="1200" dirty="0">
              <a:ea typeface="MS PGothic" charset="-128"/>
            </a:endParaRPr>
          </a:p>
          <a:p>
            <a:pPr marL="171450" indent="-171450">
              <a:buFont typeface="Arial" panose="020B0604020202020204" pitchFamily="34" charset="0"/>
              <a:buChar char="•"/>
            </a:pPr>
            <a:r>
              <a:rPr lang="en-US" altLang="en-US" sz="1200" b="1" i="1" dirty="0">
                <a:ea typeface="MS PGothic" charset="-128"/>
              </a:rPr>
              <a:t>Review</a:t>
            </a:r>
            <a:r>
              <a:rPr lang="en-US" altLang="en-US" sz="1200" i="1" dirty="0">
                <a:ea typeface="MS PGothic" charset="-128"/>
              </a:rPr>
              <a:t> the traditional solution</a:t>
            </a:r>
            <a:r>
              <a:rPr lang="en-US" altLang="en-US" sz="1200" b="1" i="1" dirty="0">
                <a:solidFill>
                  <a:srgbClr val="FF0000"/>
                </a:solidFill>
                <a:ea typeface="MS PGothic" charset="-128"/>
              </a:rPr>
              <a:t>s</a:t>
            </a:r>
            <a:r>
              <a:rPr lang="en-US" altLang="en-US" sz="1200" i="1" dirty="0">
                <a:ea typeface="MS PGothic" charset="-128"/>
              </a:rPr>
              <a:t> options available to LGBTIQ+ persons of concern </a:t>
            </a:r>
            <a:r>
              <a:rPr lang="en-US" altLang="en-US" sz="1200" dirty="0">
                <a:ea typeface="MS PGothic" charset="-128"/>
              </a:rPr>
              <a:t>–</a:t>
            </a:r>
            <a:r>
              <a:rPr lang="en-US" altLang="en-US" sz="1200" i="1" dirty="0">
                <a:ea typeface="MS PGothic" charset="-128"/>
              </a:rPr>
              <a:t> voluntary repatriation, local integration and resettlement; </a:t>
            </a:r>
            <a:r>
              <a:rPr lang="en-US" altLang="en-US" sz="1200" dirty="0">
                <a:ea typeface="MS PGothic" charset="-128"/>
              </a:rPr>
              <a:t>keeping in mind that an individual assessment should be done to analyze the protection risks the individual faces and identify the appropriate protection and solutions response in each case.</a:t>
            </a:r>
          </a:p>
          <a:p>
            <a:pPr marL="171450" indent="-171450">
              <a:buFont typeface="Arial" panose="020B0604020202020204" pitchFamily="34" charset="0"/>
              <a:buChar char="•"/>
            </a:pPr>
            <a:r>
              <a:rPr lang="en-US" altLang="en-US" sz="1200" b="1" i="1" dirty="0">
                <a:ea typeface="MS PGothic" charset="-128"/>
              </a:rPr>
              <a:t>Explore</a:t>
            </a:r>
            <a:r>
              <a:rPr lang="en-US" altLang="en-US" sz="1200" i="1" dirty="0">
                <a:ea typeface="MS PGothic" charset="-128"/>
              </a:rPr>
              <a:t> how resettlement needs and priorities are determined for LGBTIQ+ individuals.</a:t>
            </a:r>
          </a:p>
          <a:p>
            <a:endParaRPr lang="en-US" altLang="en-US" sz="1200" dirty="0">
              <a:ea typeface="MS PGothic" charset="-128"/>
            </a:endParaRPr>
          </a:p>
          <a:p>
            <a:r>
              <a:rPr lang="en-US" altLang="en-US" sz="1200" dirty="0">
                <a:ea typeface="MS PGothic" charset="-128"/>
              </a:rPr>
              <a:t>----</a:t>
            </a:r>
          </a:p>
          <a:p>
            <a:endParaRPr lang="en-US" altLang="en-US" sz="1200" dirty="0">
              <a:ea typeface="MS PGothic" charset="-128"/>
            </a:endParaRPr>
          </a:p>
          <a:p>
            <a:r>
              <a:rPr lang="en-US" altLang="en-US" sz="1200" b="1" i="1" dirty="0">
                <a:ea typeface="MS PGothic" charset="-128"/>
              </a:rPr>
              <a:t>Time: </a:t>
            </a:r>
            <a:r>
              <a:rPr lang="en-US" altLang="en-US" sz="1200" i="1" dirty="0">
                <a:ea typeface="MS PGothic" charset="-128"/>
              </a:rPr>
              <a:t>2 minutes.</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78</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8562690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en-US" sz="1200" b="1" i="0" u="sng" strike="noStrike" kern="1200" cap="none" spc="0" normalizeH="0" baseline="0" noProof="0" dirty="0">
                <a:ln>
                  <a:noFill/>
                </a:ln>
                <a:effectLst/>
                <a:uLnTx/>
                <a:uFillTx/>
                <a:latin typeface="+mn-lt"/>
                <a:ea typeface="MS PGothic" charset="-128"/>
              </a:rPr>
              <a:t>Voluntary Repatriation</a:t>
            </a:r>
          </a:p>
          <a:p>
            <a:pPr>
              <a:defRPr/>
            </a:pPr>
            <a:endParaRPr lang="en-US" altLang="en-US" sz="1200" dirty="0"/>
          </a:p>
          <a:p>
            <a:pPr>
              <a:defRPr/>
            </a:pPr>
            <a:r>
              <a:rPr lang="en-US" altLang="en-US" sz="1200" i="0" dirty="0"/>
              <a:t>Let's first consider </a:t>
            </a:r>
            <a:r>
              <a:rPr lang="en-US" altLang="en-US" sz="1200" b="1" i="0" dirty="0"/>
              <a:t>voluntary repatriation</a:t>
            </a:r>
            <a:r>
              <a:rPr lang="en-US" altLang="en-US" sz="1200" i="0" dirty="0"/>
              <a:t>. Voluntary repatriation must be based on a </a:t>
            </a:r>
            <a:r>
              <a:rPr lang="en-US" altLang="en-US" sz="1200" b="0" i="0" dirty="0"/>
              <a:t>free and informed decision and take place in conditions of safety and dignity. It should be a freely expressed wish – not implied or assumed – and an individual decision.  </a:t>
            </a:r>
          </a:p>
          <a:p>
            <a:pPr>
              <a:defRPr/>
            </a:pPr>
            <a:endParaRPr lang="en-US" altLang="en-US" sz="1200" i="0" dirty="0"/>
          </a:p>
          <a:p>
            <a:pPr>
              <a:defRPr/>
            </a:pPr>
            <a:r>
              <a:rPr lang="en-US" altLang="en-US" sz="1200" i="0" dirty="0"/>
              <a:t>The decision should be made on the basis of </a:t>
            </a:r>
            <a:r>
              <a:rPr lang="en-US" altLang="en-US" sz="1200" b="0" i="0" dirty="0"/>
              <a:t>relevant and reliable information about the situation in the country of origin (</a:t>
            </a:r>
            <a:r>
              <a:rPr lang="en-US" altLang="en-US" sz="1200" b="0" i="0" dirty="0" err="1"/>
              <a:t>CoO</a:t>
            </a:r>
            <a:r>
              <a:rPr lang="en-US" altLang="en-US" sz="1200" b="0" i="0" dirty="0"/>
              <a:t>). </a:t>
            </a:r>
            <a:r>
              <a:rPr lang="en-US" altLang="en-US" sz="1200" b="0" i="0" kern="0" dirty="0">
                <a:ea typeface="MS PGothic" charset="-128"/>
                <a:cs typeface="Calibri" charset="0"/>
              </a:rPr>
              <a:t>An LGBTIQ+ person cannot be expected to return </a:t>
            </a:r>
            <a:r>
              <a:rPr lang="en-US" altLang="en-US" sz="1200" i="0" kern="0" dirty="0">
                <a:ea typeface="MS PGothic" charset="-128"/>
                <a:cs typeface="Calibri" charset="0"/>
              </a:rPr>
              <a:t>to their </a:t>
            </a:r>
            <a:r>
              <a:rPr lang="en-US" altLang="en-US" sz="1200" i="0" kern="0" dirty="0" err="1">
                <a:ea typeface="MS PGothic" charset="-128"/>
                <a:cs typeface="Calibri" charset="0"/>
              </a:rPr>
              <a:t>CoO</a:t>
            </a:r>
            <a:r>
              <a:rPr lang="en-US" altLang="en-US" sz="1200" i="0" kern="0" dirty="0">
                <a:ea typeface="MS PGothic" charset="-128"/>
                <a:cs typeface="Calibri" charset="0"/>
              </a:rPr>
              <a:t> if they would have to exercise </a:t>
            </a:r>
            <a:r>
              <a:rPr lang="en-US" altLang="en-US" sz="1200" b="1" i="0" kern="0" dirty="0">
                <a:ea typeface="MS PGothic" charset="-128"/>
                <a:cs typeface="Calibri" charset="0"/>
              </a:rPr>
              <a:t>discretion</a:t>
            </a:r>
            <a:r>
              <a:rPr lang="en-US" altLang="en-US" sz="1200" i="0" kern="0" dirty="0">
                <a:ea typeface="MS PGothic" charset="-128"/>
                <a:cs typeface="Calibri" charset="0"/>
              </a:rPr>
              <a:t> or conceal. </a:t>
            </a:r>
          </a:p>
          <a:p>
            <a:pPr>
              <a:defRPr/>
            </a:pPr>
            <a:endParaRPr lang="en-US" altLang="en-US" sz="1200" b="1" i="0" kern="0" dirty="0">
              <a:ea typeface="MS PGothic" charset="-128"/>
              <a:cs typeface="Calibri" charset="0"/>
            </a:endParaRPr>
          </a:p>
          <a:p>
            <a:pPr>
              <a:defRPr/>
            </a:pPr>
            <a:r>
              <a:rPr lang="en-US" altLang="en-US" sz="1200" b="0" i="0" kern="0" dirty="0">
                <a:ea typeface="MS PGothic" charset="-128"/>
                <a:cs typeface="Calibri" charset="0"/>
              </a:rPr>
              <a:t>Local integration </a:t>
            </a:r>
            <a:r>
              <a:rPr lang="en-US" altLang="en-US" sz="1200" b="1" i="0" kern="0" dirty="0">
                <a:ea typeface="MS PGothic" charset="-128"/>
                <a:cs typeface="Calibri" charset="0"/>
              </a:rPr>
              <a:t>options </a:t>
            </a:r>
            <a:r>
              <a:rPr lang="en-US" altLang="en-US" sz="1200" i="0" kern="0" dirty="0">
                <a:ea typeface="MS PGothic" charset="-128"/>
                <a:cs typeface="Calibri" charset="0"/>
              </a:rPr>
              <a:t>may thus be limited or non-existent. This option should be carefully reviewed.</a:t>
            </a:r>
          </a:p>
          <a:p>
            <a:pPr>
              <a:defRPr/>
            </a:pPr>
            <a:endParaRPr lang="en-US" altLang="en-US" sz="1200" b="1" i="0" kern="0" dirty="0">
              <a:ea typeface="MS PGothic" charset="-128"/>
              <a:cs typeface="Calibri" charset="0"/>
            </a:endParaRPr>
          </a:p>
          <a:p>
            <a:pPr>
              <a:defRPr/>
            </a:pPr>
            <a:r>
              <a:rPr lang="en-US" altLang="en-US" sz="1200" b="0" i="0" kern="0" dirty="0">
                <a:ea typeface="MS PGothic" charset="-128"/>
                <a:cs typeface="Calibri" charset="0"/>
              </a:rPr>
              <a:t>Returnee </a:t>
            </a:r>
            <a:r>
              <a:rPr lang="en-US" altLang="en-US" sz="1200" b="1" i="0" kern="0" dirty="0">
                <a:ea typeface="MS PGothic" charset="-128"/>
                <a:cs typeface="Calibri" charset="0"/>
              </a:rPr>
              <a:t>monitoring </a:t>
            </a:r>
            <a:r>
              <a:rPr lang="en-US" altLang="en-US" sz="1200" i="0" kern="0" dirty="0">
                <a:ea typeface="MS PGothic" charset="-128"/>
                <a:cs typeface="Calibri" charset="0"/>
              </a:rPr>
              <a:t>should include supporting LGBTIQ+ returnees to ensure they enjoy basic human rights.</a:t>
            </a:r>
          </a:p>
          <a:p>
            <a:pPr>
              <a:defRPr/>
            </a:pPr>
            <a:endParaRPr lang="en-US" altLang="en-US" sz="1200" i="1" kern="0" dirty="0">
              <a:ea typeface="MS PGothic" charset="-128"/>
              <a:cs typeface="Calibri" charset="0"/>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none" dirty="0">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u="none" dirty="0">
              <a:ea typeface="MS PGothic" charset="-128"/>
            </a:endParaRPr>
          </a:p>
          <a:p>
            <a:r>
              <a:rPr lang="en-US" altLang="en-US" sz="1200" b="1" i="1" dirty="0">
                <a:ea typeface="MS PGothic" charset="-128"/>
              </a:rPr>
              <a:t>Time: </a:t>
            </a:r>
            <a:r>
              <a:rPr lang="en-US" altLang="en-US" sz="1200" b="0" i="1" dirty="0">
                <a:ea typeface="MS PGothic" charset="-128"/>
              </a:rPr>
              <a:t>2 </a:t>
            </a:r>
            <a:r>
              <a:rPr lang="en-US" altLang="en-US" sz="1200" i="1" dirty="0">
                <a:ea typeface="MS PGothic" charset="-128"/>
              </a:rPr>
              <a:t>minutes.</a:t>
            </a:r>
          </a:p>
          <a:p>
            <a:pPr>
              <a:defRPr/>
            </a:pPr>
            <a:endParaRPr lang="en-US" altLang="en-US" sz="1200" i="1" kern="0" dirty="0">
              <a:ea typeface="MS PGothic" charset="-128"/>
              <a:cs typeface="Calibri" charset="0"/>
            </a:endParaRPr>
          </a:p>
          <a:p>
            <a:pPr>
              <a:defRPr/>
            </a:pPr>
            <a:r>
              <a:rPr lang="en-US" altLang="en-US" sz="1200" i="1" kern="0" dirty="0">
                <a:ea typeface="MS PGothic" charset="-128"/>
                <a:cs typeface="Calibri" charset="0"/>
              </a:rPr>
              <a:t>[Image description: a long line of UNHCR trucks on the road.]</a:t>
            </a: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79</a:t>
            </a:fld>
            <a:endParaRPr lang="en-US"/>
          </a:p>
        </p:txBody>
      </p:sp>
    </p:spTree>
    <p:extLst>
      <p:ext uri="{BB962C8B-B14F-4D97-AF65-F5344CB8AC3E}">
        <p14:creationId xmlns:p14="http://schemas.microsoft.com/office/powerpoint/2010/main" val="1697293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799" y="4035971"/>
            <a:ext cx="5934785" cy="51080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3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What Challenges Do People with Diverse SOGIESC Experience? continued</a:t>
            </a:r>
          </a:p>
          <a:p>
            <a:pPr marL="0" marR="0" lvl="0" indent="0" algn="l" defTabSz="914400" rtl="0" eaLnBrk="0" fontAlgn="base" latinLnBrk="0" hangingPunct="0">
              <a:lnSpc>
                <a:spcPct val="100000"/>
              </a:lnSpc>
              <a:spcAft>
                <a:spcPct val="0"/>
              </a:spcAft>
              <a:buClrTx/>
              <a:buSzTx/>
              <a:buFontTx/>
              <a:buNone/>
              <a:tabLst/>
              <a:defRPr/>
            </a:pPr>
            <a:endParaRPr kumimoji="0" lang="en-US" altLang="en-US" sz="7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Migration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journeys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and forced displacement can last months, years or decades. This means people with diverse SOGIESC will have different needs at different points as their sexual orientation, gender identity, gender expression or sex characteristics intersect with their age, educational experience, health needs, marital and family status, employment status, disabilities and other factors.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7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Why do you think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evolving needs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might be important to understand in relation to our work? </a:t>
            </a:r>
          </a:p>
          <a:p>
            <a:pPr marL="0" marR="0" lvl="0" indent="0" algn="l" defTabSz="914400" rtl="0" eaLnBrk="0" fontAlgn="base" latinLnBrk="0" hangingPunct="0">
              <a:lnSpc>
                <a:spcPct val="100000"/>
              </a:lnSpc>
              <a:spcAft>
                <a:spcPct val="0"/>
              </a:spcAft>
              <a:buClrTx/>
              <a:buSzTx/>
              <a:buFontTx/>
              <a:buNone/>
              <a:tabLst/>
              <a:defRPr/>
            </a:pPr>
            <a:endParaRPr kumimoji="0" lang="en-US" altLang="en-US" sz="7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Pause to allow learners to answer. If the below has already been said by learners, skip to the next facilitated text; if it has not, go through it before moving on. </a:t>
            </a:r>
          </a:p>
          <a:p>
            <a:pPr marL="0" marR="0" lvl="0" indent="0" algn="l" defTabSz="914400" rtl="0" eaLnBrk="0" fontAlgn="base" latinLnBrk="0" hangingPunct="0">
              <a:lnSpc>
                <a:spcPct val="100000"/>
              </a:lnSpc>
              <a:spcAft>
                <a:spcPct val="0"/>
              </a:spcAft>
              <a:buClrTx/>
              <a:buSzTx/>
              <a:buFontTx/>
              <a:buNone/>
              <a:tabLst/>
              <a:defRPr/>
            </a:pPr>
            <a:endParaRPr kumimoji="0" lang="en-US" altLang="en-US" sz="700" b="1"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a:cs typeface="Calibri"/>
              </a:rPr>
              <a:t>Evolving needs </a:t>
            </a:r>
            <a:r>
              <a:rPr kumimoji="0" lang="en-US" altLang="en-US" sz="1200" b="0" i="0" u="none" strike="noStrike" kern="1200" cap="none" spc="0" normalizeH="0" baseline="0" noProof="0" dirty="0">
                <a:ln>
                  <a:noFill/>
                </a:ln>
                <a:solidFill>
                  <a:prstClr val="black"/>
                </a:solidFill>
                <a:effectLst/>
                <a:uLnTx/>
                <a:uFillTx/>
                <a:latin typeface="+mn-lt"/>
                <a:ea typeface="MS PGothic"/>
                <a:cs typeface="Calibri"/>
              </a:rPr>
              <a:t>are important to understand because we must be ready to offer a variety of different services at different points during our interactions with individuals of diverse SOGIESC, especially if the individual is transgender and undergoing transition. It is also important to understand that individuals with diverse SOGIESC who are displaced or migrate may experience new risks and challenges and may end up in a worse situation than the one they fled or migrated from.</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Finally, let’s look at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high-risk situations.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Who can tell us what we mean by high-risk situations?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7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Pause to allow learners to answer.</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3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7 minutes for “What Challenges Do People with Diverse SOGIESC Experience?” slides.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Central American migrant caravan passing by Chiapas, Mexico on their way to the United States. One migrant holds a rainbow flag; others have backpacks and a child in a stroller.]</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8</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31991380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092434" rtl="0" eaLnBrk="1" fontAlgn="auto" latinLnBrk="0" hangingPunct="1">
              <a:lnSpc>
                <a:spcPct val="100000"/>
              </a:lnSpc>
              <a:spcBef>
                <a:spcPct val="0"/>
              </a:spcBef>
              <a:spcAft>
                <a:spcPts val="300"/>
              </a:spcAft>
              <a:buClrTx/>
              <a:buSzTx/>
              <a:buFont typeface="Arial" panose="020B0604020202020204" pitchFamily="34" charset="0"/>
              <a:buNone/>
              <a:tabLst/>
              <a:defRPr/>
            </a:pPr>
            <a:r>
              <a:rPr lang="en-US" altLang="en-US" sz="1200" b="1" u="sng" dirty="0">
                <a:ea typeface="MS PGothic" charset="-128"/>
              </a:rPr>
              <a:t>Exercise: Considering Voluntary Repatriation</a:t>
            </a:r>
          </a:p>
          <a:p>
            <a:pPr marL="0" marR="0" lvl="0" indent="0" algn="just">
              <a:lnSpc>
                <a:spcPct val="110000"/>
              </a:lnSpc>
              <a:spcBef>
                <a:spcPts val="800"/>
              </a:spcBef>
              <a:spcAft>
                <a:spcPts val="800"/>
              </a:spcAft>
              <a:buClr>
                <a:srgbClr val="358DDE"/>
              </a:buClr>
              <a:buFont typeface="Symbol" panose="05050102010706020507" pitchFamily="18" charset="2"/>
              <a:buNone/>
            </a:pPr>
            <a:endParaRPr lang="en-US" sz="1200" i="1" dirty="0">
              <a:effectLst/>
              <a:latin typeface="+mn-lt"/>
              <a:ea typeface="MS PGothic" charset="-128"/>
            </a:endParaRPr>
          </a:p>
          <a:p>
            <a:pPr marL="0" marR="0" lvl="0" indent="0" algn="just">
              <a:lnSpc>
                <a:spcPct val="110000"/>
              </a:lnSpc>
              <a:spcBef>
                <a:spcPts val="800"/>
              </a:spcBef>
              <a:spcAft>
                <a:spcPts val="800"/>
              </a:spcAft>
              <a:buClr>
                <a:srgbClr val="358DDE"/>
              </a:buClr>
              <a:buFont typeface="Symbol" panose="05050102010706020507" pitchFamily="18" charset="2"/>
              <a:buNone/>
            </a:pPr>
            <a:r>
              <a:rPr lang="en-US" sz="1800" dirty="0">
                <a:effectLst/>
                <a:latin typeface="Calibri" panose="020F0502020204030204" pitchFamily="34" charset="0"/>
                <a:ea typeface="Calibri" panose="020F0502020204030204" pitchFamily="34" charset="0"/>
              </a:rPr>
              <a:t>We'll now do an </a:t>
            </a:r>
            <a:r>
              <a:rPr lang="en-US" sz="1800" b="1" dirty="0">
                <a:effectLst/>
                <a:latin typeface="Calibri" panose="020F0502020204030204" pitchFamily="34" charset="0"/>
                <a:ea typeface="Calibri" panose="020F0502020204030204" pitchFamily="34" charset="0"/>
              </a:rPr>
              <a:t>exercise</a:t>
            </a:r>
            <a:r>
              <a:rPr lang="en-US" sz="1800" dirty="0">
                <a:effectLst/>
                <a:latin typeface="Calibri" panose="020F0502020204030204" pitchFamily="34" charset="0"/>
                <a:ea typeface="Calibri" panose="020F0502020204030204" pitchFamily="34" charset="0"/>
              </a:rPr>
              <a:t> that will highlight considerations associated with voluntary repatriation. Please turn to the worksheet in your </a:t>
            </a:r>
            <a:r>
              <a:rPr lang="en-US" sz="1800" b="0" dirty="0">
                <a:effectLst/>
                <a:latin typeface="Calibri" panose="020F0502020204030204" pitchFamily="34" charset="0"/>
                <a:ea typeface="Calibri" panose="020F0502020204030204" pitchFamily="34" charset="0"/>
              </a:rPr>
              <a:t>workbook. </a:t>
            </a:r>
          </a:p>
          <a:p>
            <a:pPr marL="0" marR="0" lvl="0" indent="0" algn="just">
              <a:lnSpc>
                <a:spcPct val="110000"/>
              </a:lnSpc>
              <a:spcBef>
                <a:spcPts val="800"/>
              </a:spcBef>
              <a:spcAft>
                <a:spcPts val="800"/>
              </a:spcAft>
              <a:buClr>
                <a:srgbClr val="358DDE"/>
              </a:buClr>
              <a:buFont typeface="Symbol" panose="05050102010706020507" pitchFamily="18" charset="2"/>
              <a:buNone/>
            </a:pPr>
            <a:endParaRPr lang="en-US" sz="1800" dirty="0">
              <a:effectLst/>
              <a:latin typeface="Calibri" panose="020F0502020204030204" pitchFamily="34" charset="0"/>
              <a:ea typeface="Calibri" panose="020F0502020204030204" pitchFamily="34" charset="0"/>
            </a:endParaRPr>
          </a:p>
          <a:p>
            <a:pPr marL="0" marR="0" lvl="0" indent="0" algn="just">
              <a:lnSpc>
                <a:spcPct val="110000"/>
              </a:lnSpc>
              <a:spcBef>
                <a:spcPts val="800"/>
              </a:spcBef>
              <a:spcAft>
                <a:spcPts val="800"/>
              </a:spcAft>
              <a:buClr>
                <a:srgbClr val="358DDE"/>
              </a:buClr>
              <a:buFont typeface="Symbol" panose="05050102010706020507" pitchFamily="18" charset="2"/>
              <a:buNone/>
            </a:pPr>
            <a:r>
              <a:rPr lang="en-US" sz="1800" dirty="0">
                <a:effectLst/>
                <a:latin typeface="Calibri" panose="020F0502020204030204" pitchFamily="34" charset="0"/>
                <a:ea typeface="Calibri" panose="020F0502020204030204" pitchFamily="34" charset="0"/>
              </a:rPr>
              <a:t>Using the </a:t>
            </a:r>
            <a:r>
              <a:rPr lang="en-US" sz="1800" b="0" dirty="0">
                <a:effectLst/>
                <a:latin typeface="Calibri" panose="020F0502020204030204" pitchFamily="34" charset="0"/>
                <a:ea typeface="Calibri" panose="020F0502020204030204" pitchFamily="34" charset="0"/>
              </a:rPr>
              <a:t>case study </a:t>
            </a:r>
            <a:r>
              <a:rPr lang="en-US" sz="1800" dirty="0">
                <a:effectLst/>
                <a:latin typeface="Calibri" panose="020F0502020204030204" pitchFamily="34" charset="0"/>
                <a:ea typeface="Calibri" panose="020F0502020204030204" pitchFamily="34" charset="0"/>
              </a:rPr>
              <a:t>of Jean-Pierre, fill out the worksheet. Please raise your hand if you have any questions. You have </a:t>
            </a:r>
            <a:r>
              <a:rPr lang="en-US" sz="1800" b="1" dirty="0">
                <a:effectLst/>
                <a:latin typeface="Calibri" panose="020F0502020204030204" pitchFamily="34" charset="0"/>
                <a:ea typeface="Calibri" panose="020F0502020204030204" pitchFamily="34" charset="0"/>
              </a:rPr>
              <a:t>20 minutes </a:t>
            </a:r>
            <a:r>
              <a:rPr lang="en-US" sz="1800" dirty="0">
                <a:effectLst/>
                <a:latin typeface="Calibri" panose="020F0502020204030204" pitchFamily="34" charset="0"/>
                <a:ea typeface="Calibri" panose="020F0502020204030204" pitchFamily="34" charset="0"/>
              </a:rPr>
              <a:t>to complete the exercise.</a:t>
            </a:r>
          </a:p>
          <a:p>
            <a:pPr marL="0" marR="0" lvl="0" indent="0" algn="just">
              <a:lnSpc>
                <a:spcPct val="110000"/>
              </a:lnSpc>
              <a:spcBef>
                <a:spcPts val="800"/>
              </a:spcBef>
              <a:spcAft>
                <a:spcPts val="800"/>
              </a:spcAft>
              <a:buClr>
                <a:srgbClr val="358DDE"/>
              </a:buClr>
              <a:buFont typeface="Symbol" panose="05050102010706020507" pitchFamily="18" charset="2"/>
              <a:buNone/>
            </a:pPr>
            <a:endParaRPr lang="en-US" sz="1800" dirty="0">
              <a:effectLst/>
              <a:latin typeface="Calibri" panose="020F0502020204030204" pitchFamily="34" charset="0"/>
              <a:ea typeface="Calibri" panose="020F0502020204030204" pitchFamily="34" charset="0"/>
            </a:endParaRPr>
          </a:p>
          <a:p>
            <a:pPr marL="0" marR="0" lvl="0" indent="0" algn="just">
              <a:lnSpc>
                <a:spcPct val="110000"/>
              </a:lnSpc>
              <a:spcBef>
                <a:spcPts val="800"/>
              </a:spcBef>
              <a:spcAft>
                <a:spcPts val="800"/>
              </a:spcAft>
              <a:buClr>
                <a:srgbClr val="358DDE"/>
              </a:buClr>
              <a:buFont typeface="Symbol" panose="05050102010706020507" pitchFamily="18" charset="2"/>
              <a:buNone/>
            </a:pPr>
            <a:r>
              <a:rPr lang="en-US" sz="1800" dirty="0">
                <a:effectLst/>
                <a:latin typeface="Calibri" panose="020F0502020204030204" pitchFamily="34" charset="0"/>
                <a:ea typeface="Calibri" panose="020F0502020204030204" pitchFamily="34" charset="0"/>
              </a:rPr>
              <a:t>Now, let’s go through the exercise worksheet together. What did you </a:t>
            </a:r>
            <a:r>
              <a:rPr lang="en-US" sz="1800" b="1" dirty="0">
                <a:effectLst/>
                <a:latin typeface="Calibri" panose="020F0502020204030204" pitchFamily="34" charset="0"/>
                <a:ea typeface="Calibri" panose="020F0502020204030204" pitchFamily="34" charset="0"/>
              </a:rPr>
              <a:t>answer</a:t>
            </a:r>
            <a:r>
              <a:rPr lang="en-US" sz="1800" dirty="0">
                <a:effectLst/>
                <a:latin typeface="Calibri" panose="020F0502020204030204" pitchFamily="34" charset="0"/>
                <a:ea typeface="Calibri" panose="020F0502020204030204" pitchFamily="34" charset="0"/>
              </a:rPr>
              <a:t> for question number one? </a:t>
            </a:r>
          </a:p>
          <a:p>
            <a:pPr marL="0" marR="0" lvl="0" indent="0" algn="just">
              <a:lnSpc>
                <a:spcPct val="110000"/>
              </a:lnSpc>
              <a:spcBef>
                <a:spcPts val="800"/>
              </a:spcBef>
              <a:spcAft>
                <a:spcPts val="800"/>
              </a:spcAft>
              <a:buClr>
                <a:srgbClr val="358DDE"/>
              </a:buClr>
              <a:buFont typeface="Symbol" panose="05050102010706020507" pitchFamily="18" charset="2"/>
              <a:buNone/>
            </a:pPr>
            <a:endParaRPr lang="en-US" sz="1800" i="1" dirty="0">
              <a:effectLst/>
              <a:latin typeface="Calibri" panose="020F0502020204030204" pitchFamily="34" charset="0"/>
              <a:ea typeface="Calibri" panose="020F0502020204030204" pitchFamily="34" charset="0"/>
            </a:endParaRPr>
          </a:p>
          <a:p>
            <a:pPr marL="0" marR="0" lvl="0" indent="0" algn="just">
              <a:lnSpc>
                <a:spcPct val="110000"/>
              </a:lnSpc>
              <a:spcBef>
                <a:spcPts val="800"/>
              </a:spcBef>
              <a:spcAft>
                <a:spcPts val="800"/>
              </a:spcAft>
              <a:buClr>
                <a:srgbClr val="358DDE"/>
              </a:buClr>
              <a:buFont typeface="Symbol" panose="05050102010706020507" pitchFamily="18" charset="2"/>
              <a:buNone/>
            </a:pPr>
            <a:r>
              <a:rPr lang="en-US" sz="1800" i="1" dirty="0">
                <a:effectLst/>
                <a:latin typeface="Calibri" panose="020F0502020204030204" pitchFamily="34" charset="0"/>
                <a:ea typeface="Calibri" panose="020F0502020204030204" pitchFamily="34" charset="0"/>
              </a:rPr>
              <a:t>Go through the questions in turn, ensuring everyone in the group has the opportunity to share their opinion.</a:t>
            </a:r>
            <a:r>
              <a:rPr lang="en-US" sz="1800" i="0"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After you have gone through all five questions –</a:t>
            </a:r>
          </a:p>
          <a:p>
            <a:pPr marL="0" marR="0" lvl="0" indent="0" algn="just">
              <a:lnSpc>
                <a:spcPct val="110000"/>
              </a:lnSpc>
              <a:spcBef>
                <a:spcPts val="800"/>
              </a:spcBef>
              <a:spcAft>
                <a:spcPts val="800"/>
              </a:spcAft>
              <a:buClr>
                <a:srgbClr val="358DDE"/>
              </a:buClr>
              <a:buFont typeface="Symbol" panose="05050102010706020507" pitchFamily="18" charset="2"/>
              <a:buNone/>
            </a:pPr>
            <a:endParaRPr lang="en-US" sz="1800" i="1" dirty="0">
              <a:effectLst/>
              <a:latin typeface="Calibri" panose="020F0502020204030204" pitchFamily="34" charset="0"/>
              <a:ea typeface="Calibri" panose="020F0502020204030204" pitchFamily="34" charset="0"/>
            </a:endParaRPr>
          </a:p>
          <a:p>
            <a:pPr marL="0" marR="0" lvl="0" indent="0" algn="just">
              <a:lnSpc>
                <a:spcPct val="110000"/>
              </a:lnSpc>
              <a:spcBef>
                <a:spcPts val="800"/>
              </a:spcBef>
              <a:spcAft>
                <a:spcPts val="800"/>
              </a:spcAft>
              <a:buClr>
                <a:srgbClr val="358DDE"/>
              </a:buClr>
              <a:buFont typeface="Symbol" panose="05050102010706020507" pitchFamily="18" charset="2"/>
              <a:buNone/>
            </a:pPr>
            <a:r>
              <a:rPr lang="en-US" sz="1800" dirty="0">
                <a:effectLst/>
                <a:latin typeface="Calibri" panose="020F0502020204030204" pitchFamily="34" charset="0"/>
                <a:ea typeface="Calibri" panose="020F0502020204030204" pitchFamily="34" charset="0"/>
              </a:rPr>
              <a:t>Let’s consider some additional diversity factors in relation to question number five. How would your assessment change if Jean-Pierre was female? What if Jean-Pierre was older? Or had a disability? </a:t>
            </a:r>
          </a:p>
          <a:p>
            <a:pPr eaLnBrk="1" hangingPunct="1">
              <a:spcBef>
                <a:spcPct val="0"/>
              </a:spcBef>
            </a:pPr>
            <a:endParaRPr lang="en-US" altLang="en-US" sz="1200" i="1" dirty="0">
              <a:ea typeface="MS PGothic" charset="-128"/>
            </a:endParaRPr>
          </a:p>
          <a:p>
            <a:pPr marL="0" marR="0" lvl="0" indent="0" algn="l" defTabSz="1092434" rtl="0" eaLnBrk="1" fontAlgn="auto" latinLnBrk="0" hangingPunct="1">
              <a:lnSpc>
                <a:spcPct val="100000"/>
              </a:lnSpc>
              <a:spcBef>
                <a:spcPct val="0"/>
              </a:spcBef>
              <a:spcAft>
                <a:spcPts val="300"/>
              </a:spcAft>
              <a:buClrTx/>
              <a:buSzTx/>
              <a:buFont typeface="Arial" panose="020B0604020202020204" pitchFamily="34" charset="0"/>
              <a:buNone/>
              <a:tabLst/>
              <a:defRPr/>
            </a:pPr>
            <a:r>
              <a:rPr lang="en-US" altLang="en-US" sz="1200" b="1" u="none" dirty="0">
                <a:ea typeface="MS PGothic" charset="-128"/>
              </a:rPr>
              <a:t>----</a:t>
            </a:r>
          </a:p>
          <a:p>
            <a:pPr eaLnBrk="1" hangingPunct="1">
              <a:spcBef>
                <a:spcPct val="0"/>
              </a:spcBef>
            </a:pPr>
            <a:endParaRPr lang="en-US" altLang="en-US" sz="1200" i="1" dirty="0">
              <a:ea typeface="MS PGothic" charset="-128"/>
            </a:endParaRPr>
          </a:p>
          <a:p>
            <a:pPr eaLnBrk="1" hangingPunct="1">
              <a:spcBef>
                <a:spcPct val="0"/>
              </a:spcBef>
            </a:pPr>
            <a:r>
              <a:rPr lang="en-US" altLang="en-US" sz="1200" b="1" i="1" dirty="0">
                <a:ea typeface="MS PGothic" charset="-128"/>
              </a:rPr>
              <a:t>Facilitation Note: </a:t>
            </a:r>
            <a:r>
              <a:rPr lang="en-US" altLang="en-US" sz="1200" i="1" dirty="0">
                <a:ea typeface="MS PGothic" charset="-128"/>
              </a:rPr>
              <a:t>See the Facilitation Guide </a:t>
            </a:r>
            <a:r>
              <a:rPr lang="en-US" altLang="en-US" sz="1200" b="1" i="1" dirty="0">
                <a:ea typeface="MS PGothic" charset="-128"/>
              </a:rPr>
              <a:t>page 226 </a:t>
            </a:r>
            <a:r>
              <a:rPr lang="en-US" altLang="en-US" sz="1200" i="1" dirty="0">
                <a:ea typeface="MS PGothic" charset="-128"/>
              </a:rPr>
              <a:t>for exercise instructions. </a:t>
            </a:r>
          </a:p>
          <a:p>
            <a:endParaRPr lang="en-US" altLang="en-US" sz="1200" dirty="0">
              <a:ea typeface="MS PGothic" charset="-128"/>
            </a:endParaRPr>
          </a:p>
          <a:p>
            <a:r>
              <a:rPr lang="en-US" altLang="en-US" sz="1200" b="1" i="1" dirty="0">
                <a:ea typeface="MS PGothic" charset="-128"/>
              </a:rPr>
              <a:t>Time: </a:t>
            </a:r>
            <a:r>
              <a:rPr lang="en-US" altLang="en-US" sz="1200" i="1" dirty="0">
                <a:ea typeface="MS PGothic" charset="-128"/>
              </a:rPr>
              <a:t>45 minutes. 5 minutes for activity description;</a:t>
            </a:r>
            <a:r>
              <a:rPr lang="en-US" altLang="en-US" sz="1200" b="1" i="1" dirty="0">
                <a:ea typeface="MS PGothic" charset="-128"/>
              </a:rPr>
              <a:t> </a:t>
            </a:r>
            <a:r>
              <a:rPr lang="en-US" altLang="en-US" sz="1200" i="1" dirty="0">
                <a:ea typeface="MS PGothic" charset="-128"/>
              </a:rPr>
              <a:t>20 minutes for activity; 20 minutes for discussion.</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80</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8744003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anchor="t" anchorCtr="0">
            <a:noAutofit/>
          </a:bodyPr>
          <a:lstStyle/>
          <a:p>
            <a:r>
              <a:rPr lang="en-US" altLang="en-US" sz="1200" b="1" u="sng" dirty="0">
                <a:ea typeface="MS PGothic" charset="-128"/>
              </a:rPr>
              <a:t>Local Integration</a:t>
            </a:r>
          </a:p>
          <a:p>
            <a:endParaRPr lang="en-US" altLang="en-US" sz="1200" dirty="0">
              <a:ea typeface="MS PGothic" charset="-128"/>
            </a:endParaRPr>
          </a:p>
          <a:p>
            <a:r>
              <a:rPr lang="en-US" altLang="en-US" sz="1200" dirty="0">
                <a:ea typeface="MS PGothic" charset="-128"/>
              </a:rPr>
              <a:t>Let's now consider the solution of </a:t>
            </a:r>
            <a:r>
              <a:rPr lang="en-US" altLang="en-US" sz="1200" b="1" dirty="0">
                <a:ea typeface="MS PGothic" charset="-128"/>
              </a:rPr>
              <a:t>local integration</a:t>
            </a:r>
            <a:r>
              <a:rPr lang="en-US" altLang="en-US" sz="1200" dirty="0">
                <a:ea typeface="MS PGothic" charset="-128"/>
              </a:rPr>
              <a:t>. Often, persons of concern </a:t>
            </a:r>
            <a:r>
              <a:rPr lang="en-US" altLang="en-US" sz="1200" b="1" dirty="0">
                <a:ea typeface="MS PGothic" charset="-128"/>
              </a:rPr>
              <a:t>flee </a:t>
            </a:r>
            <a:r>
              <a:rPr lang="en-US" altLang="en-US" sz="1200" dirty="0">
                <a:ea typeface="MS PGothic" charset="-128"/>
              </a:rPr>
              <a:t>from one country with discriminatory laws and practices to another country with discriminatory laws and practices. </a:t>
            </a:r>
          </a:p>
          <a:p>
            <a:pPr marL="171450" indent="-171450">
              <a:buFont typeface="Arial" panose="020B0604020202020204" pitchFamily="34" charset="0"/>
              <a:buChar char="•"/>
            </a:pPr>
            <a:endParaRPr lang="en-US" altLang="en-US" sz="1200" b="0" i="0" dirty="0">
              <a:ea typeface="MS PGothic" charset="-128"/>
            </a:endParaRPr>
          </a:p>
          <a:p>
            <a:pPr marL="171450" indent="-171450">
              <a:buFont typeface="Arial" panose="020B0604020202020204" pitchFamily="34" charset="0"/>
              <a:buChar char="•"/>
            </a:pPr>
            <a:r>
              <a:rPr lang="en-US" altLang="en-US" sz="1200" b="0" i="0" dirty="0">
                <a:ea typeface="MS PGothic" charset="-128"/>
              </a:rPr>
              <a:t>Countries of asylum (</a:t>
            </a:r>
            <a:r>
              <a:rPr lang="en-US" altLang="en-US" sz="1200" b="0" i="0" dirty="0" err="1">
                <a:ea typeface="MS PGothic" charset="-128"/>
              </a:rPr>
              <a:t>CoAs</a:t>
            </a:r>
            <a:r>
              <a:rPr lang="en-US" altLang="en-US" sz="1200" b="0" i="0" dirty="0">
                <a:ea typeface="MS PGothic" charset="-128"/>
              </a:rPr>
              <a:t>) may not be welcoming or may have discriminatory or persecutory laws or practices, including abuse and </a:t>
            </a:r>
            <a:r>
              <a:rPr lang="en-US" altLang="en-US" sz="1200" b="0" i="0" dirty="0" err="1">
                <a:ea typeface="MS PGothic" charset="-128"/>
              </a:rPr>
              <a:t>refoulement</a:t>
            </a:r>
            <a:r>
              <a:rPr lang="en-US" altLang="en-US" sz="1200" b="0" i="0" dirty="0">
                <a:ea typeface="MS PGothic" charset="-128"/>
              </a:rPr>
              <a:t>.  </a:t>
            </a:r>
          </a:p>
          <a:p>
            <a:pPr marL="171450" indent="-171450">
              <a:buFont typeface="Arial" panose="020B0604020202020204" pitchFamily="34" charset="0"/>
              <a:buChar char="•"/>
            </a:pPr>
            <a:r>
              <a:rPr lang="en-US" altLang="en-US" sz="1200" b="0" i="0" dirty="0">
                <a:ea typeface="MS PGothic" charset="-128"/>
              </a:rPr>
              <a:t>In many cases, LGBTIQ+ people struggle to access the same services in the CoA as other persons of concern, such as health care, education and self-reliance assistance due to discrimination.</a:t>
            </a:r>
          </a:p>
          <a:p>
            <a:pPr marL="171450" indent="-171450">
              <a:buFont typeface="Arial" panose="020B0604020202020204" pitchFamily="34" charset="0"/>
              <a:buChar char="•"/>
            </a:pPr>
            <a:r>
              <a:rPr lang="en-US" altLang="en-US" sz="1200" b="0" i="0" dirty="0">
                <a:ea typeface="MS PGothic" charset="-128"/>
              </a:rPr>
              <a:t>They may also struggle to access and maintain employment and safe housing and may face greater security issues due to discrimination.</a:t>
            </a:r>
          </a:p>
          <a:p>
            <a:pPr marL="171450" indent="-171450">
              <a:buFont typeface="Arial" panose="020B0604020202020204" pitchFamily="34" charset="0"/>
              <a:buChar char="•"/>
            </a:pPr>
            <a:r>
              <a:rPr lang="en-US" altLang="en-US" sz="1200" b="0" i="0" dirty="0">
                <a:ea typeface="MS PGothic" charset="-128"/>
              </a:rPr>
              <a:t>Local integration options may thus be limited or non-existent. This option should be carefully reviewed.</a:t>
            </a:r>
          </a:p>
          <a:p>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none" dirty="0">
                <a:ea typeface="MS PGothic" charset="-128"/>
              </a:rPr>
              <a:t>----</a:t>
            </a:r>
          </a:p>
          <a:p>
            <a:endParaRPr lang="en-US" altLang="en-US" sz="1200" i="1" dirty="0">
              <a:ea typeface="MS PGothic" charset="-128"/>
            </a:endParaRPr>
          </a:p>
          <a:p>
            <a:r>
              <a:rPr lang="en-US" altLang="en-US" sz="1200" b="1" i="1" dirty="0">
                <a:ea typeface="MS PGothic" charset="-128"/>
              </a:rPr>
              <a:t>Time:</a:t>
            </a:r>
            <a:r>
              <a:rPr lang="en-US" altLang="en-US" sz="1200" i="1" dirty="0">
                <a:ea typeface="MS PGothic" charset="-128"/>
              </a:rPr>
              <a:t> 30 minutes for slides 82-91. </a:t>
            </a:r>
          </a:p>
          <a:p>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i="1" kern="0" dirty="0">
                <a:ea typeface="MS PGothic" charset="-128"/>
                <a:cs typeface="Calibri" charset="0"/>
              </a:rPr>
              <a:t>[Image description: view of a city with houses, buildings, a place of worship and mountains in the background.]</a:t>
            </a:r>
          </a:p>
          <a:p>
            <a:endParaRPr lang="en-US" altLang="en-US" sz="1200" i="1" dirty="0">
              <a:ea typeface="MS PGothic" charset="-128"/>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81</a:t>
            </a:fld>
            <a:endParaRPr lang="en-US"/>
          </a:p>
        </p:txBody>
      </p:sp>
    </p:spTree>
    <p:extLst>
      <p:ext uri="{BB962C8B-B14F-4D97-AF65-F5344CB8AC3E}">
        <p14:creationId xmlns:p14="http://schemas.microsoft.com/office/powerpoint/2010/main" val="33798214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5"/>
            <a:ext cx="5486399" cy="4549147"/>
          </a:xfrm>
          <a:prstGeom prst="rect">
            <a:avLst/>
          </a:prstGeom>
        </p:spPr>
        <p:txBody>
          <a:bodyPr lIns="91425" tIns="91425" rIns="91425" bIns="91425" anchor="t" anchorCtr="0">
            <a:noAutofit/>
          </a:bodyPr>
          <a:lstStyle/>
          <a:p>
            <a:pPr marL="0" marR="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en-US" sz="1200" b="1" i="0" u="sng" strike="noStrike" kern="1200" cap="none" spc="0" normalizeH="0" baseline="0" noProof="0" dirty="0">
                <a:ln>
                  <a:noFill/>
                </a:ln>
                <a:effectLst/>
                <a:uLnTx/>
                <a:uFillTx/>
                <a:latin typeface="+mn-lt"/>
                <a:ea typeface="MS PGothic" charset="-128"/>
              </a:rPr>
              <a:t>Resettlement </a:t>
            </a:r>
            <a:endParaRPr lang="en-US" altLang="en-US" sz="1200" dirty="0"/>
          </a:p>
          <a:p>
            <a:pPr>
              <a:defRPr/>
            </a:pPr>
            <a:endParaRPr lang="en-US" altLang="en-US" sz="1200" dirty="0"/>
          </a:p>
          <a:p>
            <a:pPr>
              <a:defRPr/>
            </a:pPr>
            <a:r>
              <a:rPr lang="en-US" altLang="en-US" sz="1200" dirty="0"/>
              <a:t>Now let's consider the third solution, </a:t>
            </a:r>
            <a:r>
              <a:rPr lang="en-US" altLang="en-US" sz="1200" b="1" dirty="0"/>
              <a:t>resettlement</a:t>
            </a:r>
            <a:r>
              <a:rPr lang="en-US" altLang="en-US" sz="1200" dirty="0"/>
              <a:t>. </a:t>
            </a:r>
            <a:r>
              <a:rPr lang="en-US" altLang="en-US" sz="1200" b="0" dirty="0"/>
              <a:t>According to the UNHCR Resettlement Handbook</a:t>
            </a:r>
            <a:r>
              <a:rPr lang="en-US" altLang="en-US" sz="1200" b="0" i="1" dirty="0"/>
              <a:t>: “</a:t>
            </a:r>
            <a:r>
              <a:rPr lang="en-US" altLang="en-US" sz="1200" i="1" dirty="0"/>
              <a:t>Resettlement involves the selection and transfer of refugees from a State in which they have sought protection to a third State that has agreed to admit them – as refugees – with permanent residence status.” </a:t>
            </a:r>
          </a:p>
          <a:p>
            <a:pPr>
              <a:defRPr/>
            </a:pPr>
            <a:endParaRPr lang="en-US" altLang="en-US" sz="1200" b="0" i="0" dirty="0"/>
          </a:p>
          <a:p>
            <a:pPr>
              <a:defRPr/>
            </a:pPr>
            <a:r>
              <a:rPr lang="en-US" altLang="en-US" sz="1200" b="0" i="0" dirty="0"/>
              <a:t>While not all LGBTIQ+ persons of concern will be in need of and </a:t>
            </a:r>
            <a:r>
              <a:rPr lang="en-US" altLang="en-US" sz="1200" b="1" i="0" dirty="0"/>
              <a:t>eligible</a:t>
            </a:r>
            <a:r>
              <a:rPr lang="en-US" altLang="en-US" sz="1200" b="0" i="0" dirty="0"/>
              <a:t> for resettlement, it may be a viable solution and protection tool for those most at risk. In some instances, resettlement may be the only viable solution. </a:t>
            </a:r>
          </a:p>
          <a:p>
            <a:pPr>
              <a:defRPr/>
            </a:pPr>
            <a:endParaRPr lang="en-US" altLang="en-US" sz="1200" b="0" i="0" dirty="0"/>
          </a:p>
          <a:p>
            <a:pPr>
              <a:defRPr/>
            </a:pPr>
            <a:r>
              <a:rPr lang="en-US" altLang="en-US" sz="1200" b="0" i="0" kern="0" dirty="0">
                <a:ea typeface="MS PGothic" charset="-128"/>
                <a:cs typeface="Calibri" charset="0"/>
              </a:rPr>
              <a:t>Mechanisms should be in place for </a:t>
            </a:r>
            <a:r>
              <a:rPr lang="en-US" altLang="en-US" sz="1200" b="1" i="0" kern="0" dirty="0">
                <a:ea typeface="MS PGothic" charset="-128"/>
                <a:cs typeface="Calibri" charset="0"/>
              </a:rPr>
              <a:t>partner</a:t>
            </a:r>
            <a:r>
              <a:rPr lang="en-US" altLang="en-US" sz="1200" b="0" i="0" kern="0" dirty="0">
                <a:ea typeface="MS PGothic" charset="-128"/>
                <a:cs typeface="Calibri" charset="0"/>
              </a:rPr>
              <a:t> organizations to make referrals following the principles of informed consent, confidentiality and "need-to-know" information sharing safeguards to protect information, and data protection.</a:t>
            </a:r>
          </a:p>
          <a:p>
            <a:pPr>
              <a:defRPr/>
            </a:pPr>
            <a:endParaRPr lang="en-US" altLang="en-US" sz="1200" b="0" i="0" dirty="0">
              <a:cs typeface="Calibri" pitchFamily="34" charset="0"/>
            </a:endParaRPr>
          </a:p>
          <a:p>
            <a:pPr>
              <a:defRPr/>
            </a:pPr>
            <a:r>
              <a:rPr lang="en-US" altLang="en-US" sz="1200" b="0" i="0" dirty="0">
                <a:cs typeface="Calibri" pitchFamily="34" charset="0"/>
              </a:rPr>
              <a:t>Eligibility and priority level of LGBTIQ+ cases should be </a:t>
            </a:r>
            <a:r>
              <a:rPr lang="en-US" altLang="en-US" sz="1200" b="1" i="0" dirty="0">
                <a:cs typeface="Calibri" pitchFamily="34" charset="0"/>
              </a:rPr>
              <a:t>verified</a:t>
            </a:r>
            <a:r>
              <a:rPr lang="en-US" altLang="en-US" sz="1200" b="0" i="0" dirty="0">
                <a:cs typeface="Calibri" pitchFamily="34" charset="0"/>
              </a:rPr>
              <a:t> and determined through a resettlement interview and assessment.</a:t>
            </a:r>
          </a:p>
          <a:p>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none" dirty="0">
                <a:ea typeface="MS PGothic" charset="-128"/>
              </a:rPr>
              <a:t>----</a:t>
            </a:r>
          </a:p>
          <a:p>
            <a:endParaRPr lang="en-US" altLang="en-US" sz="1200" i="1" dirty="0">
              <a:ea typeface="MS PGothic" charset="-128"/>
            </a:endParaRPr>
          </a:p>
          <a:p>
            <a:r>
              <a:rPr lang="en-US" altLang="en-US" sz="1200" b="1" i="1" dirty="0">
                <a:ea typeface="MS PGothic" charset="-128"/>
              </a:rPr>
              <a:t>Time:</a:t>
            </a:r>
            <a:r>
              <a:rPr lang="en-US" altLang="en-US" sz="1200" i="1" dirty="0">
                <a:ea typeface="MS PGothic" charset="-128"/>
              </a:rPr>
              <a:t> 30 minutes for slides 82-91. </a:t>
            </a:r>
          </a:p>
          <a:p>
            <a:pPr>
              <a:defRPr/>
            </a:pPr>
            <a:endParaRPr lang="en-US" altLang="en-US" sz="1200" i="1" dirty="0">
              <a:cs typeface="Calibri" pitchFamily="34" charset="0"/>
            </a:endParaRPr>
          </a:p>
          <a:p>
            <a:pPr rtl="0" latinLnBrk="0"/>
            <a:r>
              <a:rPr lang="en-US" sz="1200" b="0" i="1" kern="1200" dirty="0">
                <a:solidFill>
                  <a:schemeClr val="tx1"/>
                </a:solidFill>
                <a:effectLst/>
                <a:latin typeface="+mn-lt"/>
                <a:ea typeface="+mn-ea"/>
                <a:cs typeface="+mn-cs"/>
              </a:rPr>
              <a:t>[Image description: close-up of the wing of an airplane flying over a foggy water way.]</a:t>
            </a:r>
            <a:endParaRPr lang="en-US" sz="1200" b="0" i="0" kern="1200" dirty="0">
              <a:solidFill>
                <a:schemeClr val="tx1"/>
              </a:solidFill>
              <a:effectLst/>
              <a:latin typeface="+mn-lt"/>
              <a:ea typeface="+mn-ea"/>
              <a:cs typeface="+mn-cs"/>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82</a:t>
            </a:fld>
            <a:endParaRPr lang="en-US"/>
          </a:p>
        </p:txBody>
      </p:sp>
    </p:spTree>
    <p:extLst>
      <p:ext uri="{BB962C8B-B14F-4D97-AF65-F5344CB8AC3E}">
        <p14:creationId xmlns:p14="http://schemas.microsoft.com/office/powerpoint/2010/main" val="11208378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09"/>
            <a:ext cx="5681272" cy="4248595"/>
          </a:xfrm>
          <a:prstGeom prst="rect">
            <a:avLst/>
          </a:prstGeom>
        </p:spPr>
        <p:txBody>
          <a:bodyPr/>
          <a:lstStyle/>
          <a:p>
            <a:pPr marL="0" marR="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en-US" sz="1200" b="1" i="0" u="sng" strike="noStrike" kern="1200" cap="none" spc="0" normalizeH="0" baseline="0" noProof="0" dirty="0">
                <a:ln>
                  <a:noFill/>
                </a:ln>
                <a:effectLst/>
                <a:uLnTx/>
                <a:uFillTx/>
                <a:latin typeface="+mn-lt"/>
                <a:ea typeface="MS PGothic" charset="-128"/>
              </a:rPr>
              <a:t>Resettlement Referrals</a:t>
            </a:r>
            <a:endParaRPr lang="en-US" altLang="en-US" sz="1200" dirty="0"/>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r>
              <a:rPr lang="en-US" altLang="en-US" sz="1200" i="0" dirty="0">
                <a:ea typeface="MS PGothic" charset="-128"/>
              </a:rPr>
              <a:t>Specific vulnerabilities and protection needs of LGBTIQ+ persons of concern are </a:t>
            </a:r>
            <a:r>
              <a:rPr lang="en-US" altLang="en-US" sz="1200" b="1" i="0" dirty="0">
                <a:ea typeface="MS PGothic" charset="-128"/>
              </a:rPr>
              <a:t>mainstreamed </a:t>
            </a:r>
            <a:r>
              <a:rPr lang="en-US" altLang="en-US" sz="1200" b="0" i="0" dirty="0">
                <a:ea typeface="MS PGothic" charset="-128"/>
              </a:rPr>
              <a:t>and addressed </a:t>
            </a:r>
            <a:r>
              <a:rPr lang="en-US" altLang="en-US" sz="1200" i="0" dirty="0">
                <a:ea typeface="MS PGothic" charset="-128"/>
              </a:rPr>
              <a:t>through existing resettlement categories. In other words, there are </a:t>
            </a:r>
            <a:r>
              <a:rPr lang="en-US" altLang="en-US" sz="1200" b="0" i="0" dirty="0">
                <a:ea typeface="MS PGothic" charset="-128"/>
              </a:rPr>
              <a:t>no special categories </a:t>
            </a:r>
            <a:r>
              <a:rPr lang="en-US" altLang="en-US" sz="1200" i="0" dirty="0">
                <a:ea typeface="MS PGothic" charset="-128"/>
              </a:rPr>
              <a:t>related exclusively to sexual orientation, gender identity, gender expression and sex characteristics.</a:t>
            </a:r>
          </a:p>
          <a:p>
            <a:endParaRPr lang="en-US" altLang="en-US" sz="1200" i="0" dirty="0">
              <a:ea typeface="MS PGothic" charset="-128"/>
            </a:endParaRPr>
          </a:p>
          <a:p>
            <a:r>
              <a:rPr lang="en-US" altLang="en-US" sz="1200" i="0" dirty="0">
                <a:ea typeface="MS PGothic" charset="-128"/>
              </a:rPr>
              <a:t>LGBTIQ+ cases in need of resettlement should fit one of the following more specific categories for submission for resettlement consideration. Depending on the circumstances, LGBTIQ+ people seeking international protection </a:t>
            </a:r>
            <a:r>
              <a:rPr lang="en-US" altLang="en-US" sz="1200" b="1" i="0" dirty="0">
                <a:ea typeface="MS PGothic" charset="-128"/>
              </a:rPr>
              <a:t>may qualify </a:t>
            </a:r>
            <a:r>
              <a:rPr lang="en-US" altLang="en-US" sz="1200" b="0" i="0" dirty="0">
                <a:ea typeface="MS PGothic" charset="-128"/>
              </a:rPr>
              <a:t>for third-country resettlement under the following categories: </a:t>
            </a:r>
          </a:p>
          <a:p>
            <a:endParaRPr lang="en-US" altLang="en-US" sz="1200" i="0" dirty="0">
              <a:ea typeface="MS PGothic" charset="-128"/>
            </a:endParaRPr>
          </a:p>
          <a:p>
            <a:pPr marL="171450" indent="-171450">
              <a:buFont typeface="Arial" panose="020B0604020202020204" pitchFamily="34" charset="0"/>
              <a:buChar char="•"/>
            </a:pPr>
            <a:r>
              <a:rPr lang="en-US" altLang="en-US" sz="1200" i="0" dirty="0">
                <a:ea typeface="MS PGothic" charset="-128"/>
              </a:rPr>
              <a:t>Legal and/or physical protection needs; </a:t>
            </a:r>
          </a:p>
          <a:p>
            <a:pPr marL="171450" indent="-171450">
              <a:buFont typeface="Arial" panose="020B0604020202020204" pitchFamily="34" charset="0"/>
              <a:buChar char="•"/>
            </a:pPr>
            <a:r>
              <a:rPr lang="en-US" altLang="en-US" sz="1200" i="0" dirty="0">
                <a:ea typeface="MS PGothic" charset="-128"/>
              </a:rPr>
              <a:t>Survivors of violence and/or torture;</a:t>
            </a:r>
          </a:p>
          <a:p>
            <a:pPr marL="171450" indent="-171450">
              <a:buFont typeface="Arial" panose="020B0604020202020204" pitchFamily="34" charset="0"/>
              <a:buChar char="•"/>
            </a:pPr>
            <a:r>
              <a:rPr lang="en-US" altLang="en-US" sz="1200" i="0" dirty="0">
                <a:ea typeface="MS PGothic" charset="-128"/>
              </a:rPr>
              <a:t>Women and girls at risk;</a:t>
            </a:r>
          </a:p>
          <a:p>
            <a:pPr marL="171450" indent="-171450">
              <a:buFont typeface="Arial" panose="020B0604020202020204" pitchFamily="34" charset="0"/>
              <a:buChar char="•"/>
            </a:pPr>
            <a:r>
              <a:rPr lang="en-US" altLang="en-US" sz="1200" i="0" dirty="0">
                <a:ea typeface="MS PGothic" charset="-128"/>
              </a:rPr>
              <a:t>Children or adolescents at risk;</a:t>
            </a:r>
          </a:p>
          <a:p>
            <a:pPr marL="171450" indent="-171450">
              <a:buFont typeface="Arial" panose="020B0604020202020204" pitchFamily="34" charset="0"/>
              <a:buChar char="•"/>
            </a:pPr>
            <a:r>
              <a:rPr lang="en-US" altLang="en-US" sz="1200" i="0" dirty="0">
                <a:ea typeface="MS PGothic" charset="-128"/>
              </a:rPr>
              <a:t>Family reunification; and</a:t>
            </a:r>
          </a:p>
          <a:p>
            <a:pPr marL="171450" indent="-171450">
              <a:buFont typeface="Arial" panose="020B0604020202020204" pitchFamily="34" charset="0"/>
              <a:buChar char="•"/>
            </a:pPr>
            <a:r>
              <a:rPr lang="en-US" altLang="en-US" sz="1200" i="0" dirty="0">
                <a:ea typeface="MS PGothic" charset="-128"/>
              </a:rPr>
              <a:t>Medical needs category.</a:t>
            </a:r>
          </a:p>
          <a:p>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none" dirty="0">
                <a:ea typeface="MS PGothic" charset="-128"/>
              </a:rPr>
              <a:t>----</a:t>
            </a:r>
          </a:p>
          <a:p>
            <a:endParaRPr lang="en-US" altLang="en-US" sz="1200" i="1" dirty="0">
              <a:ea typeface="MS PGothic" charset="-128"/>
            </a:endParaRPr>
          </a:p>
          <a:p>
            <a:r>
              <a:rPr lang="en-US" altLang="en-US" sz="1200" b="1" i="1" dirty="0">
                <a:ea typeface="MS PGothic" charset="-128"/>
              </a:rPr>
              <a:t>Time:</a:t>
            </a:r>
            <a:r>
              <a:rPr lang="en-US" altLang="en-US" sz="1200" i="1" dirty="0">
                <a:ea typeface="MS PGothic" charset="-128"/>
              </a:rPr>
              <a:t> 30 minutes for slides 82-91. </a:t>
            </a:r>
          </a:p>
          <a:p>
            <a:endParaRPr lang="en-US" altLang="en-US" sz="1200" i="1" dirty="0">
              <a:ea typeface="MS PGothic" charset="-128"/>
            </a:endParaRPr>
          </a:p>
          <a:p>
            <a:r>
              <a:rPr lang="en-US" altLang="en-US" sz="1200" i="1" dirty="0">
                <a:ea typeface="MS PGothic" charset="-128"/>
              </a:rPr>
              <a:t>[Image description: a series of small images of UNHCR and IOM staff members assisting migrants in a variety of settings, including performing a medical check and giving a briefing to a group of individuals who are seated.]</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6BEF12BD-0053-1C43-9FB3-B6DA9A791C5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83</a:t>
            </a:fld>
            <a:endParaRPr lang="en-US"/>
          </a:p>
        </p:txBody>
      </p:sp>
    </p:spTree>
    <p:extLst>
      <p:ext uri="{BB962C8B-B14F-4D97-AF65-F5344CB8AC3E}">
        <p14:creationId xmlns:p14="http://schemas.microsoft.com/office/powerpoint/2010/main" val="24070061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en-US" sz="1200" b="1" i="0" u="sng" strike="noStrike" kern="1200" cap="none" spc="0" normalizeH="0" baseline="0" noProof="0" dirty="0">
                <a:ln>
                  <a:noFill/>
                </a:ln>
                <a:effectLst/>
                <a:uLnTx/>
                <a:uFillTx/>
                <a:latin typeface="+mn-lt"/>
                <a:ea typeface="MS PGothic" charset="-128"/>
              </a:rPr>
              <a:t>Resettlement Priorities</a:t>
            </a:r>
            <a:endParaRPr lang="en-US" altLang="en-US" sz="1200" dirty="0"/>
          </a:p>
          <a:p>
            <a:pPr>
              <a:defRPr/>
            </a:pPr>
            <a:endParaRPr lang="en-US" altLang="en-US" sz="1200" dirty="0"/>
          </a:p>
          <a:p>
            <a:pPr>
              <a:defRPr/>
            </a:pPr>
            <a:r>
              <a:rPr lang="en-US" altLang="en-US" sz="1200" i="0" dirty="0"/>
              <a:t>When we're assessing an LGBTIQ+ applicant’s </a:t>
            </a:r>
            <a:r>
              <a:rPr lang="en-US" altLang="en-US" sz="1200" b="1" i="0" dirty="0"/>
              <a:t>resettlement priority</a:t>
            </a:r>
            <a:r>
              <a:rPr lang="en-US" altLang="en-US" sz="1200" i="0" dirty="0"/>
              <a:t>, we should keep in mind that: </a:t>
            </a:r>
          </a:p>
          <a:p>
            <a:pPr>
              <a:defRPr/>
            </a:pPr>
            <a:endParaRPr lang="en-US" altLang="en-US" sz="1200" i="0" dirty="0"/>
          </a:p>
          <a:p>
            <a:pPr>
              <a:defRPr/>
            </a:pPr>
            <a:r>
              <a:rPr lang="en-US" altLang="en-US" sz="1200" i="0" dirty="0"/>
              <a:t>Although some LGBTIQ+ cases will warrant </a:t>
            </a:r>
            <a:r>
              <a:rPr lang="en-US" altLang="en-US" sz="1200" b="1" i="0" dirty="0"/>
              <a:t>urgent</a:t>
            </a:r>
            <a:r>
              <a:rPr lang="en-US" altLang="en-US" sz="1200" i="0" dirty="0"/>
              <a:t> or </a:t>
            </a:r>
            <a:r>
              <a:rPr lang="en-US" altLang="en-US" sz="1200" b="0" i="0" dirty="0"/>
              <a:t>emergency </a:t>
            </a:r>
            <a:r>
              <a:rPr lang="en-US" altLang="en-US" sz="1200" i="0" dirty="0"/>
              <a:t>referral, each case should be evaluated on its own merit. This is subject to the LGBTIQ+ individual’s specific circumstances and the context in the country of asylum. Staff can use the </a:t>
            </a:r>
            <a:r>
              <a:rPr lang="en-US" altLang="en-US" sz="1200" b="0" i="0" u="none" dirty="0"/>
              <a:t>UNHCR Heightened Risk Identification Tool (HRIT) </a:t>
            </a:r>
            <a:r>
              <a:rPr lang="en-US" altLang="en-US" sz="1200" i="0" dirty="0"/>
              <a:t>when they undertake priority processing for resettlement. </a:t>
            </a:r>
          </a:p>
          <a:p>
            <a:pPr>
              <a:defRPr/>
            </a:pPr>
            <a:endParaRPr lang="en-US" altLang="en-US" sz="1200" i="0" dirty="0"/>
          </a:p>
          <a:p>
            <a:pPr>
              <a:defRPr/>
            </a:pPr>
            <a:r>
              <a:rPr lang="en-US" altLang="en-US" sz="1200" i="0" dirty="0"/>
              <a:t>We should </a:t>
            </a:r>
            <a:r>
              <a:rPr lang="en-US" altLang="en-US" sz="1200" b="1" i="0" dirty="0"/>
              <a:t>keep </a:t>
            </a:r>
            <a:r>
              <a:rPr lang="en-US" altLang="en-US" sz="1200" b="0" i="0" dirty="0"/>
              <a:t>in mind </a:t>
            </a:r>
            <a:r>
              <a:rPr lang="en-US" altLang="en-US" sz="1200" i="0" dirty="0"/>
              <a:t>that emergency resettlement may be necessary to ensure the security of persons who face serious threats to their physical safety or lives in the country of asylum, by either state or non-state actors. As noted in the </a:t>
            </a:r>
            <a:r>
              <a:rPr lang="en-US" altLang="en-US" sz="1200" b="0" i="0" u="none" dirty="0"/>
              <a:t>UNHCR Resettlement Handbook</a:t>
            </a:r>
            <a:r>
              <a:rPr lang="en-US" altLang="en-US" sz="1200" i="0" dirty="0"/>
              <a:t>, “emergency processing or evacuation may be required as lengthy processing can exacerbate the security risks</a:t>
            </a:r>
            <a:r>
              <a:rPr lang="en-US" altLang="en-US" sz="1200" i="0" dirty="0">
                <a:highlight>
                  <a:srgbClr val="FFFF00"/>
                </a:highlight>
              </a:rPr>
              <a:t>.”</a:t>
            </a:r>
          </a:p>
          <a:p>
            <a:pPr>
              <a:defRPr/>
            </a:pPr>
            <a:endParaRPr lang="en-US" altLang="en-US" sz="1200" i="0" dirty="0"/>
          </a:p>
          <a:p>
            <a:pPr>
              <a:defRPr/>
            </a:pPr>
            <a:r>
              <a:rPr lang="en-US" altLang="en-US" sz="1200" i="0" dirty="0"/>
              <a:t>Please keep in mind that the HRIT is a tool for identifying refugees at risk. It is not determinative for assessing the RST needs and priority of cases of refugees who have already been identified as experiencing heightened risks. If eligibility for and acceptance by a resettlement State is confirmed, some individuals may require </a:t>
            </a:r>
            <a:r>
              <a:rPr lang="en-US" altLang="en-US" sz="1200" b="1" i="0" dirty="0"/>
              <a:t>temporary </a:t>
            </a:r>
            <a:r>
              <a:rPr lang="en-US" altLang="en-US" sz="1200" b="0" i="0" dirty="0"/>
              <a:t>protective measures</a:t>
            </a:r>
            <a:r>
              <a:rPr lang="en-US" altLang="en-US" sz="1200" i="0" dirty="0"/>
              <a:t>, such as safe shelter or relocation to an urban center or evacuation to an ETF/C. </a:t>
            </a:r>
          </a:p>
          <a:p>
            <a:pPr>
              <a:defRPr/>
            </a:pPr>
            <a:endParaRPr lang="en-US" altLang="en-US" sz="1200" i="0" dirty="0"/>
          </a:p>
          <a:p>
            <a:pPr>
              <a:defRPr/>
            </a:pPr>
            <a:r>
              <a:rPr lang="en-US" altLang="en-US" sz="1200" i="0" dirty="0"/>
              <a:t>However, UNHCR RST guidance does not view this as part of the resettlement needs assessment. It is more relevant to the overall protection response in the Country of Asylum and to RST arrangements if the LGBTIQ+ person of concern was found eligible for resettlement and accepted by the resettlement country. Note there are often other people from the </a:t>
            </a:r>
            <a:r>
              <a:rPr lang="en-US" altLang="en-US" sz="1200" b="0" i="0" dirty="0"/>
              <a:t>same </a:t>
            </a:r>
            <a:r>
              <a:rPr lang="en-US" altLang="en-US" sz="1200" b="1" i="0" dirty="0"/>
              <a:t>country of origin </a:t>
            </a:r>
            <a:r>
              <a:rPr lang="en-US" altLang="en-US" sz="1200" i="0" dirty="0"/>
              <a:t>at the transit and emergency transit facility or center. </a:t>
            </a:r>
          </a:p>
          <a:p>
            <a:pPr>
              <a:defRPr/>
            </a:pPr>
            <a:endParaRPr lang="en-US" altLang="en-US" sz="1200" i="0" dirty="0"/>
          </a:p>
          <a:p>
            <a:pPr>
              <a:defRPr/>
            </a:pPr>
            <a:r>
              <a:rPr lang="en-US" altLang="en-US" sz="1200" i="0" dirty="0"/>
              <a:t>We thus have to </a:t>
            </a:r>
            <a:r>
              <a:rPr lang="en-US" altLang="en-US" sz="1200" b="1" i="0" dirty="0"/>
              <a:t>weigh </a:t>
            </a:r>
            <a:r>
              <a:rPr lang="en-US" altLang="en-US" sz="1200" i="0" dirty="0"/>
              <a:t>whether sending an LGBTIQ+ person to a particular transit facility will put them at further risk. In many instances, it may be better to send them directly to the country of resettlement. </a:t>
            </a:r>
            <a:r>
              <a:rPr lang="en-US" altLang="en-US" sz="1200" i="0" kern="0" dirty="0">
                <a:cs typeface="Calibri" pitchFamily="34" charset="0"/>
              </a:rPr>
              <a:t>An individual’s SOGIESC may be material to their RSD or resettlement case or shared later in the process. Some individuals flee their countries for mixed reasons but have serious protection risks related to their SOGIESC.</a:t>
            </a:r>
          </a:p>
          <a:p>
            <a:pPr>
              <a:defRPr/>
            </a:pPr>
            <a:endParaRPr lang="en-US" altLang="en-US" sz="1200" i="0" kern="0" dirty="0">
              <a:cs typeface="Calibri" pitchFamily="34" charset="0"/>
            </a:endParaRPr>
          </a:p>
          <a:p>
            <a:pPr>
              <a:defRPr/>
            </a:pPr>
            <a:r>
              <a:rPr lang="en-US" altLang="en-US" sz="1200" i="0" dirty="0">
                <a:cs typeface="Calibri" pitchFamily="34" charset="0"/>
              </a:rPr>
              <a:t>Resettlement needs should be </a:t>
            </a:r>
            <a:r>
              <a:rPr lang="en-US" altLang="en-US" sz="1200" b="1" i="0" dirty="0">
                <a:cs typeface="Calibri" pitchFamily="34" charset="0"/>
              </a:rPr>
              <a:t>assessed </a:t>
            </a:r>
            <a:r>
              <a:rPr lang="en-US" altLang="en-US" sz="1200" b="0" i="0" dirty="0">
                <a:cs typeface="Calibri" pitchFamily="34" charset="0"/>
              </a:rPr>
              <a:t>without reference to discretion </a:t>
            </a:r>
            <a:r>
              <a:rPr lang="en-US" altLang="en-US" sz="1200" i="0" dirty="0">
                <a:cs typeface="Calibri" pitchFamily="34" charset="0"/>
              </a:rPr>
              <a:t>or what a person could “reasonably tolerate” if returned to the </a:t>
            </a:r>
            <a:r>
              <a:rPr lang="en-US" altLang="en-US" sz="1200" i="0" dirty="0" err="1">
                <a:cs typeface="Calibri" pitchFamily="34" charset="0"/>
              </a:rPr>
              <a:t>CoO</a:t>
            </a:r>
            <a:r>
              <a:rPr lang="en-US" altLang="en-US" sz="1200" i="0" dirty="0">
                <a:cs typeface="Calibri" pitchFamily="34" charset="0"/>
              </a:rPr>
              <a:t>. Both bars have been </a:t>
            </a:r>
            <a:r>
              <a:rPr lang="en-US" altLang="en-US" sz="1200" b="0" i="0" dirty="0">
                <a:cs typeface="Calibri" pitchFamily="34" charset="0"/>
              </a:rPr>
              <a:t>discredited as violating </a:t>
            </a:r>
            <a:r>
              <a:rPr lang="en-US" altLang="en-US" sz="1200" i="0" dirty="0">
                <a:cs typeface="Calibri" pitchFamily="34" charset="0"/>
              </a:rPr>
              <a:t>basic and fundamental human rights.</a:t>
            </a:r>
          </a:p>
          <a:p>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none" dirty="0">
                <a:ea typeface="MS PGothic" charset="-128"/>
              </a:rPr>
              <a:t>----</a:t>
            </a:r>
          </a:p>
          <a:p>
            <a:endParaRPr lang="en-US" altLang="en-US" sz="1200" i="1" dirty="0">
              <a:ea typeface="MS PGothic" charset="-128"/>
            </a:endParaRPr>
          </a:p>
          <a:p>
            <a:r>
              <a:rPr lang="en-US" altLang="en-US" sz="1200" b="1" i="1" dirty="0">
                <a:ea typeface="MS PGothic" charset="-128"/>
              </a:rPr>
              <a:t>Time:</a:t>
            </a:r>
            <a:r>
              <a:rPr lang="en-US" altLang="en-US" sz="1200" i="1" dirty="0">
                <a:ea typeface="MS PGothic" charset="-128"/>
              </a:rPr>
              <a:t> 30 minutes for slides 82-91. </a:t>
            </a:r>
          </a:p>
          <a:p>
            <a:pPr>
              <a:defRPr/>
            </a:pPr>
            <a:endParaRPr lang="en-US" altLang="en-US" sz="1200" i="1" dirty="0">
              <a:cs typeface="Calibri" pitchFamily="34" charset="0"/>
            </a:endParaRPr>
          </a:p>
          <a:p>
            <a:pPr rtl="0" latinLnBrk="0"/>
            <a:r>
              <a:rPr lang="en-US" sz="1200" b="0" i="1" kern="1200" dirty="0">
                <a:solidFill>
                  <a:schemeClr val="tx1"/>
                </a:solidFill>
                <a:effectLst/>
                <a:latin typeface="+mn-lt"/>
                <a:ea typeface="+mn-ea"/>
                <a:cs typeface="+mn-cs"/>
              </a:rPr>
              <a:t>[Image description: close-up of someone writing down information in a notebook.]</a:t>
            </a:r>
            <a:endParaRPr lang="en-US" altLang="en-US" sz="1200" i="1" dirty="0">
              <a:cs typeface="Calibri" pitchFamily="34" charset="0"/>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84</a:t>
            </a:fld>
            <a:endParaRPr lang="en-US"/>
          </a:p>
        </p:txBody>
      </p:sp>
    </p:spTree>
    <p:extLst>
      <p:ext uri="{BB962C8B-B14F-4D97-AF65-F5344CB8AC3E}">
        <p14:creationId xmlns:p14="http://schemas.microsoft.com/office/powerpoint/2010/main" val="23935075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en-US" sz="1200" b="1" i="0" u="sng" strike="noStrike" kern="1200" cap="none" spc="0" normalizeH="0" baseline="0" noProof="0" dirty="0">
                <a:ln>
                  <a:noFill/>
                </a:ln>
                <a:solidFill>
                  <a:schemeClr val="tx1"/>
                </a:solidFill>
                <a:effectLst/>
                <a:uLnTx/>
                <a:uFillTx/>
                <a:latin typeface="+mn-lt"/>
                <a:ea typeface="MS PGothic" charset="-128"/>
              </a:rPr>
              <a:t>RRF</a:t>
            </a:r>
            <a:endParaRPr lang="en-US" altLang="en-US" sz="1200" dirty="0">
              <a:solidFill>
                <a:schemeClr val="tx1"/>
              </a:solidFill>
            </a:endParaRPr>
          </a:p>
          <a:p>
            <a:pPr>
              <a:defRPr/>
            </a:pPr>
            <a:endParaRPr lang="en-US" altLang="en-US" sz="1200" dirty="0">
              <a:solidFill>
                <a:schemeClr val="tx1"/>
              </a:solidFill>
            </a:endParaRPr>
          </a:p>
          <a:p>
            <a:pPr>
              <a:defRPr/>
            </a:pPr>
            <a:r>
              <a:rPr lang="en-US" altLang="en-US" sz="1200" dirty="0">
                <a:solidFill>
                  <a:schemeClr val="tx1"/>
                </a:solidFill>
              </a:rPr>
              <a:t>Let's now discuss the Resettlement Registration Form, or </a:t>
            </a:r>
            <a:r>
              <a:rPr lang="en-US" altLang="en-US" sz="1200" b="1" dirty="0">
                <a:solidFill>
                  <a:schemeClr val="tx1"/>
                </a:solidFill>
              </a:rPr>
              <a:t>RRF</a:t>
            </a:r>
            <a:r>
              <a:rPr lang="en-US" altLang="en-US" sz="1200" dirty="0">
                <a:solidFill>
                  <a:schemeClr val="tx1"/>
                </a:solidFill>
              </a:rPr>
              <a:t>.</a:t>
            </a:r>
          </a:p>
          <a:p>
            <a:pPr marL="171450" indent="-171450">
              <a:buFont typeface="Arial" panose="020B0604020202020204" pitchFamily="34" charset="0"/>
              <a:buChar char="•"/>
              <a:defRPr/>
            </a:pPr>
            <a:endParaRPr lang="en-US" altLang="en-US" sz="1200" i="0" dirty="0">
              <a:solidFill>
                <a:schemeClr val="tx1"/>
              </a:solidFill>
            </a:endParaRPr>
          </a:p>
          <a:p>
            <a:pPr marL="171450" indent="-171450">
              <a:buFont typeface="Arial" panose="020B0604020202020204" pitchFamily="34" charset="0"/>
              <a:buChar char="•"/>
              <a:defRPr/>
            </a:pPr>
            <a:r>
              <a:rPr lang="en-US" altLang="en-US" sz="1200" i="0" dirty="0">
                <a:solidFill>
                  <a:schemeClr val="tx1"/>
                </a:solidFill>
              </a:rPr>
              <a:t>Protection and resettlement </a:t>
            </a:r>
            <a:r>
              <a:rPr lang="en-US" altLang="en-US" sz="1200" b="1" i="0" dirty="0">
                <a:solidFill>
                  <a:schemeClr val="tx1"/>
                </a:solidFill>
              </a:rPr>
              <a:t>needs</a:t>
            </a:r>
            <a:r>
              <a:rPr lang="en-US" altLang="en-US" sz="1200" i="0" dirty="0">
                <a:solidFill>
                  <a:schemeClr val="tx1"/>
                </a:solidFill>
              </a:rPr>
              <a:t> that are specific to the </a:t>
            </a:r>
            <a:r>
              <a:rPr lang="en-US" altLang="en-US" sz="1200" b="0" i="0" dirty="0">
                <a:solidFill>
                  <a:schemeClr val="tx1"/>
                </a:solidFill>
              </a:rPr>
              <a:t>individual's perceived or self-identified SOGIESC should be clearly reflected in the Resettlement Registration Form (RRF).</a:t>
            </a:r>
          </a:p>
          <a:p>
            <a:pPr marL="171450" indent="-171450">
              <a:buFont typeface="Arial" panose="020B0604020202020204" pitchFamily="34" charset="0"/>
              <a:buChar char="•"/>
              <a:defRPr/>
            </a:pPr>
            <a:r>
              <a:rPr lang="en-US" altLang="en-US" sz="1200" b="0" i="0" dirty="0">
                <a:solidFill>
                  <a:schemeClr val="tx1"/>
                </a:solidFill>
              </a:rPr>
              <a:t>This includes legal and protection-related </a:t>
            </a:r>
            <a:r>
              <a:rPr lang="en-US" altLang="en-US" sz="1200" b="1" i="0" dirty="0">
                <a:solidFill>
                  <a:schemeClr val="tx1"/>
                </a:solidFill>
              </a:rPr>
              <a:t>information</a:t>
            </a:r>
            <a:r>
              <a:rPr lang="en-US" altLang="en-US" sz="1200" b="0" i="0" dirty="0">
                <a:solidFill>
                  <a:schemeClr val="tx1"/>
                </a:solidFill>
              </a:rPr>
              <a:t> on the treatment of LGBTIQ+ people in the </a:t>
            </a:r>
            <a:r>
              <a:rPr lang="en-US" altLang="en-US" sz="1200" b="0" i="0" dirty="0" err="1">
                <a:solidFill>
                  <a:schemeClr val="tx1"/>
                </a:solidFill>
              </a:rPr>
              <a:t>CoO</a:t>
            </a:r>
            <a:r>
              <a:rPr lang="en-US" altLang="en-US" sz="1200" b="0" i="0" dirty="0">
                <a:solidFill>
                  <a:schemeClr val="tx1"/>
                </a:solidFill>
              </a:rPr>
              <a:t> and CoA. </a:t>
            </a:r>
          </a:p>
          <a:p>
            <a:pPr marL="171450" indent="-171450">
              <a:buFont typeface="Arial" panose="020B0604020202020204" pitchFamily="34" charset="0"/>
              <a:buChar char="•"/>
              <a:defRPr/>
            </a:pPr>
            <a:r>
              <a:rPr lang="en-US" altLang="en-US" sz="1200" b="0" i="0" dirty="0">
                <a:solidFill>
                  <a:schemeClr val="tx1"/>
                </a:solidFill>
              </a:rPr>
              <a:t>Any other concerns that the individual has in common with other people from the </a:t>
            </a:r>
            <a:r>
              <a:rPr lang="en-US" altLang="en-US" sz="1200" b="0" i="0" dirty="0" err="1">
                <a:solidFill>
                  <a:schemeClr val="tx1"/>
                </a:solidFill>
              </a:rPr>
              <a:t>CoO</a:t>
            </a:r>
            <a:r>
              <a:rPr lang="en-US" altLang="en-US" sz="1200" b="0" i="0" dirty="0">
                <a:solidFill>
                  <a:schemeClr val="tx1"/>
                </a:solidFill>
              </a:rPr>
              <a:t>/CoA should also be </a:t>
            </a:r>
            <a:r>
              <a:rPr lang="en-US" altLang="en-US" sz="1200" b="1" i="0" dirty="0">
                <a:solidFill>
                  <a:schemeClr val="tx1"/>
                </a:solidFill>
              </a:rPr>
              <a:t>reflected</a:t>
            </a:r>
            <a:r>
              <a:rPr lang="en-US" altLang="en-US" sz="1200" b="0" i="0" dirty="0">
                <a:solidFill>
                  <a:schemeClr val="tx1"/>
                </a:solidFill>
              </a:rPr>
              <a:t>.</a:t>
            </a:r>
          </a:p>
          <a:p>
            <a:pPr marL="171450" indent="-171450">
              <a:buFont typeface="Arial" panose="020B0604020202020204" pitchFamily="34" charset="0"/>
              <a:buChar char="•"/>
              <a:defRPr/>
            </a:pPr>
            <a:r>
              <a:rPr lang="en-US" altLang="en-US" sz="1200" b="0" i="0" kern="0" dirty="0">
                <a:solidFill>
                  <a:schemeClr val="tx1"/>
                </a:solidFill>
                <a:ea typeface="MS PGothic" charset="-128"/>
                <a:cs typeface="Calibri" charset="0"/>
              </a:rPr>
              <a:t>The concept of </a:t>
            </a:r>
            <a:r>
              <a:rPr lang="en-US" altLang="en-US" sz="1200" b="1" i="0" kern="0" dirty="0">
                <a:solidFill>
                  <a:schemeClr val="tx1"/>
                </a:solidFill>
                <a:ea typeface="MS PGothic" charset="-128"/>
                <a:cs typeface="Calibri" charset="0"/>
              </a:rPr>
              <a:t>dependency </a:t>
            </a:r>
            <a:r>
              <a:rPr lang="en-US" altLang="en-US" sz="1200" b="0" i="0" kern="0" dirty="0">
                <a:solidFill>
                  <a:schemeClr val="tx1"/>
                </a:solidFill>
                <a:ea typeface="MS PGothic" charset="-128"/>
                <a:cs typeface="Calibri" charset="0"/>
              </a:rPr>
              <a:t>is central to who is considered a member of the family. Same-gender couples are recognized as a family unit for the purposes of resettlement processing. They should be submitted as one case, not linked cases. </a:t>
            </a:r>
          </a:p>
          <a:p>
            <a:pPr marL="171450" indent="-171450">
              <a:buFont typeface="Arial" panose="020B0604020202020204" pitchFamily="34" charset="0"/>
              <a:buChar char="•"/>
              <a:defRPr/>
            </a:pPr>
            <a:r>
              <a:rPr lang="en-US" altLang="en-US" sz="1200" b="0" i="0" kern="0" dirty="0">
                <a:solidFill>
                  <a:schemeClr val="tx1"/>
                </a:solidFill>
                <a:ea typeface="MS PGothic" charset="-128"/>
                <a:cs typeface="Calibri" charset="0"/>
              </a:rPr>
              <a:t>Both individuals should be listed under </a:t>
            </a:r>
            <a:r>
              <a:rPr lang="en-US" altLang="en-US" sz="1200" b="1" i="0" kern="0" dirty="0">
                <a:solidFill>
                  <a:schemeClr val="tx1"/>
                </a:solidFill>
                <a:ea typeface="MS PGothic" charset="-128"/>
                <a:cs typeface="Calibri" charset="0"/>
              </a:rPr>
              <a:t>Section 2</a:t>
            </a:r>
            <a:r>
              <a:rPr lang="en-US" altLang="en-US" sz="1200" b="0" i="0" kern="0" dirty="0">
                <a:solidFill>
                  <a:schemeClr val="tx1"/>
                </a:solidFill>
                <a:ea typeface="MS PGothic" charset="-128"/>
                <a:cs typeface="Calibri" charset="0"/>
              </a:rPr>
              <a:t>. If they do not live together, it should be noted why in Section 7.</a:t>
            </a:r>
            <a:endParaRPr lang="en-US" sz="1200" b="0" i="0" kern="1200" dirty="0">
              <a:solidFill>
                <a:schemeClr val="tx1"/>
              </a:solidFill>
              <a:effectLst/>
              <a:latin typeface="+mn-lt"/>
              <a:ea typeface="+mn-ea"/>
              <a:cs typeface="+mn-cs"/>
            </a:endParaRPr>
          </a:p>
          <a:p>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none" dirty="0">
                <a:ea typeface="MS PGothic" charset="-128"/>
              </a:rPr>
              <a:t>----</a:t>
            </a:r>
          </a:p>
          <a:p>
            <a:endParaRPr lang="en-US" altLang="en-US" sz="1200" i="1" dirty="0">
              <a:ea typeface="MS PGothic" charset="-128"/>
            </a:endParaRPr>
          </a:p>
          <a:p>
            <a:r>
              <a:rPr lang="en-US" altLang="en-US" sz="1200" b="1" i="1" dirty="0">
                <a:ea typeface="MS PGothic" charset="-128"/>
              </a:rPr>
              <a:t>Time:</a:t>
            </a:r>
            <a:r>
              <a:rPr lang="en-US" altLang="en-US" sz="1200" i="1" dirty="0">
                <a:ea typeface="MS PGothic" charset="-128"/>
              </a:rPr>
              <a:t> 30 minutes for slides 82-91. </a:t>
            </a:r>
          </a:p>
          <a:p>
            <a:pPr>
              <a:defRPr/>
            </a:pPr>
            <a:endParaRPr lang="en-US" altLang="en-US" sz="1200" i="1" dirty="0">
              <a:cs typeface="Calibri" pitchFamily="34" charset="0"/>
            </a:endParaRPr>
          </a:p>
          <a:p>
            <a:pPr rtl="0" latinLnBrk="0"/>
            <a:r>
              <a:rPr lang="en-US" sz="1200" b="0" i="1" kern="1200" dirty="0">
                <a:solidFill>
                  <a:schemeClr val="tx1"/>
                </a:solidFill>
                <a:effectLst/>
                <a:latin typeface="+mn-lt"/>
                <a:ea typeface="+mn-ea"/>
                <a:cs typeface="+mn-cs"/>
              </a:rPr>
              <a:t>[Image description: close-up of someone writing down information on a form.]</a:t>
            </a:r>
            <a:endParaRPr lang="en-US" altLang="en-US" sz="1200" i="1" dirty="0">
              <a:cs typeface="Calibri" pitchFamily="34" charset="0"/>
            </a:endParaRPr>
          </a:p>
          <a:p>
            <a:pPr>
              <a:defRPr/>
            </a:pPr>
            <a:endParaRPr lang="en-US" altLang="en-US" sz="1200" i="1" kern="0" dirty="0">
              <a:solidFill>
                <a:schemeClr val="tx1"/>
              </a:solidFill>
              <a:ea typeface="MS PGothic" charset="-128"/>
              <a:cs typeface="Calibri" charset="0"/>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85</a:t>
            </a:fld>
            <a:endParaRPr lang="en-US"/>
          </a:p>
        </p:txBody>
      </p:sp>
    </p:spTree>
    <p:extLst>
      <p:ext uri="{BB962C8B-B14F-4D97-AF65-F5344CB8AC3E}">
        <p14:creationId xmlns:p14="http://schemas.microsoft.com/office/powerpoint/2010/main" val="28884550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en-US" sz="1200" b="1" i="0" u="sng" strike="noStrike" kern="1200" cap="none" spc="0" normalizeH="0" baseline="0" noProof="0" dirty="0">
                <a:ln>
                  <a:noFill/>
                </a:ln>
                <a:effectLst/>
                <a:uLnTx/>
                <a:uFillTx/>
                <a:latin typeface="+mn-lt"/>
                <a:ea typeface="MS PGothic" charset="-128"/>
              </a:rPr>
              <a:t>RRF continued</a:t>
            </a: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endParaRPr lang="en-US" altLang="en-US" sz="1200" i="1" kern="0" dirty="0">
              <a:ea typeface="MS PGothic" charset="-128"/>
              <a:cs typeface="Calibri" charset="0"/>
            </a:endParaRPr>
          </a:p>
          <a:p>
            <a:pPr marL="171450" indent="-171450">
              <a:buFont typeface="Arial" panose="020B0604020202020204" pitchFamily="34" charset="0"/>
              <a:buChar char="•"/>
              <a:defRPr/>
            </a:pPr>
            <a:r>
              <a:rPr lang="en-US" altLang="en-US" sz="1200" i="0" kern="0" dirty="0">
                <a:ea typeface="MS PGothic" charset="-128"/>
                <a:cs typeface="Calibri" charset="0"/>
              </a:rPr>
              <a:t>Not all resettlement countries </a:t>
            </a:r>
            <a:r>
              <a:rPr lang="en-US" altLang="en-US" sz="1200" b="1" i="0" kern="0" dirty="0">
                <a:ea typeface="MS PGothic" charset="-128"/>
                <a:cs typeface="Calibri" charset="0"/>
              </a:rPr>
              <a:t>accept </a:t>
            </a:r>
            <a:r>
              <a:rPr lang="en-US" altLang="en-US" sz="1200" b="0" i="0" kern="0" dirty="0">
                <a:ea typeface="MS PGothic" charset="-128"/>
                <a:cs typeface="Calibri" charset="0"/>
              </a:rPr>
              <a:t>same-gender partners </a:t>
            </a:r>
            <a:r>
              <a:rPr lang="en-US" altLang="en-US" sz="1200" i="0" kern="0" dirty="0">
                <a:ea typeface="MS PGothic" charset="-128"/>
                <a:cs typeface="Calibri" charset="0"/>
              </a:rPr>
              <a:t>for the purposes of immigration based on family reunification. Some require proof of co-habitation or legal registration. </a:t>
            </a:r>
          </a:p>
          <a:p>
            <a:pPr marL="171450" indent="-171450">
              <a:buFont typeface="Arial" panose="020B0604020202020204" pitchFamily="34" charset="0"/>
              <a:buChar char="•"/>
              <a:defRPr/>
            </a:pPr>
            <a:r>
              <a:rPr lang="en-US" altLang="en-US" sz="1200" i="0" dirty="0"/>
              <a:t>Transgender people </a:t>
            </a:r>
            <a:r>
              <a:rPr lang="en-US" altLang="en-US" sz="1200" b="1" i="0" dirty="0"/>
              <a:t>should be asked </a:t>
            </a:r>
            <a:r>
              <a:rPr lang="en-US" altLang="en-US" sz="1200" i="0" dirty="0"/>
              <a:t>if they have a name, gender, title and pronoun with which they identify. </a:t>
            </a:r>
          </a:p>
          <a:p>
            <a:pPr marL="171450" indent="-171450">
              <a:buFont typeface="Arial" panose="020B0604020202020204" pitchFamily="34" charset="0"/>
              <a:buChar char="•"/>
              <a:defRPr/>
            </a:pPr>
            <a:r>
              <a:rPr lang="en-US" altLang="en-US" sz="1200" i="0" dirty="0"/>
              <a:t>Recall that </a:t>
            </a:r>
            <a:r>
              <a:rPr lang="en-US" altLang="en-US" sz="1200" b="0" i="0" dirty="0"/>
              <a:t>self-defined</a:t>
            </a:r>
            <a:r>
              <a:rPr lang="en-US" altLang="en-US" sz="1200" b="1" i="0" dirty="0"/>
              <a:t> gender identity </a:t>
            </a:r>
            <a:r>
              <a:rPr lang="en-US" altLang="en-US" sz="1200" i="0" dirty="0"/>
              <a:t>is accepted without regard to legal documentation, hormone therapy or surgery.</a:t>
            </a:r>
          </a:p>
          <a:p>
            <a:pPr marL="171450" indent="-171450">
              <a:buFont typeface="Arial" panose="020B0604020202020204" pitchFamily="34" charset="0"/>
              <a:buChar char="•"/>
              <a:defRPr/>
            </a:pPr>
            <a:r>
              <a:rPr lang="en-US" altLang="en-US" sz="1200" i="0" dirty="0"/>
              <a:t>The correct </a:t>
            </a:r>
            <a:r>
              <a:rPr lang="en-US" altLang="en-US" sz="1200" b="1" i="0" dirty="0"/>
              <a:t>name, gender and pronoun </a:t>
            </a:r>
            <a:r>
              <a:rPr lang="en-US" altLang="en-US" sz="1200" i="0" dirty="0"/>
              <a:t>should be reflected in the RRF, registration and other documentation. </a:t>
            </a:r>
          </a:p>
          <a:p>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none" dirty="0">
                <a:ea typeface="MS PGothic" charset="-128"/>
              </a:rPr>
              <a:t>----</a:t>
            </a:r>
          </a:p>
          <a:p>
            <a:endParaRPr lang="en-US" altLang="en-US" sz="1200" i="1" dirty="0">
              <a:ea typeface="MS PGothic" charset="-128"/>
            </a:endParaRPr>
          </a:p>
          <a:p>
            <a:r>
              <a:rPr lang="en-US" altLang="en-US" sz="1200" b="1" i="1" dirty="0">
                <a:ea typeface="MS PGothic" charset="-128"/>
              </a:rPr>
              <a:t>Time:</a:t>
            </a:r>
            <a:r>
              <a:rPr lang="en-US" altLang="en-US" sz="1200" i="1" dirty="0">
                <a:ea typeface="MS PGothic" charset="-128"/>
              </a:rPr>
              <a:t> 30 minutes for slides 82-91. </a:t>
            </a:r>
          </a:p>
          <a:p>
            <a:pPr>
              <a:defRPr/>
            </a:pPr>
            <a:endParaRPr lang="en-US" altLang="en-US" sz="1200" i="1" dirty="0">
              <a:cs typeface="Calibri" pitchFamily="34" charset="0"/>
            </a:endParaRPr>
          </a:p>
          <a:p>
            <a:pPr rtl="0" latinLnBrk="0"/>
            <a:r>
              <a:rPr lang="en-US" sz="1200" b="0" i="1" kern="1200" dirty="0">
                <a:solidFill>
                  <a:schemeClr val="tx1"/>
                </a:solidFill>
                <a:effectLst/>
                <a:latin typeface="+mn-lt"/>
                <a:ea typeface="+mn-ea"/>
                <a:cs typeface="+mn-cs"/>
              </a:rPr>
              <a:t>[Image description: close-up of someone writing down information on a form.]</a:t>
            </a:r>
            <a:endParaRPr lang="en-US" altLang="en-US" sz="1200" i="1" dirty="0">
              <a:cs typeface="Calibri" pitchFamily="34" charset="0"/>
            </a:endParaRPr>
          </a:p>
          <a:p>
            <a:pPr>
              <a:defRPr/>
            </a:pPr>
            <a:endParaRPr lang="en-US" altLang="en-US" sz="1200" i="1" dirty="0"/>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86</a:t>
            </a:fld>
            <a:endParaRPr lang="en-US"/>
          </a:p>
        </p:txBody>
      </p:sp>
    </p:spTree>
    <p:extLst>
      <p:ext uri="{BB962C8B-B14F-4D97-AF65-F5344CB8AC3E}">
        <p14:creationId xmlns:p14="http://schemas.microsoft.com/office/powerpoint/2010/main" val="14546841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en-US" sz="1200" b="1" i="0" u="sng" strike="noStrike" kern="1200" cap="none" spc="0" normalizeH="0" baseline="0" noProof="0" dirty="0">
                <a:ln>
                  <a:noFill/>
                </a:ln>
                <a:effectLst/>
                <a:uLnTx/>
                <a:uFillTx/>
                <a:latin typeface="+mn-lt"/>
                <a:ea typeface="MS PGothic" charset="-128"/>
              </a:rPr>
              <a:t>RRF continued</a:t>
            </a:r>
            <a:endParaRPr lang="en-US" altLang="en-US" sz="1200" dirty="0"/>
          </a:p>
          <a:p>
            <a:endParaRPr lang="en-US" altLang="en-US" sz="1200" dirty="0">
              <a:ea typeface="MS PGothic" charset="-128"/>
            </a:endParaRPr>
          </a:p>
          <a:p>
            <a:r>
              <a:rPr lang="en-US" altLang="en-US" sz="1200" dirty="0">
                <a:ea typeface="MS PGothic" charset="-128"/>
              </a:rPr>
              <a:t>The </a:t>
            </a:r>
            <a:r>
              <a:rPr lang="en-US" altLang="en-US" sz="1200" b="0" dirty="0">
                <a:ea typeface="MS PGothic" charset="-128"/>
              </a:rPr>
              <a:t>following </a:t>
            </a:r>
            <a:r>
              <a:rPr lang="en-US" altLang="en-US" sz="1200" b="1" dirty="0">
                <a:ea typeface="MS PGothic" charset="-128"/>
              </a:rPr>
              <a:t>directive </a:t>
            </a:r>
            <a:r>
              <a:rPr lang="en-US" altLang="en-US" sz="1200" b="0" dirty="0">
                <a:ea typeface="MS PGothic" charset="-128"/>
              </a:rPr>
              <a:t>is</a:t>
            </a:r>
            <a:r>
              <a:rPr lang="en-US" altLang="en-US" sz="1200" b="1" dirty="0">
                <a:ea typeface="MS PGothic" charset="-128"/>
              </a:rPr>
              <a:t> </a:t>
            </a:r>
            <a:r>
              <a:rPr lang="en-US" altLang="en-US" sz="1200" dirty="0">
                <a:ea typeface="MS PGothic" charset="-128"/>
              </a:rPr>
              <a:t>on how to list name, pronoun, title and gender for transgender people is from the UNHCR Resettlement Assessment Tool: </a:t>
            </a:r>
          </a:p>
          <a:p>
            <a:endParaRPr lang="en-US" altLang="en-US" sz="1200" dirty="0">
              <a:ea typeface="MS PGothic" charset="-128"/>
            </a:endParaRPr>
          </a:p>
          <a:p>
            <a:pPr marL="171450" indent="-171450">
              <a:buFont typeface="Arial" panose="020B0604020202020204" pitchFamily="34" charset="0"/>
              <a:buChar char="•"/>
            </a:pPr>
            <a:r>
              <a:rPr lang="en-US" altLang="en-US" sz="1200" i="0" u="none" dirty="0">
                <a:ea typeface="MS PGothic" charset="-128"/>
              </a:rPr>
              <a:t>Where legal documents from the CoA or </a:t>
            </a:r>
            <a:r>
              <a:rPr lang="en-US" altLang="en-US" sz="1200" i="0" u="none" dirty="0" err="1">
                <a:ea typeface="MS PGothic" charset="-128"/>
              </a:rPr>
              <a:t>CoO</a:t>
            </a:r>
            <a:r>
              <a:rPr lang="en-US" altLang="en-US" sz="1200" i="0" u="none" dirty="0">
                <a:ea typeface="MS PGothic" charset="-128"/>
              </a:rPr>
              <a:t> </a:t>
            </a:r>
            <a:r>
              <a:rPr lang="en-US" altLang="en-US" sz="1200" b="0" i="0" u="none" dirty="0">
                <a:ea typeface="MS PGothic" charset="-128"/>
              </a:rPr>
              <a:t>reflect the </a:t>
            </a:r>
            <a:r>
              <a:rPr lang="en-US" altLang="en-US" sz="1200" b="1" i="0" u="none" dirty="0">
                <a:ea typeface="MS PGothic" charset="-128"/>
              </a:rPr>
              <a:t>correct </a:t>
            </a:r>
            <a:r>
              <a:rPr lang="en-US" altLang="en-US" sz="1200" b="0" i="0" u="none" dirty="0">
                <a:ea typeface="MS PGothic" charset="-128"/>
              </a:rPr>
              <a:t>name and gender</a:t>
            </a:r>
            <a:r>
              <a:rPr lang="en-US" altLang="en-US" sz="1200" i="0" u="none" dirty="0">
                <a:ea typeface="MS PGothic" charset="-128"/>
              </a:rPr>
              <a:t>, it should be recorded under bio-data in “first name” and “sex” and used throughout the RRF.</a:t>
            </a:r>
          </a:p>
          <a:p>
            <a:pPr marL="171450" indent="-171450">
              <a:buFont typeface="Arial" panose="020B0604020202020204" pitchFamily="34" charset="0"/>
              <a:buChar char="•"/>
            </a:pPr>
            <a:r>
              <a:rPr lang="en-US" altLang="en-US" sz="1200" i="0" u="none" dirty="0">
                <a:ea typeface="MS PGothic" charset="-128"/>
              </a:rPr>
              <a:t>Where legal documents from the CoA or </a:t>
            </a:r>
            <a:r>
              <a:rPr lang="en-US" altLang="en-US" sz="1200" i="0" u="none" dirty="0" err="1">
                <a:ea typeface="MS PGothic" charset="-128"/>
              </a:rPr>
              <a:t>CoO</a:t>
            </a:r>
            <a:r>
              <a:rPr lang="en-US" altLang="en-US" sz="1200" i="0" u="none" dirty="0">
                <a:ea typeface="MS PGothic" charset="-128"/>
              </a:rPr>
              <a:t> </a:t>
            </a:r>
            <a:r>
              <a:rPr lang="en-US" altLang="en-US" sz="1200" b="0" i="0" u="none" dirty="0">
                <a:ea typeface="MS PGothic" charset="-128"/>
              </a:rPr>
              <a:t>reflect the </a:t>
            </a:r>
            <a:r>
              <a:rPr lang="en-US" altLang="en-US" sz="1200" b="1" i="0" u="none" dirty="0">
                <a:ea typeface="MS PGothic" charset="-128"/>
              </a:rPr>
              <a:t>birth (or incorrect) </a:t>
            </a:r>
            <a:r>
              <a:rPr lang="en-US" altLang="en-US" sz="1200" b="0" i="0" u="none" dirty="0">
                <a:ea typeface="MS PGothic" charset="-128"/>
              </a:rPr>
              <a:t>name and sex, </a:t>
            </a:r>
            <a:r>
              <a:rPr lang="en-US" altLang="en-US" sz="1200" i="0" u="none" dirty="0">
                <a:ea typeface="MS PGothic" charset="-128"/>
              </a:rPr>
              <a:t>this information should be recorded under bio-data in “first name” and “sex.” </a:t>
            </a:r>
          </a:p>
          <a:p>
            <a:pPr marL="171450" indent="-171450">
              <a:buFont typeface="Arial" panose="020B0604020202020204" pitchFamily="34" charset="0"/>
              <a:buChar char="•"/>
            </a:pPr>
            <a:r>
              <a:rPr lang="en-US" altLang="en-US" sz="1200" i="0" u="none" dirty="0">
                <a:ea typeface="MS PGothic" charset="-128"/>
              </a:rPr>
              <a:t>The </a:t>
            </a:r>
            <a:r>
              <a:rPr lang="en-US" altLang="en-US" sz="1200" b="1" i="0" u="none" dirty="0">
                <a:ea typeface="MS PGothic" charset="-128"/>
              </a:rPr>
              <a:t>current</a:t>
            </a:r>
            <a:r>
              <a:rPr lang="en-US" altLang="en-US" sz="1200" b="0" i="0" u="none" dirty="0">
                <a:ea typeface="MS PGothic" charset="-128"/>
              </a:rPr>
              <a:t> name</a:t>
            </a:r>
            <a:r>
              <a:rPr lang="en-US" altLang="en-US" sz="1200" b="1" i="0" u="none" dirty="0">
                <a:ea typeface="MS PGothic" charset="-128"/>
              </a:rPr>
              <a:t> </a:t>
            </a:r>
            <a:r>
              <a:rPr lang="en-US" altLang="en-US" sz="1200" i="0" u="none" dirty="0">
                <a:ea typeface="MS PGothic" charset="-128"/>
              </a:rPr>
              <a:t>should be recorded under “Alias Names” and the chosen pronoun and gender should be used throughout the rest of the RRF. </a:t>
            </a:r>
          </a:p>
          <a:p>
            <a:pPr marL="171450" indent="-171450">
              <a:buFont typeface="Arial" panose="020B0604020202020204" pitchFamily="34" charset="0"/>
              <a:buChar char="•"/>
            </a:pPr>
            <a:r>
              <a:rPr lang="en-US" altLang="en-US" sz="1200" i="0" u="none" dirty="0">
                <a:ea typeface="MS PGothic" charset="-128"/>
              </a:rPr>
              <a:t>If a case member who is </a:t>
            </a:r>
            <a:r>
              <a:rPr lang="en-US" altLang="en-US" sz="1200" b="0" i="0" u="none" dirty="0">
                <a:ea typeface="MS PGothic" charset="-128"/>
              </a:rPr>
              <a:t>not the </a:t>
            </a:r>
            <a:r>
              <a:rPr lang="en-US" altLang="en-US" sz="1200" b="1" i="0" u="none" dirty="0">
                <a:ea typeface="MS PGothic" charset="-128"/>
              </a:rPr>
              <a:t>head of household </a:t>
            </a:r>
            <a:r>
              <a:rPr lang="en-US" altLang="en-US" sz="1200" i="0" u="none" dirty="0">
                <a:ea typeface="MS PGothic" charset="-128"/>
              </a:rPr>
              <a:t>expresses a diverse SOGIESC, you must keep the </a:t>
            </a:r>
            <a:r>
              <a:rPr lang="en-US" altLang="en-US" sz="1200" b="0" i="0" u="none" dirty="0">
                <a:ea typeface="MS PGothic" charset="-128"/>
              </a:rPr>
              <a:t>information confidential from </a:t>
            </a:r>
            <a:r>
              <a:rPr lang="en-US" altLang="en-US" sz="1200" i="0" u="none" dirty="0">
                <a:ea typeface="MS PGothic" charset="-128"/>
              </a:rPr>
              <a:t>the case members, if requested – even if the individual is a child.</a:t>
            </a:r>
          </a:p>
          <a:p>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none" dirty="0">
                <a:ea typeface="MS PGothic" charset="-128"/>
              </a:rPr>
              <a:t>----</a:t>
            </a:r>
          </a:p>
          <a:p>
            <a:endParaRPr lang="en-US" altLang="en-US" sz="1200" i="1" dirty="0">
              <a:ea typeface="MS PGothic" charset="-128"/>
            </a:endParaRPr>
          </a:p>
          <a:p>
            <a:r>
              <a:rPr lang="en-US" altLang="en-US" sz="1200" b="1" i="1" dirty="0">
                <a:ea typeface="MS PGothic" charset="-128"/>
              </a:rPr>
              <a:t>Time:</a:t>
            </a:r>
            <a:r>
              <a:rPr lang="en-US" altLang="en-US" sz="1200" i="1" dirty="0">
                <a:ea typeface="MS PGothic" charset="-128"/>
              </a:rPr>
              <a:t> 30 minutes for slides 82-91. </a:t>
            </a:r>
          </a:p>
          <a:p>
            <a:pPr>
              <a:defRPr/>
            </a:pPr>
            <a:endParaRPr lang="en-US" altLang="en-US" sz="1200" i="1" dirty="0">
              <a:cs typeface="Calibri" pitchFamily="34" charset="0"/>
            </a:endParaRPr>
          </a:p>
          <a:p>
            <a:pPr rtl="0" latinLnBrk="0"/>
            <a:r>
              <a:rPr lang="en-US" sz="1200" b="0" i="1" kern="1200" dirty="0">
                <a:solidFill>
                  <a:schemeClr val="tx1"/>
                </a:solidFill>
                <a:effectLst/>
                <a:latin typeface="+mn-lt"/>
                <a:ea typeface="+mn-ea"/>
                <a:cs typeface="+mn-cs"/>
              </a:rPr>
              <a:t>[Image description: close-up of someone writing down information on a form.]</a:t>
            </a:r>
            <a:endParaRPr lang="en-US" altLang="en-US" sz="1200" i="1" dirty="0">
              <a:cs typeface="Calibri" pitchFamily="34" charset="0"/>
            </a:endParaRPr>
          </a:p>
          <a:p>
            <a:endParaRPr lang="en-US" altLang="en-US" sz="1200" i="1" dirty="0">
              <a:ea typeface="MS PGothic" charset="-128"/>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87</a:t>
            </a:fld>
            <a:endParaRPr lang="en-US"/>
          </a:p>
        </p:txBody>
      </p:sp>
    </p:spTree>
    <p:extLst>
      <p:ext uri="{BB962C8B-B14F-4D97-AF65-F5344CB8AC3E}">
        <p14:creationId xmlns:p14="http://schemas.microsoft.com/office/powerpoint/2010/main" val="32121045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en-US" sz="1200" b="1" i="0" u="sng" strike="noStrike" kern="1200" cap="none" spc="0" normalizeH="0" baseline="0" noProof="0" dirty="0">
                <a:ln>
                  <a:noFill/>
                </a:ln>
                <a:effectLst/>
                <a:uLnTx/>
                <a:uFillTx/>
                <a:latin typeface="+mn-lt"/>
                <a:ea typeface="MS PGothic" charset="-128"/>
              </a:rPr>
              <a:t>Counseling for Refugees with Complex Family Situations</a:t>
            </a:r>
            <a:endParaRPr lang="en-US" altLang="en-US" sz="1200" dirty="0"/>
          </a:p>
          <a:p>
            <a:endParaRPr lang="en-US" altLang="en-US" sz="1200" kern="1200" dirty="0">
              <a:latin typeface="+mn-lt"/>
              <a:ea typeface="MS PGothic" charset="-128"/>
              <a:cs typeface="+mn-cs"/>
            </a:endParaRPr>
          </a:p>
          <a:p>
            <a:r>
              <a:rPr lang="en-US" altLang="en-US" sz="1200" kern="1200" dirty="0">
                <a:latin typeface="+mn-lt"/>
                <a:ea typeface="MS PGothic" charset="-128"/>
                <a:cs typeface="+mn-cs"/>
              </a:rPr>
              <a:t>The </a:t>
            </a:r>
            <a:r>
              <a:rPr lang="en-US" altLang="en-US" sz="1200" b="0" i="0" kern="1200" dirty="0">
                <a:latin typeface="+mn-lt"/>
                <a:ea typeface="MS PGothic" charset="-128"/>
                <a:cs typeface="+mn-cs"/>
              </a:rPr>
              <a:t>following guidance concerns counseling needed for LGBTIQ+ refugees who may be involved in relationships with partners of a different gender (such as through a forced marriage) and who have children: </a:t>
            </a:r>
          </a:p>
          <a:p>
            <a:endParaRPr lang="en-US" altLang="en-US" sz="1200" b="0" i="0" kern="1200" dirty="0">
              <a:latin typeface="+mn-lt"/>
              <a:ea typeface="MS PGothic" charset="-128"/>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b="0" i="0" kern="0" dirty="0">
                <a:latin typeface="+mn-lt"/>
                <a:ea typeface="MS PGothic" charset="-128"/>
                <a:cs typeface="Calibri" charset="0"/>
                <a:sym typeface="Gill Sans" charset="0"/>
              </a:rPr>
              <a:t>Some LGBTIQ+ refugees may have been or currently be involved in </a:t>
            </a:r>
            <a:r>
              <a:rPr lang="en-US" altLang="en-US" sz="1200" b="1" i="0" kern="0" dirty="0">
                <a:latin typeface="+mn-lt"/>
                <a:ea typeface="MS PGothic" charset="-128"/>
                <a:cs typeface="Calibri" charset="0"/>
                <a:sym typeface="Gill Sans" charset="0"/>
              </a:rPr>
              <a:t>forced or compulsory </a:t>
            </a:r>
            <a:r>
              <a:rPr lang="en-US" altLang="en-US" sz="1200" b="0" i="0" kern="0" dirty="0">
                <a:latin typeface="+mn-lt"/>
                <a:ea typeface="MS PGothic" charset="-128"/>
                <a:cs typeface="Calibri" charset="0"/>
                <a:sym typeface="Gill Sans" charset="0"/>
              </a:rPr>
              <a:t>relationships with partners from a different gender, with whom they have children. </a:t>
            </a:r>
            <a:r>
              <a:rPr lang="en-US" altLang="en-US" sz="1200" b="0" i="0" kern="1200" dirty="0">
                <a:latin typeface="+mn-lt"/>
                <a:ea typeface="MS PGothic" charset="-128"/>
                <a:cs typeface="+mn-cs"/>
              </a:rPr>
              <a:t>This applies to any LGBTIQ+ refugee, regardless of their gender. </a:t>
            </a:r>
            <a:endParaRPr lang="en-US" altLang="en-US" sz="1200" b="0" i="0" kern="0" dirty="0">
              <a:latin typeface="+mn-lt"/>
              <a:ea typeface="MS PGothic" charset="-128"/>
              <a:cs typeface="Calibri" charset="0"/>
              <a:sym typeface="Gill Sans"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b="0" i="0" kern="0" dirty="0">
                <a:latin typeface="+mn-lt"/>
                <a:ea typeface="MS PGothic" charset="-128"/>
                <a:cs typeface="Calibri" charset="0"/>
                <a:sym typeface="Gill Sans" charset="0"/>
              </a:rPr>
              <a:t>It is essential to counsel refugees to be entirely </a:t>
            </a:r>
            <a:r>
              <a:rPr lang="en-US" altLang="en-US" sz="1200" b="1" i="0" kern="0" dirty="0">
                <a:latin typeface="+mn-lt"/>
                <a:ea typeface="MS PGothic" charset="-128"/>
                <a:cs typeface="Calibri" charset="0"/>
                <a:sym typeface="Gill Sans" charset="0"/>
              </a:rPr>
              <a:t>transparent</a:t>
            </a:r>
            <a:r>
              <a:rPr lang="en-US" altLang="en-US" sz="1200" b="0" i="0" kern="0" dirty="0">
                <a:latin typeface="+mn-lt"/>
                <a:ea typeface="MS PGothic" charset="-128"/>
                <a:cs typeface="Calibri" charset="0"/>
                <a:sym typeface="Gill Sans" charset="0"/>
              </a:rPr>
              <a:t> about their family composition from the very beginning.</a:t>
            </a:r>
            <a:endParaRPr lang="en-US" altLang="en-US" sz="1200" i="0" kern="0" dirty="0">
              <a:latin typeface="+mn-lt"/>
              <a:ea typeface="MS PGothic" charset="-128"/>
              <a:cs typeface="Calibri" charset="0"/>
              <a:sym typeface="Gill Sans"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i="0" kern="0" dirty="0">
                <a:latin typeface="+mn-lt"/>
                <a:ea typeface="MS PGothic" charset="-128"/>
                <a:cs typeface="Calibri" charset="0"/>
                <a:sym typeface="Gill Sans" charset="0"/>
              </a:rPr>
              <a:t>When their relationships with different-gender </a:t>
            </a:r>
            <a:r>
              <a:rPr lang="en-US" altLang="en-US" sz="1200" b="1" i="0" kern="0" dirty="0">
                <a:latin typeface="+mn-lt"/>
                <a:ea typeface="MS PGothic" charset="-128"/>
                <a:cs typeface="Calibri" charset="0"/>
                <a:sym typeface="Gill Sans" charset="0"/>
              </a:rPr>
              <a:t>partners </a:t>
            </a:r>
            <a:r>
              <a:rPr lang="en-US" altLang="en-US" sz="1200" i="0" kern="0" dirty="0">
                <a:latin typeface="+mn-lt"/>
                <a:ea typeface="MS PGothic" charset="-128"/>
                <a:cs typeface="Calibri" charset="0"/>
                <a:sym typeface="Gill Sans" charset="0"/>
              </a:rPr>
              <a:t>or with children through these partners is disclosed late in the process, it may hurt the credibility of their case.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i="0" kern="0" dirty="0">
                <a:latin typeface="+mn-lt"/>
                <a:ea typeface="MS PGothic" charset="-128"/>
                <a:cs typeface="Calibri" charset="0"/>
                <a:sym typeface="Gill Sans" charset="0"/>
              </a:rPr>
              <a:t>It may also make it harder to </a:t>
            </a:r>
            <a:r>
              <a:rPr lang="en-US" altLang="en-US" sz="1200" b="1" i="0" kern="0" dirty="0">
                <a:latin typeface="+mn-lt"/>
                <a:ea typeface="MS PGothic" charset="-128"/>
                <a:cs typeface="Calibri" charset="0"/>
                <a:sym typeface="Gill Sans" charset="0"/>
              </a:rPr>
              <a:t>reunify</a:t>
            </a:r>
            <a:r>
              <a:rPr lang="en-US" altLang="en-US" sz="1200" i="0" kern="0" dirty="0">
                <a:latin typeface="+mn-lt"/>
                <a:ea typeface="MS PGothic" charset="-128"/>
                <a:cs typeface="Calibri" charset="0"/>
                <a:sym typeface="Gill Sans" charset="0"/>
              </a:rPr>
              <a:t> their family if they have already been resettled.</a:t>
            </a:r>
          </a:p>
          <a:p>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none" dirty="0">
                <a:ea typeface="MS PGothic" charset="-128"/>
              </a:rPr>
              <a:t>----</a:t>
            </a:r>
          </a:p>
          <a:p>
            <a:endParaRPr lang="en-US" altLang="en-US" sz="1200" i="1" dirty="0">
              <a:ea typeface="MS PGothic" charset="-128"/>
            </a:endParaRPr>
          </a:p>
          <a:p>
            <a:r>
              <a:rPr lang="en-US" altLang="en-US" sz="1200" b="1" i="1" dirty="0">
                <a:ea typeface="MS PGothic" charset="-128"/>
              </a:rPr>
              <a:t>Time:</a:t>
            </a:r>
            <a:r>
              <a:rPr lang="en-US" altLang="en-US" sz="1200" i="1" dirty="0">
                <a:ea typeface="MS PGothic" charset="-128"/>
              </a:rPr>
              <a:t> 30 minutes for slides 82-91.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kern="0" dirty="0">
              <a:latin typeface="+mn-lt"/>
              <a:ea typeface="MS PGothic" charset="-128"/>
              <a:cs typeface="Calibri" charset="0"/>
              <a:sym typeface="Gill Sans"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UNHCR staff member kneels down to speak to a person of concern who is holding a baby.]</a:t>
            </a:r>
            <a:endParaRPr lang="en-US" sz="1200" b="0" i="0" kern="1200" dirty="0">
              <a:solidFill>
                <a:schemeClr val="tx1"/>
              </a:solidFill>
              <a:effectLst/>
              <a:latin typeface="+mn-lt"/>
              <a:ea typeface="+mn-ea"/>
              <a:cs typeface="+mn-cs"/>
            </a:endParaRPr>
          </a:p>
          <a:p>
            <a:endParaRPr lang="en-US" altLang="en-US" sz="1200" kern="1200" dirty="0">
              <a:latin typeface="+mn-lt"/>
              <a:ea typeface="MS PGothic" charset="-128"/>
              <a:cs typeface="+mn-cs"/>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88</a:t>
            </a:fld>
            <a:endParaRPr lang="en-US"/>
          </a:p>
        </p:txBody>
      </p:sp>
    </p:spTree>
    <p:extLst>
      <p:ext uri="{BB962C8B-B14F-4D97-AF65-F5344CB8AC3E}">
        <p14:creationId xmlns:p14="http://schemas.microsoft.com/office/powerpoint/2010/main" val="41169629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en-US" sz="1200" b="1" i="0" u="sng" strike="noStrike" kern="1200" cap="none" spc="0" normalizeH="0" baseline="0" noProof="0" dirty="0">
                <a:ln>
                  <a:noFill/>
                </a:ln>
                <a:effectLst/>
                <a:uLnTx/>
                <a:uFillTx/>
                <a:latin typeface="+mn-lt"/>
                <a:ea typeface="MS PGothic" charset="-128"/>
              </a:rPr>
              <a:t>Resettlement Country Considerations</a:t>
            </a:r>
            <a:endParaRPr lang="en-US" altLang="en-US" sz="1200" dirty="0"/>
          </a:p>
          <a:p>
            <a:endParaRPr lang="en-US" altLang="en-US" sz="1200" dirty="0">
              <a:ea typeface="MS PGothic" charset="-128"/>
            </a:endParaRPr>
          </a:p>
          <a:p>
            <a:r>
              <a:rPr lang="en-US" altLang="en-US" sz="1200" i="0" dirty="0">
                <a:ea typeface="MS PGothic" charset="-128"/>
              </a:rPr>
              <a:t>There are </a:t>
            </a:r>
            <a:r>
              <a:rPr lang="en-US" altLang="en-US" sz="1200" b="1" i="0" dirty="0">
                <a:ea typeface="MS PGothic" charset="-128"/>
              </a:rPr>
              <a:t>several </a:t>
            </a:r>
            <a:r>
              <a:rPr lang="en-US" altLang="en-US" sz="1200" b="0" i="0" dirty="0">
                <a:ea typeface="MS PGothic" charset="-128"/>
              </a:rPr>
              <a:t>things</a:t>
            </a:r>
            <a:r>
              <a:rPr lang="en-US" altLang="en-US" sz="1200" b="1" i="0" dirty="0">
                <a:ea typeface="MS PGothic" charset="-128"/>
              </a:rPr>
              <a:t> </a:t>
            </a:r>
            <a:r>
              <a:rPr lang="en-US" altLang="en-US" sz="1200" i="0" dirty="0">
                <a:ea typeface="MS PGothic" charset="-128"/>
              </a:rPr>
              <a:t>to keep in mind when you are considering which resettlement country might best fit the needs of a person of diverse SOGIESC.</a:t>
            </a:r>
          </a:p>
          <a:p>
            <a:endParaRPr lang="en-US" altLang="en-US" sz="1200" i="0" dirty="0">
              <a:ea typeface="MS PGothic" charset="-128"/>
            </a:endParaRPr>
          </a:p>
          <a:p>
            <a:pPr marL="171450" indent="-171450">
              <a:buFont typeface="Arial" panose="020B0604020202020204" pitchFamily="34" charset="0"/>
              <a:buChar char="•"/>
            </a:pPr>
            <a:r>
              <a:rPr lang="en-US" altLang="en-US" sz="1200" i="0" dirty="0">
                <a:ea typeface="MS PGothic" charset="-128"/>
              </a:rPr>
              <a:t>LGBTIQ+ people often undergo the </a:t>
            </a:r>
            <a:r>
              <a:rPr lang="en-US" altLang="en-US" sz="1200" b="0" i="0" dirty="0">
                <a:ea typeface="MS PGothic" charset="-128"/>
              </a:rPr>
              <a:t>integration process </a:t>
            </a:r>
            <a:r>
              <a:rPr lang="en-US" altLang="en-US" sz="1200" b="1" i="0" dirty="0">
                <a:ea typeface="MS PGothic" charset="-128"/>
              </a:rPr>
              <a:t>alone</a:t>
            </a:r>
            <a:r>
              <a:rPr lang="en-US" altLang="en-US" sz="1200" b="0" i="0" dirty="0">
                <a:ea typeface="MS PGothic" charset="-128"/>
              </a:rPr>
              <a:t>. </a:t>
            </a:r>
            <a:r>
              <a:rPr lang="en-US" altLang="en-US" sz="1200" i="0" dirty="0">
                <a:ea typeface="MS PGothic" charset="-128"/>
              </a:rPr>
              <a:t>They should not be resettled where they may be isolated or re-victimized. </a:t>
            </a:r>
          </a:p>
          <a:p>
            <a:pPr marL="171450" indent="-171450">
              <a:buFont typeface="Arial" panose="020B0604020202020204" pitchFamily="34" charset="0"/>
              <a:buChar char="•"/>
            </a:pPr>
            <a:r>
              <a:rPr lang="en-US" altLang="en-US" sz="1200" i="0" dirty="0">
                <a:ea typeface="MS PGothic" charset="-128"/>
              </a:rPr>
              <a:t>Some individuals </a:t>
            </a:r>
            <a:r>
              <a:rPr lang="en-US" altLang="en-US" sz="1200" b="0" i="0" dirty="0">
                <a:ea typeface="MS PGothic" charset="-128"/>
              </a:rPr>
              <a:t>have specific mental health care, medical and financial assistance </a:t>
            </a:r>
            <a:r>
              <a:rPr lang="en-US" altLang="en-US" sz="1200" b="1" i="0" dirty="0">
                <a:ea typeface="MS PGothic" charset="-128"/>
              </a:rPr>
              <a:t>needs.</a:t>
            </a:r>
            <a:r>
              <a:rPr lang="en-US" altLang="en-US" sz="1200" i="0" dirty="0">
                <a:ea typeface="MS PGothic" charset="-128"/>
              </a:rPr>
              <a:t> Clarify the assistance available. </a:t>
            </a:r>
          </a:p>
          <a:p>
            <a:pPr marL="171450" indent="-171450">
              <a:buFont typeface="Arial" panose="020B0604020202020204" pitchFamily="34" charset="0"/>
              <a:buChar char="•"/>
            </a:pPr>
            <a:r>
              <a:rPr lang="en-US" altLang="en-US" sz="1200" i="0" dirty="0">
                <a:ea typeface="MS PGothic" charset="-128"/>
              </a:rPr>
              <a:t>States with a positive </a:t>
            </a:r>
            <a:r>
              <a:rPr lang="en-US" altLang="en-US" sz="1200" b="1" i="0" dirty="0">
                <a:ea typeface="MS PGothic" charset="-128"/>
              </a:rPr>
              <a:t>focus</a:t>
            </a:r>
            <a:r>
              <a:rPr lang="en-US" altLang="en-US" sz="1200" i="0" dirty="0">
                <a:ea typeface="MS PGothic" charset="-128"/>
              </a:rPr>
              <a:t> on LGBTIQ+ persons of concern may better meet their needs.</a:t>
            </a:r>
          </a:p>
          <a:p>
            <a:pPr marL="171450" indent="-171450">
              <a:buFont typeface="Arial" panose="020B0604020202020204" pitchFamily="34" charset="0"/>
              <a:buChar char="•"/>
            </a:pPr>
            <a:r>
              <a:rPr lang="en-US" altLang="en-US" sz="1200" i="0" dirty="0">
                <a:ea typeface="MS PGothic" charset="-128"/>
              </a:rPr>
              <a:t>Consider whether same-gender family reunification rights are recognized if the individual is </a:t>
            </a:r>
            <a:r>
              <a:rPr lang="en-US" altLang="en-US" sz="1200" b="1" i="0" dirty="0">
                <a:ea typeface="MS PGothic" charset="-128"/>
              </a:rPr>
              <a:t>separated</a:t>
            </a:r>
            <a:r>
              <a:rPr lang="en-US" altLang="en-US" sz="1200" i="0" dirty="0">
                <a:ea typeface="MS PGothic" charset="-128"/>
              </a:rPr>
              <a:t> from a spouse or partner. </a:t>
            </a:r>
          </a:p>
          <a:p>
            <a:pPr marL="171450" indent="-171450">
              <a:buFont typeface="Arial" panose="020B0604020202020204" pitchFamily="34" charset="0"/>
              <a:buChar char="•"/>
            </a:pPr>
            <a:r>
              <a:rPr lang="en-US" altLang="en-US" sz="1200" i="0" dirty="0">
                <a:ea typeface="MS PGothic" charset="-128"/>
              </a:rPr>
              <a:t>Consider situations where the individual was previously involved in relationships with partners from a different gender (e.g., be in a forced heterosexual marriage) and has children.</a:t>
            </a:r>
          </a:p>
          <a:p>
            <a:pPr marL="171450" indent="-171450">
              <a:buFont typeface="Arial" panose="020B0604020202020204" pitchFamily="34" charset="0"/>
              <a:buChar char="•"/>
            </a:pPr>
            <a:r>
              <a:rPr lang="en-US" altLang="en-US" sz="1200" i="0" dirty="0">
                <a:ea typeface="MS PGothic" charset="-128"/>
              </a:rPr>
              <a:t>The </a:t>
            </a:r>
            <a:r>
              <a:rPr lang="en-US" altLang="en-US" sz="1200" b="1" i="0" dirty="0">
                <a:ea typeface="MS PGothic" charset="-128"/>
              </a:rPr>
              <a:t>length</a:t>
            </a:r>
            <a:r>
              <a:rPr lang="en-US" altLang="en-US" sz="1200" b="0" i="0" dirty="0">
                <a:ea typeface="MS PGothic" charset="-128"/>
              </a:rPr>
              <a:t> of processing time </a:t>
            </a:r>
            <a:r>
              <a:rPr lang="en-US" altLang="en-US" sz="1200" i="0" dirty="0">
                <a:ea typeface="MS PGothic" charset="-128"/>
              </a:rPr>
              <a:t>should be weighed.</a:t>
            </a:r>
          </a:p>
          <a:p>
            <a:pPr marL="171450" indent="-171450">
              <a:buFont typeface="Arial" panose="020B0604020202020204" pitchFamily="34" charset="0"/>
              <a:buChar char="•"/>
            </a:pPr>
            <a:r>
              <a:rPr lang="en-US" altLang="en-US" sz="1200" i="0" dirty="0">
                <a:ea typeface="MS PGothic" charset="-128"/>
              </a:rPr>
              <a:t>Also note past involvement in </a:t>
            </a:r>
            <a:r>
              <a:rPr lang="en-US" altLang="en-US" sz="1200" b="1" i="0" dirty="0">
                <a:ea typeface="MS PGothic" charset="-128"/>
              </a:rPr>
              <a:t>sex work</a:t>
            </a:r>
            <a:r>
              <a:rPr lang="en-US" altLang="en-US" sz="1200" i="0" dirty="0">
                <a:ea typeface="MS PGothic" charset="-128"/>
              </a:rPr>
              <a:t> can be an obstacle to resettlement. Such activity should be considered an indication of vulnerability. </a:t>
            </a:r>
          </a:p>
          <a:p>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none" dirty="0">
                <a:ea typeface="MS PGothic" charset="-128"/>
              </a:rPr>
              <a:t>----</a:t>
            </a:r>
          </a:p>
          <a:p>
            <a:endParaRPr lang="en-US" altLang="en-US" sz="1200" i="1" dirty="0">
              <a:ea typeface="MS PGothic" charset="-128"/>
            </a:endParaRPr>
          </a:p>
          <a:p>
            <a:r>
              <a:rPr lang="en-US" altLang="en-US" sz="1200" b="1" i="1" dirty="0">
                <a:ea typeface="MS PGothic" charset="-128"/>
              </a:rPr>
              <a:t>Time:</a:t>
            </a:r>
            <a:r>
              <a:rPr lang="en-US" altLang="en-US" sz="1200" i="1" dirty="0">
                <a:ea typeface="MS PGothic" charset="-128"/>
              </a:rPr>
              <a:t> 30 minutes for slides 82-91. </a:t>
            </a:r>
          </a:p>
          <a:p>
            <a:endParaRPr lang="en-US" altLang="en-US" sz="1200"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200" b="0" i="1" kern="1200" dirty="0">
                <a:solidFill>
                  <a:schemeClr val="tx1"/>
                </a:solidFill>
                <a:effectLst/>
                <a:latin typeface="+mn-lt"/>
                <a:ea typeface="+mn-ea"/>
                <a:cs typeface="+mn-cs"/>
              </a:rPr>
              <a:t>[Image description: a close-up of a world map and a passport.]</a:t>
            </a:r>
            <a:endParaRPr lang="en-US" altLang="en-US" sz="1200" i="1" dirty="0">
              <a:ea typeface="MS PGothic" charset="-128"/>
            </a:endParaRPr>
          </a:p>
          <a:p>
            <a:endParaRPr lang="en-US" altLang="en-US" sz="1200" dirty="0">
              <a:ea typeface="MS PGothic" charset="-128"/>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89</a:t>
            </a:fld>
            <a:endParaRPr lang="en-US"/>
          </a:p>
        </p:txBody>
      </p:sp>
    </p:spTree>
    <p:extLst>
      <p:ext uri="{BB962C8B-B14F-4D97-AF65-F5344CB8AC3E}">
        <p14:creationId xmlns:p14="http://schemas.microsoft.com/office/powerpoint/2010/main" val="753915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3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What Challenges Do People with Diverse SOGIESC Experience? continued</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rPr>
              <a:t>Movement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and especially movement that takes place across borders – can be a high-risk situation for people with diverse SOGIESC. This is especially true for same-gender partners and people with diverse gender identity and expression, including people who are transgender, non-binary and gender non-conforming.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7 minutes for “What Challenges Do People with Diverse SOGIESC Experience?” slides.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Central American migrant caravan passing by Chiapas, Mexico on their way to the United States. One migrant holds a rainbow flag; others have backpacks and a child in a stroller.]</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9</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362637044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5"/>
            <a:ext cx="5486399" cy="4783345"/>
          </a:xfrm>
          <a:prstGeom prst="rect">
            <a:avLst/>
          </a:prstGeom>
        </p:spPr>
        <p:txBody>
          <a:bodyPr lIns="91425" tIns="91425" rIns="91425" bIns="91425"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en-US" sz="1200" b="1" i="0" u="sng" strike="noStrike" kern="1200" cap="none" spc="0" normalizeH="0" baseline="0" noProof="0" dirty="0">
                <a:ln>
                  <a:noFill/>
                </a:ln>
                <a:effectLst/>
                <a:uLnTx/>
                <a:uFillTx/>
                <a:latin typeface="+mn-lt"/>
                <a:ea typeface="MS PGothic" charset="-128"/>
              </a:rPr>
              <a:t>Resettlement Country Considerations (Continued)</a:t>
            </a:r>
            <a:endParaRPr lang="en-US" altLang="en-US" sz="1200" dirty="0"/>
          </a:p>
          <a:p>
            <a:endParaRPr lang="en-US" altLang="en-US" sz="1200" dirty="0">
              <a:ea typeface="MS PGothic" charset="-128"/>
            </a:endParaRPr>
          </a:p>
          <a:p>
            <a:r>
              <a:rPr lang="en-US" altLang="en-US" sz="1200" dirty="0">
                <a:ea typeface="MS PGothic" charset="-128"/>
              </a:rPr>
              <a:t>Here are </a:t>
            </a:r>
            <a:r>
              <a:rPr lang="en-US" altLang="en-US" sz="1200" b="1" dirty="0">
                <a:ea typeface="MS PGothic" charset="-128"/>
              </a:rPr>
              <a:t>questions </a:t>
            </a:r>
            <a:r>
              <a:rPr lang="en-US" altLang="en-US" sz="1200" dirty="0">
                <a:ea typeface="MS PGothic" charset="-128"/>
              </a:rPr>
              <a:t>we might ask when considering which resettlement country is the most appropriate:</a:t>
            </a:r>
          </a:p>
          <a:p>
            <a:endParaRPr lang="en-US" altLang="en-US" sz="1200" i="1" dirty="0">
              <a:ea typeface="MS PGothic" charset="-128"/>
            </a:endParaRPr>
          </a:p>
          <a:p>
            <a:pPr marL="171450" indent="-171450">
              <a:buClr>
                <a:srgbClr val="451E56"/>
              </a:buClr>
              <a:buFont typeface="Arial" panose="020B0604020202020204" pitchFamily="34" charset="0"/>
              <a:buChar char="•"/>
            </a:pPr>
            <a:r>
              <a:rPr lang="en-US" altLang="en-US" sz="1200" i="0" dirty="0">
                <a:ea typeface="MS PGothic" charset="-128"/>
              </a:rPr>
              <a:t>Are SOGIESC </a:t>
            </a:r>
            <a:r>
              <a:rPr lang="en-US" altLang="en-US" sz="1200" b="1" i="0" dirty="0">
                <a:ea typeface="MS PGothic" charset="-128"/>
              </a:rPr>
              <a:t>related laws </a:t>
            </a:r>
            <a:r>
              <a:rPr lang="en-US" altLang="en-US" sz="1200" i="0" dirty="0">
                <a:ea typeface="MS PGothic" charset="-128"/>
              </a:rPr>
              <a:t>and policies non-discriminatory and friendly?</a:t>
            </a:r>
          </a:p>
          <a:p>
            <a:pPr marL="171450" indent="-171450">
              <a:buClr>
                <a:srgbClr val="451E56"/>
              </a:buClr>
              <a:buFont typeface="Arial" panose="020B0604020202020204" pitchFamily="34" charset="0"/>
              <a:buChar char="•"/>
            </a:pPr>
            <a:r>
              <a:rPr lang="en-US" altLang="en-US" sz="1200" i="0" dirty="0">
                <a:ea typeface="MS PGothic" charset="-128"/>
              </a:rPr>
              <a:t>Is accessing </a:t>
            </a:r>
            <a:r>
              <a:rPr lang="en-US" altLang="en-US" sz="1200" b="1" i="0" dirty="0">
                <a:ea typeface="MS PGothic" charset="-128"/>
              </a:rPr>
              <a:t>police protection</a:t>
            </a:r>
            <a:r>
              <a:rPr lang="en-US" altLang="en-US" sz="1200" i="0" dirty="0">
                <a:ea typeface="MS PGothic" charset="-128"/>
              </a:rPr>
              <a:t>, </a:t>
            </a:r>
            <a:r>
              <a:rPr lang="en-US" altLang="en-US" sz="1200" b="1" i="0" dirty="0">
                <a:ea typeface="MS PGothic" charset="-128"/>
              </a:rPr>
              <a:t>employment, health care, education </a:t>
            </a:r>
            <a:r>
              <a:rPr lang="en-US" altLang="en-US" sz="1200" i="0" dirty="0">
                <a:ea typeface="MS PGothic" charset="-128"/>
              </a:rPr>
              <a:t>and other </a:t>
            </a:r>
            <a:r>
              <a:rPr lang="en-US" altLang="en-US" sz="1200" b="1" i="0" dirty="0">
                <a:ea typeface="MS PGothic" charset="-128"/>
              </a:rPr>
              <a:t>services </a:t>
            </a:r>
            <a:r>
              <a:rPr lang="en-US" altLang="en-US" sz="1200" i="0" dirty="0">
                <a:ea typeface="MS PGothic" charset="-128"/>
              </a:rPr>
              <a:t>non-discriminatory and friendly?</a:t>
            </a:r>
          </a:p>
          <a:p>
            <a:pPr marL="171450" indent="-171450">
              <a:buClr>
                <a:srgbClr val="451E56"/>
              </a:buClr>
              <a:buFont typeface="Arial" panose="020B0604020202020204" pitchFamily="34" charset="0"/>
              <a:buChar char="•"/>
            </a:pPr>
            <a:r>
              <a:rPr lang="en-US" altLang="en-US" sz="1200" i="0" dirty="0">
                <a:ea typeface="MS PGothic" charset="-128"/>
              </a:rPr>
              <a:t>What are the predominant </a:t>
            </a:r>
            <a:r>
              <a:rPr lang="en-US" altLang="en-US" sz="1200" b="1" i="0" dirty="0">
                <a:ea typeface="MS PGothic" charset="-128"/>
              </a:rPr>
              <a:t>social attitudes </a:t>
            </a:r>
            <a:r>
              <a:rPr lang="en-US" altLang="en-US" sz="1200" i="0" dirty="0">
                <a:ea typeface="MS PGothic" charset="-128"/>
              </a:rPr>
              <a:t>towards LGBTIQ+ people? </a:t>
            </a:r>
          </a:p>
          <a:p>
            <a:pPr marL="171450" indent="-171450">
              <a:buClr>
                <a:srgbClr val="451E56"/>
              </a:buClr>
              <a:buFont typeface="Arial" panose="020B0604020202020204" pitchFamily="34" charset="0"/>
              <a:buChar char="•"/>
            </a:pPr>
            <a:r>
              <a:rPr lang="en-US" altLang="en-US" sz="1200" i="0" dirty="0">
                <a:ea typeface="MS PGothic" charset="-128"/>
              </a:rPr>
              <a:t>Are there </a:t>
            </a:r>
            <a:r>
              <a:rPr lang="en-US" altLang="en-US" sz="1200" b="1" i="0" dirty="0">
                <a:ea typeface="MS PGothic" charset="-128"/>
              </a:rPr>
              <a:t>immigration provisions </a:t>
            </a:r>
            <a:r>
              <a:rPr lang="en-US" altLang="en-US" sz="1200" i="0" dirty="0">
                <a:ea typeface="MS PGothic" charset="-128"/>
              </a:rPr>
              <a:t>allowing for the reunification of partners/spouses?</a:t>
            </a:r>
          </a:p>
          <a:p>
            <a:pPr marL="171450" indent="-171450">
              <a:buClr>
                <a:srgbClr val="451E56"/>
              </a:buClr>
              <a:buFont typeface="Arial" panose="020B0604020202020204" pitchFamily="34" charset="0"/>
              <a:buChar char="•"/>
            </a:pPr>
            <a:r>
              <a:rPr lang="en-US" altLang="en-US" sz="1200" i="0" dirty="0">
                <a:ea typeface="MS PGothic" charset="-128"/>
              </a:rPr>
              <a:t>Are </a:t>
            </a:r>
            <a:r>
              <a:rPr lang="en-US" altLang="en-US" sz="1200" b="1" i="0" dirty="0">
                <a:ea typeface="MS PGothic" charset="-128"/>
              </a:rPr>
              <a:t>post-arrival services </a:t>
            </a:r>
            <a:r>
              <a:rPr lang="en-US" altLang="en-US" sz="1200" i="0" dirty="0">
                <a:ea typeface="MS PGothic" charset="-128"/>
              </a:rPr>
              <a:t>for LGBTIQ+ refugees with specific needs available?</a:t>
            </a:r>
          </a:p>
          <a:p>
            <a:pPr marL="171450" indent="-171450">
              <a:buClr>
                <a:srgbClr val="451E56"/>
              </a:buClr>
              <a:buFont typeface="Arial" panose="020B0604020202020204" pitchFamily="34" charset="0"/>
              <a:buChar char="•"/>
            </a:pPr>
            <a:r>
              <a:rPr lang="en-US" altLang="en-US" sz="1200" i="0" dirty="0">
                <a:ea typeface="MS PGothic" charset="-128"/>
              </a:rPr>
              <a:t>Have NGOs and other </a:t>
            </a:r>
            <a:r>
              <a:rPr lang="en-US" altLang="en-US" sz="1200" b="1" i="0" dirty="0">
                <a:ea typeface="MS PGothic" charset="-128"/>
              </a:rPr>
              <a:t>service providers </a:t>
            </a:r>
            <a:r>
              <a:rPr lang="en-US" altLang="en-US" sz="1200" i="0" dirty="0">
                <a:ea typeface="MS PGothic" charset="-128"/>
              </a:rPr>
              <a:t>been trained to assist LGBTIQ+ refugees?</a:t>
            </a:r>
          </a:p>
          <a:p>
            <a:pPr marL="171450" indent="-171450">
              <a:buClr>
                <a:srgbClr val="451E56"/>
              </a:buClr>
              <a:buFont typeface="Arial" panose="020B0604020202020204" pitchFamily="34" charset="0"/>
              <a:buChar char="•"/>
            </a:pPr>
            <a:r>
              <a:rPr lang="en-US" altLang="en-US" sz="1200" i="0" dirty="0">
                <a:ea typeface="MS PGothic" charset="-128"/>
              </a:rPr>
              <a:t>Are there related </a:t>
            </a:r>
            <a:r>
              <a:rPr lang="en-US" altLang="en-US" sz="1200" b="1" i="0" dirty="0">
                <a:ea typeface="MS PGothic" charset="-128"/>
              </a:rPr>
              <a:t>LGBTIQ+ community organizations</a:t>
            </a:r>
            <a:r>
              <a:rPr lang="en-US" altLang="en-US" sz="1200" i="0" dirty="0">
                <a:ea typeface="MS PGothic" charset="-128"/>
              </a:rPr>
              <a:t>? Are they linked with refugee-serving organizations?</a:t>
            </a:r>
          </a:p>
          <a:p>
            <a:pPr marL="171450" indent="-171450">
              <a:buClr>
                <a:srgbClr val="451E56"/>
              </a:buClr>
              <a:buFont typeface="Arial" panose="020B0604020202020204" pitchFamily="34" charset="0"/>
              <a:buChar char="•"/>
            </a:pPr>
            <a:r>
              <a:rPr lang="en-US" altLang="en-US" sz="1200" i="0" dirty="0">
                <a:ea typeface="MS PGothic" charset="-128"/>
              </a:rPr>
              <a:t>Is there an </a:t>
            </a:r>
            <a:r>
              <a:rPr lang="en-US" altLang="en-US" sz="1200" b="1" i="0" dirty="0">
                <a:ea typeface="MS PGothic" charset="-128"/>
              </a:rPr>
              <a:t>existing community </a:t>
            </a:r>
            <a:r>
              <a:rPr lang="en-US" altLang="en-US" sz="1200" i="0" dirty="0">
                <a:ea typeface="MS PGothic" charset="-128"/>
              </a:rPr>
              <a:t>from the same </a:t>
            </a:r>
            <a:r>
              <a:rPr lang="en-US" altLang="en-US" sz="1200" i="0" dirty="0" err="1">
                <a:ea typeface="MS PGothic" charset="-128"/>
              </a:rPr>
              <a:t>CoO</a:t>
            </a:r>
            <a:r>
              <a:rPr lang="en-US" altLang="en-US" sz="1200" i="0" dirty="0">
                <a:ea typeface="MS PGothic" charset="-128"/>
              </a:rPr>
              <a:t>? Would this be a source of support or further persecution?</a:t>
            </a:r>
          </a:p>
          <a:p>
            <a:pPr>
              <a:buClr>
                <a:srgbClr val="451E56"/>
              </a:buClr>
              <a:buFontTx/>
              <a:buNone/>
            </a:pPr>
            <a:endParaRPr lang="en-US" altLang="en-US" sz="800" i="1" dirty="0">
              <a:ea typeface="MS PGothic" charset="-128"/>
            </a:endParaRPr>
          </a:p>
          <a:p>
            <a:pPr>
              <a:buClr>
                <a:srgbClr val="451E56"/>
              </a:buClr>
              <a:buFontTx/>
              <a:buNone/>
            </a:pPr>
            <a:r>
              <a:rPr lang="en-US" altLang="en-US" sz="1200" i="0" dirty="0">
                <a:ea typeface="MS PGothic" charset="-128"/>
              </a:rPr>
              <a:t>If a country does not fulfill all of the above requirements, it may still offer protection and a solution, as well as adequate reception conditions for a LGBTIQ+ refugee. But the receiving country’s overall conditions and integration infrastructure for LGBTIQ+ resettled refugees need to be taken into consideration when recommending LGBTIQ+ refugees for resettlement in specific countries. </a:t>
            </a:r>
          </a:p>
          <a:p>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none" dirty="0">
                <a:ea typeface="MS PGothic" charset="-128"/>
              </a:rPr>
              <a:t>----</a:t>
            </a:r>
          </a:p>
          <a:p>
            <a:endParaRPr lang="en-US" altLang="en-US" sz="1200" i="1" dirty="0">
              <a:ea typeface="MS PGothic" charset="-128"/>
            </a:endParaRPr>
          </a:p>
          <a:p>
            <a:r>
              <a:rPr lang="en-US" altLang="en-US" sz="1200" b="1" i="1" dirty="0">
                <a:ea typeface="MS PGothic" charset="-128"/>
              </a:rPr>
              <a:t>Time:</a:t>
            </a:r>
            <a:r>
              <a:rPr lang="en-US" altLang="en-US" sz="1200" i="1" dirty="0">
                <a:ea typeface="MS PGothic" charset="-128"/>
              </a:rPr>
              <a:t> 30 minutes for slides 82-91. </a:t>
            </a:r>
          </a:p>
          <a:p>
            <a:pPr>
              <a:buClr>
                <a:srgbClr val="451E56"/>
              </a:buClr>
              <a:buFontTx/>
              <a:buNone/>
            </a:pPr>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
                <a:srgbClr val="451E56"/>
              </a:buClr>
              <a:buSzTx/>
              <a:buFontTx/>
              <a:buNone/>
              <a:tabLst/>
              <a:defRPr/>
            </a:pPr>
            <a:r>
              <a:rPr lang="en-US" sz="1200" b="0" i="1" kern="1200" dirty="0">
                <a:solidFill>
                  <a:schemeClr val="tx1"/>
                </a:solidFill>
                <a:effectLst/>
                <a:latin typeface="+mn-lt"/>
                <a:ea typeface="+mn-ea"/>
                <a:cs typeface="+mn-cs"/>
              </a:rPr>
              <a:t>[Image description: a closed-up of a world map and a passport.]</a:t>
            </a:r>
            <a:endParaRPr lang="en-US" sz="1200" b="0" i="0" kern="1200" dirty="0">
              <a:solidFill>
                <a:schemeClr val="tx1"/>
              </a:solidFill>
              <a:effectLst/>
              <a:latin typeface="+mn-lt"/>
              <a:ea typeface="+mn-ea"/>
              <a:cs typeface="+mn-cs"/>
            </a:endParaRPr>
          </a:p>
          <a:p>
            <a:pPr>
              <a:buClr>
                <a:srgbClr val="451E56"/>
              </a:buClr>
              <a:buFontTx/>
              <a:buNone/>
            </a:pPr>
            <a:endParaRPr lang="en-US" altLang="en-US" sz="1200" i="1" dirty="0">
              <a:ea typeface="MS PGothic" charset="-128"/>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90</a:t>
            </a:fld>
            <a:endParaRPr lang="en-US"/>
          </a:p>
        </p:txBody>
      </p:sp>
    </p:spTree>
    <p:extLst>
      <p:ext uri="{BB962C8B-B14F-4D97-AF65-F5344CB8AC3E}">
        <p14:creationId xmlns:p14="http://schemas.microsoft.com/office/powerpoint/2010/main" val="335340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sng" dirty="0">
                <a:ea typeface="MS PGothic" charset="-128"/>
              </a:rPr>
              <a:t>Exercise: Considering Resettlement</a:t>
            </a:r>
          </a:p>
          <a:p>
            <a:endParaRPr lang="en-US" altLang="en-US" sz="1200" dirty="0">
              <a:ea typeface="MS PGothic" charset="-128"/>
            </a:endParaRPr>
          </a:p>
          <a:p>
            <a:r>
              <a:rPr lang="en-US" altLang="en-US" sz="1200" dirty="0">
                <a:ea typeface="MS PGothic" charset="-128"/>
              </a:rPr>
              <a:t>We'll now do an </a:t>
            </a:r>
            <a:r>
              <a:rPr lang="en-US" altLang="en-US" sz="1200" b="0" dirty="0">
                <a:ea typeface="MS PGothic" charset="-128"/>
              </a:rPr>
              <a:t>exercise </a:t>
            </a:r>
            <a:r>
              <a:rPr lang="en-US" altLang="en-US" sz="1200" dirty="0">
                <a:ea typeface="MS PGothic" charset="-128"/>
              </a:rPr>
              <a:t>that will help you when considering resettlement as a solution for a LGBTIQ+ refugee and </a:t>
            </a:r>
            <a:r>
              <a:rPr lang="en-CA" sz="1800" dirty="0">
                <a:effectLst/>
                <a:latin typeface="Calibri" panose="020F0502020204030204" pitchFamily="34" charset="0"/>
                <a:ea typeface="Calibri" panose="020F0502020204030204" pitchFamily="34" charset="0"/>
                <a:cs typeface="Arial" panose="020B0604020202020204" pitchFamily="34" charset="0"/>
              </a:rPr>
              <a:t>will help you become familiar with the </a:t>
            </a:r>
            <a:r>
              <a:rPr lang="en-CA" sz="1800" b="1" dirty="0">
                <a:effectLst/>
                <a:latin typeface="Calibri" panose="020F0502020204030204" pitchFamily="34" charset="0"/>
                <a:ea typeface="Calibri" panose="020F0502020204030204" pitchFamily="34" charset="0"/>
                <a:cs typeface="Arial" panose="020B0604020202020204" pitchFamily="34" charset="0"/>
              </a:rPr>
              <a:t>Resettlement Assessment Tool</a:t>
            </a:r>
            <a:r>
              <a:rPr lang="en-CA"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15000"/>
              </a:lnSpc>
              <a:spcBef>
                <a:spcPts val="0"/>
              </a:spcBef>
              <a:spcAft>
                <a:spcPts val="0"/>
              </a:spcAft>
              <a:buClr>
                <a:srgbClr val="358DDE"/>
              </a:buClr>
              <a:buFont typeface="Symbol" panose="05050102010706020507" pitchFamily="18" charset="2"/>
              <a:buNone/>
            </a:pP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15000"/>
              </a:lnSpc>
              <a:spcBef>
                <a:spcPts val="0"/>
              </a:spcBef>
              <a:spcAft>
                <a:spcPts val="0"/>
              </a:spcAft>
              <a:buClr>
                <a:srgbClr val="358DDE"/>
              </a:buClr>
              <a:buFont typeface="Symbol" panose="05050102010706020507" pitchFamily="18" charset="2"/>
              <a:buNone/>
            </a:pPr>
            <a:r>
              <a:rPr lang="en-CA" sz="1800" dirty="0">
                <a:effectLst/>
                <a:latin typeface="Calibri" panose="020F0502020204030204" pitchFamily="34" charset="0"/>
                <a:ea typeface="Calibri" panose="020F0502020204030204" pitchFamily="34" charset="0"/>
                <a:cs typeface="Arial" panose="020B0604020202020204" pitchFamily="34" charset="0"/>
              </a:rPr>
              <a:t>I have </a:t>
            </a:r>
            <a:r>
              <a:rPr lang="en-CA" sz="1800" b="0" dirty="0">
                <a:effectLst/>
                <a:latin typeface="Calibri" panose="020F0502020204030204" pitchFamily="34" charset="0"/>
                <a:ea typeface="Calibri" panose="020F0502020204030204" pitchFamily="34" charset="0"/>
                <a:cs typeface="Arial" panose="020B0604020202020204" pitchFamily="34" charset="0"/>
              </a:rPr>
              <a:t>distributed </a:t>
            </a:r>
            <a:r>
              <a:rPr lang="en-CA" sz="1800" dirty="0">
                <a:effectLst/>
                <a:latin typeface="Calibri" panose="020F0502020204030204" pitchFamily="34" charset="0"/>
                <a:ea typeface="Calibri" panose="020F0502020204030204" pitchFamily="34" charset="0"/>
                <a:cs typeface="Arial" panose="020B0604020202020204" pitchFamily="34" charset="0"/>
              </a:rPr>
              <a:t>two Resettlement Assessment Tools to each of you. You can turn in your </a:t>
            </a:r>
            <a:r>
              <a:rPr lang="en-CA" sz="1800" b="1" dirty="0">
                <a:effectLst/>
                <a:latin typeface="Calibri" panose="020F0502020204030204" pitchFamily="34" charset="0"/>
                <a:ea typeface="Calibri" panose="020F0502020204030204" pitchFamily="34" charset="0"/>
                <a:cs typeface="Arial" panose="020B0604020202020204" pitchFamily="34" charset="0"/>
              </a:rPr>
              <a:t>workbooks </a:t>
            </a:r>
            <a:r>
              <a:rPr lang="en-CA" sz="1800" dirty="0">
                <a:effectLst/>
                <a:latin typeface="Calibri" panose="020F0502020204030204" pitchFamily="34" charset="0"/>
                <a:ea typeface="Calibri" panose="020F0502020204030204" pitchFamily="34" charset="0"/>
                <a:cs typeface="Arial" panose="020B0604020202020204" pitchFamily="34" charset="0"/>
              </a:rPr>
              <a:t>to the exercise worksheets and Country Office Facts sheet. Using the </a:t>
            </a:r>
            <a:r>
              <a:rPr lang="en-CA" sz="1800" b="1" dirty="0">
                <a:effectLst/>
                <a:latin typeface="Calibri" panose="020F0502020204030204" pitchFamily="34" charset="0"/>
                <a:ea typeface="Calibri" panose="020F0502020204030204" pitchFamily="34" charset="0"/>
                <a:cs typeface="Arial" panose="020B0604020202020204" pitchFamily="34" charset="0"/>
              </a:rPr>
              <a:t>case studies</a:t>
            </a:r>
            <a:r>
              <a:rPr lang="en-CA" sz="1800" dirty="0">
                <a:effectLst/>
                <a:latin typeface="Calibri" panose="020F0502020204030204" pitchFamily="34" charset="0"/>
                <a:ea typeface="Calibri" panose="020F0502020204030204" pitchFamily="34" charset="0"/>
                <a:cs typeface="Arial" panose="020B0604020202020204" pitchFamily="34" charset="0"/>
              </a:rPr>
              <a:t> of Amal and Nur, as well as the set of country office facts, fill out the Resettlement Assessment Tools and worksheets.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15000"/>
              </a:lnSpc>
              <a:spcBef>
                <a:spcPts val="0"/>
              </a:spcBef>
              <a:spcAft>
                <a:spcPts val="0"/>
              </a:spcAft>
              <a:buClr>
                <a:srgbClr val="358DDE"/>
              </a:buClr>
              <a:buFont typeface="Symbol" panose="05050102010706020507" pitchFamily="18" charset="2"/>
              <a:buNone/>
            </a:pP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15000"/>
              </a:lnSpc>
              <a:spcBef>
                <a:spcPts val="0"/>
              </a:spcBef>
              <a:spcAft>
                <a:spcPts val="0"/>
              </a:spcAft>
              <a:buClr>
                <a:srgbClr val="358DDE"/>
              </a:buClr>
              <a:buFont typeface="Symbol" panose="05050102010706020507" pitchFamily="18" charset="2"/>
              <a:buNone/>
            </a:pPr>
            <a:r>
              <a:rPr lang="en-CA" sz="1800" dirty="0">
                <a:effectLst/>
                <a:latin typeface="Calibri" panose="020F0502020204030204" pitchFamily="34" charset="0"/>
                <a:ea typeface="Calibri" panose="020F0502020204030204" pitchFamily="34" charset="0"/>
                <a:cs typeface="Arial" panose="020B0604020202020204" pitchFamily="34" charset="0"/>
              </a:rPr>
              <a:t>For </a:t>
            </a:r>
            <a:r>
              <a:rPr lang="en-CA" sz="1800" b="1" dirty="0">
                <a:effectLst/>
                <a:latin typeface="Calibri" panose="020F0502020204030204" pitchFamily="34" charset="0"/>
                <a:ea typeface="Calibri" panose="020F0502020204030204" pitchFamily="34" charset="0"/>
                <a:cs typeface="Arial" panose="020B0604020202020204" pitchFamily="34" charset="0"/>
              </a:rPr>
              <a:t>Step 3 </a:t>
            </a:r>
            <a:r>
              <a:rPr lang="en-CA" sz="1800" b="0" dirty="0">
                <a:effectLst/>
                <a:latin typeface="Calibri" panose="020F0502020204030204" pitchFamily="34" charset="0"/>
                <a:ea typeface="Calibri" panose="020F0502020204030204" pitchFamily="34" charset="0"/>
                <a:cs typeface="Arial" panose="020B0604020202020204" pitchFamily="34" charset="0"/>
              </a:rPr>
              <a:t>of the tool, you can fill in what you know from the facts and create the rest based on best practices and how you would complete the RRF if this were a case you were interviewing.</a:t>
            </a:r>
            <a:r>
              <a:rPr lang="en-US" sz="1800" b="0" dirty="0">
                <a:effectLst/>
                <a:latin typeface="Calibri" panose="020F0502020204030204" pitchFamily="34" charset="0"/>
                <a:ea typeface="Calibri" panose="020F0502020204030204" pitchFamily="34" charset="0"/>
                <a:cs typeface="Arial" panose="020B0604020202020204" pitchFamily="34" charset="0"/>
              </a:rPr>
              <a:t> </a:t>
            </a:r>
            <a:r>
              <a:rPr lang="en-CA" sz="1800" b="0" dirty="0">
                <a:effectLst/>
                <a:latin typeface="Calibri" panose="020F0502020204030204" pitchFamily="34" charset="0"/>
                <a:ea typeface="Calibri" panose="020F0502020204030204" pitchFamily="34" charset="0"/>
                <a:cs typeface="Arial" panose="020B0604020202020204" pitchFamily="34" charset="0"/>
              </a:rPr>
              <a:t>You have 40 minutes to </a:t>
            </a:r>
            <a:r>
              <a:rPr lang="en-CA" sz="1800" dirty="0">
                <a:effectLst/>
                <a:latin typeface="Calibri" panose="020F0502020204030204" pitchFamily="34" charset="0"/>
                <a:ea typeface="Calibri" panose="020F0502020204030204" pitchFamily="34" charset="0"/>
                <a:cs typeface="Arial" panose="020B0604020202020204" pitchFamily="34" charset="0"/>
              </a:rPr>
              <a:t>complete the exercise, or 20 minutes for each case study. </a:t>
            </a:r>
          </a:p>
          <a:p>
            <a:pPr marL="0" marR="0" lvl="0" indent="0">
              <a:lnSpc>
                <a:spcPct val="115000"/>
              </a:lnSpc>
              <a:spcBef>
                <a:spcPts val="0"/>
              </a:spcBef>
              <a:spcAft>
                <a:spcPts val="0"/>
              </a:spcAft>
              <a:buClr>
                <a:srgbClr val="358DDE"/>
              </a:buClr>
              <a:buFont typeface="Symbol" panose="05050102010706020507" pitchFamily="18" charset="2"/>
              <a:buNone/>
            </a:pP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30000"/>
              </a:lnSpc>
              <a:spcBef>
                <a:spcPts val="0"/>
              </a:spcBef>
              <a:spcAft>
                <a:spcPts val="0"/>
              </a:spcAft>
              <a:buClr>
                <a:srgbClr val="358DDE"/>
              </a:buClr>
              <a:buFont typeface="Symbol" panose="05050102010706020507" pitchFamily="18" charset="2"/>
              <a:buNone/>
            </a:pPr>
            <a:r>
              <a:rPr lang="en-CA" sz="1800" dirty="0">
                <a:effectLst/>
                <a:latin typeface="Calibri" panose="020F0502020204030204" pitchFamily="34" charset="0"/>
                <a:ea typeface="Calibri" panose="020F0502020204030204" pitchFamily="34" charset="0"/>
                <a:cs typeface="Arial" panose="020B0604020202020204" pitchFamily="34" charset="0"/>
              </a:rPr>
              <a:t>Now that you </a:t>
            </a:r>
            <a:r>
              <a:rPr lang="en-CA" sz="1800" b="0" dirty="0">
                <a:effectLst/>
                <a:latin typeface="Calibri" panose="020F0502020204030204" pitchFamily="34" charset="0"/>
                <a:ea typeface="Calibri" panose="020F0502020204030204" pitchFamily="34" charset="0"/>
                <a:cs typeface="Arial" panose="020B0604020202020204" pitchFamily="34" charset="0"/>
              </a:rPr>
              <a:t>have completed your worksheets and Tools, let’s </a:t>
            </a:r>
            <a:r>
              <a:rPr lang="en-CA" sz="1800" dirty="0">
                <a:effectLst/>
                <a:latin typeface="Calibri" panose="020F0502020204030204" pitchFamily="34" charset="0"/>
                <a:ea typeface="Calibri" panose="020F0502020204030204" pitchFamily="34" charset="0"/>
                <a:cs typeface="Arial" panose="020B0604020202020204" pitchFamily="34" charset="0"/>
              </a:rPr>
              <a:t>discuss them. Let’s start with </a:t>
            </a:r>
            <a:r>
              <a:rPr lang="en-CA" sz="1800" b="1" dirty="0">
                <a:effectLst/>
                <a:latin typeface="Calibri" panose="020F0502020204030204" pitchFamily="34" charset="0"/>
                <a:ea typeface="Calibri" panose="020F0502020204030204" pitchFamily="34" charset="0"/>
                <a:cs typeface="Arial" panose="020B0604020202020204" pitchFamily="34" charset="0"/>
              </a:rPr>
              <a:t>Amal</a:t>
            </a:r>
            <a:r>
              <a:rPr lang="en-CA" sz="1800" dirty="0">
                <a:effectLst/>
                <a:latin typeface="Calibri" panose="020F0502020204030204" pitchFamily="34" charset="0"/>
                <a:ea typeface="Calibri" panose="020F0502020204030204" pitchFamily="34" charset="0"/>
                <a:cs typeface="Arial" panose="020B0604020202020204" pitchFamily="34" charset="0"/>
              </a:rPr>
              <a:t>. What would be the focus or highlight of a resettlement interview with Amal?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30000"/>
              </a:lnSpc>
              <a:spcBef>
                <a:spcPts val="0"/>
              </a:spcBef>
              <a:spcAft>
                <a:spcPts val="0"/>
              </a:spcAft>
              <a:buClr>
                <a:srgbClr val="358DDE"/>
              </a:buClr>
              <a:buFont typeface="Symbol" panose="05050102010706020507" pitchFamily="18" charset="2"/>
              <a:buNone/>
            </a:pP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30000"/>
              </a:lnSpc>
              <a:spcBef>
                <a:spcPts val="0"/>
              </a:spcBef>
              <a:spcAft>
                <a:spcPts val="0"/>
              </a:spcAft>
              <a:buClr>
                <a:srgbClr val="358DDE"/>
              </a:buClr>
              <a:buFont typeface="Symbol" panose="05050102010706020507" pitchFamily="18" charset="2"/>
              <a:buNone/>
            </a:pPr>
            <a:r>
              <a:rPr lang="en-CA" sz="1800" dirty="0">
                <a:effectLst/>
                <a:latin typeface="Calibri" panose="020F0502020204030204" pitchFamily="34" charset="0"/>
                <a:ea typeface="Calibri" panose="020F0502020204030204" pitchFamily="34" charset="0"/>
                <a:cs typeface="Arial" panose="020B0604020202020204" pitchFamily="34" charset="0"/>
              </a:rPr>
              <a:t>What </a:t>
            </a:r>
            <a:r>
              <a:rPr lang="en-CA" sz="1800" b="1" dirty="0">
                <a:effectLst/>
                <a:latin typeface="Calibri" panose="020F0502020204030204" pitchFamily="34" charset="0"/>
                <a:ea typeface="Calibri" panose="020F0502020204030204" pitchFamily="34" charset="0"/>
                <a:cs typeface="Arial" panose="020B0604020202020204" pitchFamily="34" charset="0"/>
              </a:rPr>
              <a:t>considerations</a:t>
            </a:r>
            <a:r>
              <a:rPr lang="en-CA" sz="1800" dirty="0">
                <a:effectLst/>
                <a:latin typeface="Calibri" panose="020F0502020204030204" pitchFamily="34" charset="0"/>
                <a:ea typeface="Calibri" panose="020F0502020204030204" pitchFamily="34" charset="0"/>
                <a:cs typeface="Arial" panose="020B0604020202020204" pitchFamily="34" charset="0"/>
              </a:rPr>
              <a:t> should be made when identifying a resettlement country for Amal?</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CA" sz="1800" dirty="0">
                <a:effectLst/>
                <a:latin typeface="Calibri" panose="020F0502020204030204" pitchFamily="34" charset="0"/>
                <a:ea typeface="Calibri" panose="020F0502020204030204" pitchFamily="34" charset="0"/>
                <a:cs typeface="Arial" panose="020B0604020202020204" pitchFamily="34" charset="0"/>
              </a:rPr>
              <a:t>What did you learn while </a:t>
            </a:r>
            <a:r>
              <a:rPr lang="en-CA" sz="1800" b="0" dirty="0">
                <a:effectLst/>
                <a:latin typeface="Calibri" panose="020F0502020204030204" pitchFamily="34" charset="0"/>
                <a:ea typeface="Calibri" panose="020F0502020204030204" pitchFamily="34" charset="0"/>
                <a:cs typeface="Arial" panose="020B0604020202020204" pitchFamily="34" charset="0"/>
              </a:rPr>
              <a:t>filling out </a:t>
            </a:r>
            <a:r>
              <a:rPr lang="en-CA" sz="1800" dirty="0">
                <a:effectLst/>
                <a:latin typeface="Calibri" panose="020F0502020204030204" pitchFamily="34" charset="0"/>
                <a:ea typeface="Calibri" panose="020F0502020204030204" pitchFamily="34" charset="0"/>
                <a:cs typeface="Arial" panose="020B0604020202020204" pitchFamily="34" charset="0"/>
              </a:rPr>
              <a:t>the Resettlement Assessment Tool for Amal?</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30000"/>
              </a:lnSpc>
              <a:spcBef>
                <a:spcPts val="0"/>
              </a:spcBef>
              <a:spcAft>
                <a:spcPts val="0"/>
              </a:spcAft>
              <a:buClr>
                <a:srgbClr val="358DDE"/>
              </a:buClr>
              <a:buFont typeface="Symbol" panose="05050102010706020507" pitchFamily="18" charset="2"/>
              <a:buNone/>
            </a:pP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30000"/>
              </a:lnSpc>
              <a:spcBef>
                <a:spcPts val="0"/>
              </a:spcBef>
              <a:spcAft>
                <a:spcPts val="0"/>
              </a:spcAft>
              <a:buClr>
                <a:srgbClr val="358DDE"/>
              </a:buClr>
              <a:buFont typeface="Symbol" panose="05050102010706020507" pitchFamily="18" charset="2"/>
              <a:buNone/>
            </a:pPr>
            <a:r>
              <a:rPr lang="en-CA" sz="1800" dirty="0">
                <a:effectLst/>
                <a:latin typeface="Calibri" panose="020F0502020204030204" pitchFamily="34" charset="0"/>
                <a:ea typeface="Calibri" panose="020F0502020204030204" pitchFamily="34" charset="0"/>
                <a:cs typeface="Arial" panose="020B0604020202020204" pitchFamily="34" charset="0"/>
              </a:rPr>
              <a:t>Now let’s turn to </a:t>
            </a:r>
            <a:r>
              <a:rPr lang="en-CA" sz="1800" b="1" dirty="0">
                <a:effectLst/>
                <a:latin typeface="Calibri" panose="020F0502020204030204" pitchFamily="34" charset="0"/>
                <a:ea typeface="Calibri" panose="020F0502020204030204" pitchFamily="34" charset="0"/>
                <a:cs typeface="Arial" panose="020B0604020202020204" pitchFamily="34" charset="0"/>
              </a:rPr>
              <a:t>Nur</a:t>
            </a:r>
            <a:r>
              <a:rPr lang="en-CA" sz="1800" dirty="0">
                <a:effectLst/>
                <a:latin typeface="Calibri" panose="020F0502020204030204" pitchFamily="34" charset="0"/>
                <a:ea typeface="Calibri" panose="020F0502020204030204" pitchFamily="34" charset="0"/>
                <a:cs typeface="Arial" panose="020B0604020202020204" pitchFamily="34" charset="0"/>
              </a:rPr>
              <a:t>. What would be the focus or highlight of a resettlement interview with Nur? What </a:t>
            </a:r>
            <a:r>
              <a:rPr lang="en-CA" sz="1800" b="1" dirty="0">
                <a:effectLst/>
                <a:latin typeface="Calibri" panose="020F0502020204030204" pitchFamily="34" charset="0"/>
                <a:ea typeface="Calibri" panose="020F0502020204030204" pitchFamily="34" charset="0"/>
                <a:cs typeface="Arial" panose="020B0604020202020204" pitchFamily="34" charset="0"/>
              </a:rPr>
              <a:t>considerations</a:t>
            </a:r>
            <a:r>
              <a:rPr lang="en-CA" sz="1800" dirty="0">
                <a:effectLst/>
                <a:latin typeface="Calibri" panose="020F0502020204030204" pitchFamily="34" charset="0"/>
                <a:ea typeface="Calibri" panose="020F0502020204030204" pitchFamily="34" charset="0"/>
                <a:cs typeface="Arial" panose="020B0604020202020204" pitchFamily="34" charset="0"/>
              </a:rPr>
              <a:t> should be made when identifying a resettlement country for Nur?</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CA" sz="1800" dirty="0">
                <a:effectLst/>
                <a:latin typeface="Calibri" panose="020F0502020204030204" pitchFamily="34" charset="0"/>
                <a:ea typeface="Calibri" panose="020F0502020204030204" pitchFamily="34" charset="0"/>
                <a:cs typeface="Arial" panose="020B0604020202020204" pitchFamily="34" charset="0"/>
              </a:rPr>
              <a:t>What did you learn </a:t>
            </a:r>
            <a:r>
              <a:rPr lang="en-CA" sz="1800" b="0" dirty="0">
                <a:effectLst/>
                <a:latin typeface="Calibri" panose="020F0502020204030204" pitchFamily="34" charset="0"/>
                <a:ea typeface="Calibri" panose="020F0502020204030204" pitchFamily="34" charset="0"/>
                <a:cs typeface="Arial" panose="020B0604020202020204" pitchFamily="34" charset="0"/>
              </a:rPr>
              <a:t>while filling out the Resettlement Assessment Tool for Nur?</a:t>
            </a:r>
            <a:r>
              <a:rPr lang="en-US" sz="1800" b="0" dirty="0">
                <a:effectLst/>
                <a:latin typeface="Calibri" panose="020F0502020204030204" pitchFamily="34" charset="0"/>
                <a:ea typeface="Calibri" panose="020F0502020204030204" pitchFamily="34" charset="0"/>
                <a:cs typeface="Arial" panose="020B0604020202020204" pitchFamily="34" charset="0"/>
              </a:rPr>
              <a:t> </a:t>
            </a:r>
            <a:r>
              <a:rPr lang="en-CA" sz="1800" b="0" dirty="0">
                <a:effectLst/>
                <a:latin typeface="Calibri" panose="020F0502020204030204" pitchFamily="34" charset="0"/>
                <a:ea typeface="Calibri" panose="020F0502020204030204" pitchFamily="34" charset="0"/>
                <a:cs typeface="Arial" panose="020B0604020202020204" pitchFamily="34" charset="0"/>
              </a:rPr>
              <a:t>How does the resettlement picture differ for Amal and Nur differ?</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30000"/>
              </a:lnSpc>
              <a:spcBef>
                <a:spcPts val="600"/>
              </a:spcBef>
              <a:spcAft>
                <a:spcPts val="0"/>
              </a:spcAft>
              <a:buClr>
                <a:srgbClr val="358DDE"/>
              </a:buClr>
              <a:buFont typeface="Symbol" panose="05050102010706020507" pitchFamily="18" charset="2"/>
              <a:buNone/>
            </a:pP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30000"/>
              </a:lnSpc>
              <a:spcBef>
                <a:spcPts val="600"/>
              </a:spcBef>
              <a:spcAft>
                <a:spcPts val="0"/>
              </a:spcAft>
              <a:buClr>
                <a:srgbClr val="358DDE"/>
              </a:buClr>
              <a:buFont typeface="Symbol" panose="05050102010706020507" pitchFamily="18" charset="2"/>
              <a:buNone/>
            </a:pPr>
            <a:r>
              <a:rPr lang="en-CA" sz="1800" dirty="0">
                <a:effectLst/>
                <a:latin typeface="Calibri" panose="020F0502020204030204" pitchFamily="34" charset="0"/>
                <a:ea typeface="Calibri" panose="020F0502020204030204" pitchFamily="34" charset="0"/>
                <a:cs typeface="Arial" panose="020B0604020202020204" pitchFamily="34" charset="0"/>
              </a:rPr>
              <a:t>What questions or concerns would you have about </a:t>
            </a:r>
            <a:r>
              <a:rPr lang="en-CA" sz="1800" b="1" dirty="0">
                <a:effectLst/>
                <a:latin typeface="Calibri" panose="020F0502020204030204" pitchFamily="34" charset="0"/>
                <a:ea typeface="Calibri" panose="020F0502020204030204" pitchFamily="34" charset="0"/>
                <a:cs typeface="Arial" panose="020B0604020202020204" pitchFamily="34" charset="0"/>
              </a:rPr>
              <a:t>using </a:t>
            </a:r>
            <a:r>
              <a:rPr lang="en-CA" sz="1800" b="0" dirty="0">
                <a:effectLst/>
                <a:latin typeface="Calibri" panose="020F0502020204030204" pitchFamily="34" charset="0"/>
                <a:ea typeface="Calibri" panose="020F0502020204030204" pitchFamily="34" charset="0"/>
                <a:cs typeface="Arial" panose="020B0604020202020204" pitchFamily="34" charset="0"/>
              </a:rPr>
              <a:t>the Resettlement Assessment Tool in your offices? </a:t>
            </a:r>
            <a:r>
              <a:rPr lang="en-US" sz="1800" b="0" dirty="0">
                <a:effectLst/>
                <a:latin typeface="Calibri" panose="020F0502020204030204" pitchFamily="34" charset="0"/>
                <a:ea typeface="Calibri" panose="020F0502020204030204" pitchFamily="34" charset="0"/>
                <a:cs typeface="Arial" panose="020B0604020202020204" pitchFamily="34" charset="0"/>
              </a:rPr>
              <a:t> </a:t>
            </a:r>
            <a:r>
              <a:rPr lang="en-US" sz="1800" b="0" dirty="0">
                <a:effectLst/>
                <a:latin typeface="Calibri" panose="020F0502020204030204" pitchFamily="34" charset="0"/>
                <a:ea typeface="Calibri" panose="020F0502020204030204" pitchFamily="34" charset="0"/>
              </a:rPr>
              <a:t>What limitations or gaps </a:t>
            </a:r>
            <a:r>
              <a:rPr lang="en-US" sz="1800" dirty="0">
                <a:effectLst/>
                <a:latin typeface="Calibri" panose="020F0502020204030204" pitchFamily="34" charset="0"/>
                <a:ea typeface="Calibri" panose="020F0502020204030204" pitchFamily="34" charset="0"/>
              </a:rPr>
              <a:t>do you think the Resettlement Assessment Tool has?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altLang="en-US" sz="1200" i="1" dirty="0">
              <a:ea typeface="MS PGothic" charset="-128"/>
            </a:endParaRPr>
          </a:p>
          <a:p>
            <a:r>
              <a:rPr lang="en-US" altLang="en-US" sz="1200" i="1" dirty="0">
                <a:ea typeface="MS PGothic" charset="-128"/>
              </a:rPr>
              <a:t>----</a:t>
            </a:r>
          </a:p>
          <a:p>
            <a:endParaRPr lang="en-US" altLang="en-US" sz="1200" i="1" dirty="0">
              <a:ea typeface="MS PGothic" charset="-128"/>
            </a:endParaRPr>
          </a:p>
          <a:p>
            <a:pPr eaLnBrk="1" hangingPunct="1">
              <a:spcBef>
                <a:spcPct val="0"/>
              </a:spcBef>
            </a:pPr>
            <a:r>
              <a:rPr lang="en-US" altLang="en-US" sz="1200" b="1" i="1" dirty="0">
                <a:ea typeface="MS PGothic" charset="-128"/>
              </a:rPr>
              <a:t>Facilitation Note: </a:t>
            </a:r>
            <a:r>
              <a:rPr lang="en-US" altLang="en-US" sz="1200" i="1" dirty="0">
                <a:ea typeface="MS PGothic" charset="-128"/>
              </a:rPr>
              <a:t>See the Facilitation Guide </a:t>
            </a:r>
            <a:r>
              <a:rPr lang="en-US" altLang="en-US" sz="1200" b="1" i="1" dirty="0">
                <a:ea typeface="MS PGothic" charset="-128"/>
              </a:rPr>
              <a:t>page 229 </a:t>
            </a:r>
            <a:r>
              <a:rPr lang="en-US" altLang="en-US" sz="1200" i="1" dirty="0">
                <a:ea typeface="MS PGothic" charset="-128"/>
              </a:rPr>
              <a:t>for exercise instructions. </a:t>
            </a:r>
          </a:p>
          <a:p>
            <a:pPr eaLnBrk="1" hangingPunct="1">
              <a:spcBef>
                <a:spcPct val="0"/>
              </a:spcBef>
            </a:pPr>
            <a:endParaRPr lang="en-US" altLang="en-US" sz="1200" i="1" dirty="0">
              <a:ea typeface="MS PGothic" charset="-128"/>
            </a:endParaRPr>
          </a:p>
          <a:p>
            <a:pPr eaLnBrk="1" hangingPunct="1">
              <a:spcBef>
                <a:spcPct val="0"/>
              </a:spcBef>
            </a:pPr>
            <a:r>
              <a:rPr lang="en-US" altLang="en-US" sz="1200" b="1" i="1" dirty="0">
                <a:ea typeface="MS PGothic" charset="-128"/>
              </a:rPr>
              <a:t>Time: </a:t>
            </a:r>
            <a:r>
              <a:rPr lang="en-US" altLang="en-US" sz="1200" i="1" dirty="0">
                <a:ea typeface="MS PGothic" charset="-128"/>
              </a:rPr>
              <a:t>85 minutes.</a:t>
            </a:r>
            <a:r>
              <a:rPr lang="en-US" altLang="en-US" sz="1200" b="1" i="1" dirty="0">
                <a:ea typeface="MS PGothic" charset="-128"/>
              </a:rPr>
              <a:t> </a:t>
            </a:r>
            <a:r>
              <a:rPr lang="en-US" altLang="en-US" sz="1200" i="1" dirty="0">
                <a:ea typeface="MS PGothic" charset="-128"/>
              </a:rPr>
              <a:t>5 minutes for activity description; 40 minutes for activity (20 minutes per case study); 40 minutes for group discussion (20 minutes per case study). </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91</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24264969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sng" dirty="0">
                <a:ea typeface="MS PGothic" charset="-128"/>
              </a:rPr>
              <a:t>Key Learning Points</a:t>
            </a:r>
          </a:p>
          <a:p>
            <a:endParaRPr lang="en-US" altLang="en-US" sz="1200" dirty="0">
              <a:ea typeface="MS PGothic" charset="-128"/>
            </a:endParaRPr>
          </a:p>
          <a:p>
            <a:pPr>
              <a:buClr>
                <a:srgbClr val="451E56"/>
              </a:buClr>
            </a:pPr>
            <a:r>
              <a:rPr lang="en-US" altLang="en-US" sz="1200" dirty="0">
                <a:ea typeface="MS PGothic" charset="-128"/>
              </a:rPr>
              <a:t>The </a:t>
            </a:r>
            <a:r>
              <a:rPr lang="en-US" altLang="en-US" sz="1200" b="1" dirty="0">
                <a:ea typeface="MS PGothic" charset="-128"/>
              </a:rPr>
              <a:t>key learning points </a:t>
            </a:r>
            <a:r>
              <a:rPr lang="en-US" altLang="en-US" sz="1200" dirty="0">
                <a:ea typeface="MS PGothic" charset="-128"/>
              </a:rPr>
              <a:t>from this module are:</a:t>
            </a:r>
          </a:p>
          <a:p>
            <a:pPr>
              <a:buClr>
                <a:srgbClr val="451E56"/>
              </a:buClr>
            </a:pPr>
            <a:endParaRPr lang="en-US" altLang="en-US" sz="500" i="1" dirty="0">
              <a:ea typeface="MS PGothic" charset="-128"/>
            </a:endParaRPr>
          </a:p>
          <a:p>
            <a:pPr>
              <a:buClr>
                <a:srgbClr val="451E56"/>
              </a:buClr>
            </a:pPr>
            <a:r>
              <a:rPr lang="en-US" altLang="en-US" sz="1200" i="1" dirty="0">
                <a:ea typeface="MS PGothic" charset="-128"/>
              </a:rPr>
              <a:t>LGBTIQ+ people may have </a:t>
            </a:r>
            <a:r>
              <a:rPr lang="en-US" altLang="en-US" sz="1200" b="1" i="1" dirty="0">
                <a:ea typeface="MS PGothic" charset="-128"/>
              </a:rPr>
              <a:t>limited access </a:t>
            </a:r>
            <a:r>
              <a:rPr lang="en-US" altLang="en-US" sz="1200" i="1" dirty="0">
                <a:ea typeface="MS PGothic" charset="-128"/>
              </a:rPr>
              <a:t>to voluntary repatriation or local integration. </a:t>
            </a:r>
            <a:r>
              <a:rPr lang="en-US" altLang="en-US" sz="1200" b="1" i="1" dirty="0">
                <a:ea typeface="MS PGothic" charset="-128"/>
              </a:rPr>
              <a:t>Resettlement </a:t>
            </a:r>
            <a:r>
              <a:rPr lang="en-US" altLang="en-US" sz="1200" i="1" dirty="0">
                <a:ea typeface="MS PGothic" charset="-128"/>
              </a:rPr>
              <a:t>should be weighed as a solution on a case-by-case basis.</a:t>
            </a:r>
          </a:p>
          <a:p>
            <a:pPr>
              <a:buClr>
                <a:srgbClr val="451E56"/>
              </a:buClr>
            </a:pPr>
            <a:endParaRPr lang="en-US" altLang="en-US" sz="500" i="1" dirty="0">
              <a:ea typeface="MS PGothic" charset="-128"/>
            </a:endParaRPr>
          </a:p>
          <a:p>
            <a:pPr>
              <a:buClr>
                <a:srgbClr val="451E56"/>
              </a:buClr>
            </a:pPr>
            <a:r>
              <a:rPr lang="en-US" altLang="en-US" sz="1200" i="1" dirty="0">
                <a:ea typeface="MS PGothic" charset="-128"/>
              </a:rPr>
              <a:t>Individuals may not realize their </a:t>
            </a:r>
            <a:r>
              <a:rPr lang="en-US" altLang="en-US" sz="1200" b="1" i="1" dirty="0">
                <a:ea typeface="MS PGothic" charset="-128"/>
              </a:rPr>
              <a:t>same-gender partner </a:t>
            </a:r>
            <a:r>
              <a:rPr lang="en-US" altLang="en-US" sz="1200" i="1" dirty="0">
                <a:ea typeface="MS PGothic" charset="-128"/>
              </a:rPr>
              <a:t>can be resettled with them and that </a:t>
            </a:r>
            <a:r>
              <a:rPr lang="en-US" altLang="en-US" sz="1200" i="1" kern="0" dirty="0">
                <a:latin typeface="Calibri" charset="0"/>
                <a:ea typeface="MS PGothic" charset="-128"/>
                <a:cs typeface="Calibri" charset="0"/>
              </a:rPr>
              <a:t>they need to be transparent if they also have children and different-gender partners. We should always ask them to be transparent, so that we can provide appropriate counseling.</a:t>
            </a:r>
            <a:endParaRPr lang="en-US" altLang="en-US" sz="1200" i="1" dirty="0">
              <a:ea typeface="MS PGothic" charset="-128"/>
            </a:endParaRPr>
          </a:p>
          <a:p>
            <a:pPr>
              <a:buClr>
                <a:srgbClr val="451E56"/>
              </a:buClr>
            </a:pPr>
            <a:endParaRPr lang="en-US" altLang="en-US" sz="500" i="1" dirty="0">
              <a:ea typeface="MS PGothic" charset="-128"/>
            </a:endParaRPr>
          </a:p>
          <a:p>
            <a:pPr>
              <a:buClr>
                <a:srgbClr val="451E56"/>
              </a:buClr>
            </a:pPr>
            <a:r>
              <a:rPr lang="en-US" altLang="en-US" sz="1200" i="1" dirty="0">
                <a:ea typeface="MS PGothic" charset="-128"/>
              </a:rPr>
              <a:t>Care should be taken to </a:t>
            </a:r>
            <a:r>
              <a:rPr lang="en-US" altLang="en-US" sz="1200" b="1" i="1" dirty="0">
                <a:ea typeface="MS PGothic" charset="-128"/>
              </a:rPr>
              <a:t>accurately record </a:t>
            </a:r>
            <a:r>
              <a:rPr lang="en-US" altLang="en-US" sz="1200" i="1" dirty="0">
                <a:ea typeface="MS PGothic" charset="-128"/>
              </a:rPr>
              <a:t>a person of diverse gender identity's correct name, gender, title and pronoun.</a:t>
            </a:r>
          </a:p>
          <a:p>
            <a:pPr>
              <a:buClr>
                <a:srgbClr val="451E56"/>
              </a:buClr>
            </a:pPr>
            <a:endParaRPr lang="en-US" altLang="en-US" sz="500" i="1" dirty="0">
              <a:ea typeface="MS PGothic" charset="-128"/>
            </a:endParaRPr>
          </a:p>
          <a:p>
            <a:pPr>
              <a:buClr>
                <a:srgbClr val="451E56"/>
              </a:buClr>
            </a:pPr>
            <a:r>
              <a:rPr lang="en-US" altLang="en-US" sz="1200" i="1" dirty="0">
                <a:ea typeface="MS PGothic" charset="-128"/>
              </a:rPr>
              <a:t>When </a:t>
            </a:r>
            <a:r>
              <a:rPr lang="en-US" altLang="en-US" sz="1200" b="1" i="1" dirty="0">
                <a:ea typeface="MS PGothic" charset="-128"/>
              </a:rPr>
              <a:t>choosing</a:t>
            </a:r>
            <a:r>
              <a:rPr lang="en-US" altLang="en-US" sz="1200" i="1" dirty="0">
                <a:ea typeface="MS PGothic" charset="-128"/>
              </a:rPr>
              <a:t> the resettlement country, consider the urgency of the case, protection safeguards, accommodations and other services available. </a:t>
            </a:r>
          </a:p>
          <a:p>
            <a:pPr>
              <a:buClr>
                <a:srgbClr val="451E56"/>
              </a:buClr>
            </a:pPr>
            <a:endParaRPr lang="en-US" altLang="en-US" sz="1200" i="1" dirty="0">
              <a:ea typeface="MS PGothic" charset="-128"/>
            </a:endParaRPr>
          </a:p>
          <a:p>
            <a:pPr>
              <a:buClr>
                <a:srgbClr val="451E56"/>
              </a:buClr>
            </a:pPr>
            <a:r>
              <a:rPr lang="en-US" altLang="en-US" sz="1200" i="1" dirty="0">
                <a:ea typeface="MS PGothic" charset="-128"/>
              </a:rPr>
              <a:t>----</a:t>
            </a:r>
          </a:p>
          <a:p>
            <a:pPr>
              <a:buClr>
                <a:srgbClr val="451E56"/>
              </a:buClr>
            </a:pPr>
            <a:endParaRPr lang="en-US" altLang="en-US" sz="1200" i="1" dirty="0">
              <a:ea typeface="MS PGothic" charset="-128"/>
            </a:endParaRPr>
          </a:p>
          <a:p>
            <a:pPr>
              <a:buClr>
                <a:srgbClr val="451E56"/>
              </a:buClr>
            </a:pPr>
            <a:r>
              <a:rPr lang="en-US" altLang="en-US" sz="1200" b="1" i="1" dirty="0">
                <a:ea typeface="MS PGothic" charset="-128"/>
              </a:rPr>
              <a:t>Time: </a:t>
            </a:r>
            <a:r>
              <a:rPr lang="en-US" altLang="en-US" sz="1200" i="1" dirty="0">
                <a:ea typeface="MS PGothic" charset="-128"/>
              </a:rPr>
              <a:t>1 minute.</a:t>
            </a:r>
          </a:p>
          <a:p>
            <a:pPr>
              <a:buClr>
                <a:srgbClr val="2F6CC2"/>
              </a:buClr>
            </a:pPr>
            <a:endParaRPr lang="en-US" altLang="en-US" sz="1200" i="1" dirty="0">
              <a:ea typeface="MS PGothic" charset="-128"/>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710162DD-07BE-5646-97EA-012889A97BA4}" type="slidenum">
              <a:rPr lang="en-US" altLang="en-US" sz="1200">
                <a:latin typeface="Calibri Regular"/>
              </a:rPr>
              <a:pPr/>
              <a:t>92</a:t>
            </a:fld>
            <a:endParaRPr lang="en-US" altLang="en-US" sz="1200" dirty="0">
              <a:latin typeface="Calibri Regular"/>
            </a:endParaRPr>
          </a:p>
        </p:txBody>
      </p:sp>
    </p:spTree>
    <p:extLst>
      <p:ext uri="{BB962C8B-B14F-4D97-AF65-F5344CB8AC3E}">
        <p14:creationId xmlns:p14="http://schemas.microsoft.com/office/powerpoint/2010/main" val="386035336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Wrap-Up</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If you gathered questions at the beginning of the training session, this is a good time to review them and determine which questions have been answered by the module content, which questions may be answered in upcoming modules, and which questions may need further attention at this time. See the “Frequently Asked Questions” and “Answering Difficult or Unexpected Questions” sections of the Facilitation Guide for more guidance.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5"/>
          </p:nvPr>
        </p:nvSpPr>
        <p:spPr>
          <a:xfrm>
            <a:off x="3884613" y="8685213"/>
            <a:ext cx="2660566" cy="458787"/>
          </a:xfrm>
        </p:spPr>
        <p:txBody>
          <a:bodyPr/>
          <a:lstStyle/>
          <a:p>
            <a:fld id="{CD5E0490-8C73-4B2A-94A9-53F8887F703C}" type="slidenum">
              <a:rPr lang="en-US" smtClean="0"/>
              <a:t>93</a:t>
            </a:fld>
            <a:endParaRPr lang="en-US" dirty="0"/>
          </a:p>
        </p:txBody>
      </p:sp>
    </p:spTree>
    <p:extLst>
      <p:ext uri="{BB962C8B-B14F-4D97-AF65-F5344CB8AC3E}">
        <p14:creationId xmlns:p14="http://schemas.microsoft.com/office/powerpoint/2010/main" val="23316533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i="1" dirty="0">
                <a:solidFill>
                  <a:schemeClr val="bg1"/>
                </a:solidFill>
                <a:latin typeface="Calibri" panose="020F0502020204030204" pitchFamily="34" charset="0"/>
              </a:rPr>
              <a:t>The development of this training package was made possible through the generous support of the American people through the </a:t>
            </a:r>
            <a:r>
              <a:rPr lang="en-US" altLang="en-US" sz="1200" b="1" i="1" dirty="0">
                <a:solidFill>
                  <a:schemeClr val="bg1"/>
                </a:solidFill>
                <a:latin typeface="Calibri" panose="020F0502020204030204" pitchFamily="34" charset="0"/>
              </a:rPr>
              <a:t>Bureau of Population, Refugees and Migration (PRM) of the United States Department of State</a:t>
            </a:r>
            <a:r>
              <a:rPr lang="en-US" altLang="en-US" sz="1200" i="1" dirty="0">
                <a:solidFill>
                  <a:schemeClr val="bg1"/>
                </a:solidFill>
                <a:latin typeface="Calibri" panose="020F0502020204030204" pitchFamily="34" charset="0"/>
              </a:rPr>
              <a:t> as part of the project, “Sensitization and Adjudication Training on Refugees Fleeing Persecution Based on Sexual Orientation and Gender Identity.” The content does not necessarily reflect the views of PRM or the United States.</a:t>
            </a:r>
          </a:p>
          <a:p>
            <a:endParaRPr lang="en-US" sz="1200" i="1" dirty="0"/>
          </a:p>
        </p:txBody>
      </p:sp>
      <p:sp>
        <p:nvSpPr>
          <p:cNvPr id="4" name="Slide Number Placeholder 3"/>
          <p:cNvSpPr>
            <a:spLocks noGrp="1"/>
          </p:cNvSpPr>
          <p:nvPr>
            <p:ph type="sldNum" sz="quarter" idx="10"/>
          </p:nvPr>
        </p:nvSpPr>
        <p:spPr/>
        <p:txBody>
          <a:bodyPr/>
          <a:lstStyle/>
          <a:p>
            <a:pPr>
              <a:defRPr/>
            </a:pPr>
            <a:fld id="{9126D885-7919-44C5-94B5-85A254E81640}" type="slidenum">
              <a:rPr lang="en-US" altLang="en-US" smtClean="0"/>
              <a:pPr>
                <a:defRPr/>
              </a:pPr>
              <a:t>94</a:t>
            </a:fld>
            <a:endParaRPr lang="en-US" altLang="en-US" dirty="0"/>
          </a:p>
        </p:txBody>
      </p:sp>
    </p:spTree>
    <p:extLst>
      <p:ext uri="{BB962C8B-B14F-4D97-AF65-F5344CB8AC3E}">
        <p14:creationId xmlns:p14="http://schemas.microsoft.com/office/powerpoint/2010/main" val="8551938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126D885-7919-44C5-94B5-85A254E81640}" type="slidenum">
              <a:rPr lang="en-US" altLang="en-US" smtClean="0"/>
              <a:pPr>
                <a:defRPr/>
              </a:pPr>
              <a:t>95</a:t>
            </a:fld>
            <a:endParaRPr lang="en-US" altLang="en-US"/>
          </a:p>
        </p:txBody>
      </p:sp>
    </p:spTree>
    <p:extLst>
      <p:ext uri="{BB962C8B-B14F-4D97-AF65-F5344CB8AC3E}">
        <p14:creationId xmlns:p14="http://schemas.microsoft.com/office/powerpoint/2010/main" val="3005810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00_Introduction 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394D9EBD-4189-E849-96B4-C453A2F95F98}"/>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64611655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6025896" cy="9921367"/>
          </a:xfrm>
          <a:custGeom>
            <a:avLst/>
            <a:gdLst>
              <a:gd name="connsiteX0" fmla="*/ 0 w 8316912"/>
              <a:gd name="connsiteY0" fmla="*/ 0 h 6802438"/>
              <a:gd name="connsiteX1" fmla="*/ 8316912 w 8316912"/>
              <a:gd name="connsiteY1" fmla="*/ 0 h 6802438"/>
              <a:gd name="connsiteX2" fmla="*/ 8316912 w 8316912"/>
              <a:gd name="connsiteY2" fmla="*/ 6802438 h 6802438"/>
              <a:gd name="connsiteX3" fmla="*/ 0 w 8316912"/>
              <a:gd name="connsiteY3" fmla="*/ 6802438 h 6802438"/>
            </a:gdLst>
            <a:ahLst/>
            <a:cxnLst>
              <a:cxn ang="0">
                <a:pos x="connsiteX0" y="connsiteY0"/>
              </a:cxn>
              <a:cxn ang="0">
                <a:pos x="connsiteX1" y="connsiteY1"/>
              </a:cxn>
              <a:cxn ang="0">
                <a:pos x="connsiteX2" y="connsiteY2"/>
              </a:cxn>
              <a:cxn ang="0">
                <a:pos x="connsiteX3" y="connsiteY3"/>
              </a:cxn>
            </a:cxnLst>
            <a:rect l="l" t="t" r="r" b="b"/>
            <a:pathLst>
              <a:path w="8316912" h="6802438">
                <a:moveTo>
                  <a:pt x="0" y="0"/>
                </a:moveTo>
                <a:lnTo>
                  <a:pt x="8316912" y="0"/>
                </a:lnTo>
                <a:lnTo>
                  <a:pt x="8316912" y="6802438"/>
                </a:lnTo>
                <a:lnTo>
                  <a:pt x="0" y="6802438"/>
                </a:lnTo>
                <a:close/>
              </a:path>
            </a:pathLst>
          </a:custGeom>
          <a:solidFill>
            <a:schemeClr val="bg1">
              <a:lumMod val="75000"/>
            </a:schemeClr>
          </a:solidFill>
          <a:ln>
            <a:noFill/>
          </a:ln>
        </p:spPr>
        <p:txBody>
          <a:bodyPr wrap="square">
            <a:noAutofit/>
          </a:bodyPr>
          <a:lstStyle/>
          <a:p>
            <a:r>
              <a:rPr lang="en-US" altLang="zh-CN"/>
              <a:t>Click icon to add picture</a:t>
            </a:r>
            <a:endParaRPr lang="zh-CN" altLang="en-US" dirty="0"/>
          </a:p>
        </p:txBody>
      </p:sp>
      <p:sp>
        <p:nvSpPr>
          <p:cNvPr id="7" name="Title 1"/>
          <p:cNvSpPr>
            <a:spLocks noGrp="1"/>
          </p:cNvSpPr>
          <p:nvPr>
            <p:ph type="title"/>
          </p:nvPr>
        </p:nvSpPr>
        <p:spPr>
          <a:xfrm>
            <a:off x="2" y="3132839"/>
            <a:ext cx="5957147" cy="1359345"/>
          </a:xfrm>
          <a:prstGeom prst="rect">
            <a:avLst/>
          </a:prstGeom>
        </p:spPr>
        <p:txBody>
          <a:bodyPr/>
          <a:lstStyle>
            <a:lvl1pPr algn="ctr">
              <a:defRPr lang="en-US" sz="2560" b="0" i="0" dirty="0" smtClean="0">
                <a:solidFill>
                  <a:schemeClr val="bg1"/>
                </a:solidFill>
                <a:latin typeface="+mj-lt"/>
                <a:ea typeface="+mj-ea"/>
                <a:cs typeface="Gotham Bold"/>
                <a:sym typeface="Gotham Book" charset="0"/>
              </a:defRPr>
            </a:lvl1pPr>
          </a:lstStyle>
          <a:p>
            <a:r>
              <a:rPr lang="en-US" dirty="0"/>
              <a:t>Click to edit Master title style</a:t>
            </a:r>
          </a:p>
        </p:txBody>
      </p:sp>
      <p:sp>
        <p:nvSpPr>
          <p:cNvPr id="10" name="Text Placeholder 4"/>
          <p:cNvSpPr>
            <a:spLocks noGrp="1"/>
          </p:cNvSpPr>
          <p:nvPr>
            <p:ph type="body" sz="quarter" idx="11" hasCustomPrompt="1"/>
          </p:nvPr>
        </p:nvSpPr>
        <p:spPr>
          <a:xfrm>
            <a:off x="2" y="4105977"/>
            <a:ext cx="5957147" cy="1219598"/>
          </a:xfrm>
          <a:prstGeom prst="rect">
            <a:avLst/>
          </a:prstGeom>
        </p:spPr>
        <p:txBody>
          <a:bodyPr anchor="ctr">
            <a:noAutofit/>
          </a:bodyPr>
          <a:lstStyle>
            <a:lvl1pPr algn="ctr">
              <a:defRPr sz="4800" b="1" i="0" cap="all" baseline="0">
                <a:solidFill>
                  <a:schemeClr val="bg1"/>
                </a:solidFill>
                <a:latin typeface="+mn-lt"/>
                <a:ea typeface="Gotham" charset="0"/>
                <a:cs typeface="Gotham" charset="0"/>
              </a:defRPr>
            </a:lvl1pPr>
          </a:lstStyle>
          <a:p>
            <a:pPr lvl="0"/>
            <a:r>
              <a:rPr lang="en-US" dirty="0"/>
              <a:t>Click to</a:t>
            </a:r>
          </a:p>
        </p:txBody>
      </p:sp>
      <p:sp>
        <p:nvSpPr>
          <p:cNvPr id="3" name="Text Placeholder 2">
            <a:extLst>
              <a:ext uri="{FF2B5EF4-FFF2-40B4-BE49-F238E27FC236}">
                <a16:creationId xmlns:a16="http://schemas.microsoft.com/office/drawing/2014/main" id="{D39D8F93-E17E-334F-AC46-AFBE8B4E3E14}"/>
              </a:ext>
            </a:extLst>
          </p:cNvPr>
          <p:cNvSpPr>
            <a:spLocks noGrp="1"/>
          </p:cNvSpPr>
          <p:nvPr>
            <p:ph type="body" sz="quarter" idx="12"/>
          </p:nvPr>
        </p:nvSpPr>
        <p:spPr>
          <a:xfrm>
            <a:off x="6335221" y="694172"/>
            <a:ext cx="5752131" cy="6236677"/>
          </a:xfrm>
          <a:prstGeom prst="rect">
            <a:avLst/>
          </a:prstGeom>
        </p:spPr>
        <p:txBody>
          <a:bodyPr/>
          <a:lstStyle>
            <a:lvl1pPr>
              <a:defRPr sz="4000" b="0" cap="all" baseline="0">
                <a:solidFill>
                  <a:schemeClr val="accent2"/>
                </a:solidFill>
              </a:defRPr>
            </a:lvl1pPr>
            <a:lvl2pPr>
              <a:spcBef>
                <a:spcPts val="3698"/>
              </a:spcBef>
              <a:defRPr sz="2702">
                <a:solidFill>
                  <a:schemeClr val="tx1"/>
                </a:solidFill>
              </a:defRPr>
            </a:lvl2pPr>
            <a:lvl3pPr marL="230188" indent="-230188">
              <a:spcBef>
                <a:spcPts val="2418"/>
              </a:spcBef>
              <a:spcAft>
                <a:spcPts val="427"/>
              </a:spcAft>
              <a:buClr>
                <a:schemeClr val="accent2"/>
              </a:buClr>
              <a:buFont typeface="Arial" panose="020B0604020202020204" pitchFamily="34" charset="0"/>
              <a:buChar char="•"/>
              <a:tabLst/>
              <a:defRPr sz="2276">
                <a:solidFill>
                  <a:schemeClr val="tx1"/>
                </a:solidFill>
              </a:defRPr>
            </a:lvl3pPr>
            <a:lvl4pPr>
              <a:buClr>
                <a:schemeClr val="accent2"/>
              </a:buClr>
              <a:buSzPct val="100000"/>
              <a:defRPr lang="en-US" sz="2000" kern="1200" dirty="0" smtClean="0">
                <a:solidFill>
                  <a:schemeClr val="tx2"/>
                </a:solidFill>
                <a:latin typeface="+mn-lt"/>
                <a:ea typeface="+mn-ea"/>
                <a:cs typeface="+mn-cs"/>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D1238057-FD40-CE40-9405-A6656055AB15}"/>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187146113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Unit Title Slide">
    <p:spTree>
      <p:nvGrpSpPr>
        <p:cNvPr id="1" name=""/>
        <p:cNvGrpSpPr/>
        <p:nvPr/>
      </p:nvGrpSpPr>
      <p:grpSpPr>
        <a:xfrm>
          <a:off x="0" y="0"/>
          <a:ext cx="0" cy="0"/>
          <a:chOff x="0" y="0"/>
          <a:chExt cx="0" cy="0"/>
        </a:xfrm>
      </p:grpSpPr>
      <p:sp>
        <p:nvSpPr>
          <p:cNvPr id="7" name="Rectangle 6"/>
          <p:cNvSpPr/>
          <p:nvPr/>
        </p:nvSpPr>
        <p:spPr bwMode="auto">
          <a:xfrm>
            <a:off x="0" y="0"/>
            <a:ext cx="13003213" cy="9756775"/>
          </a:xfrm>
          <a:prstGeom prst="rect">
            <a:avLst/>
          </a:prstGeom>
          <a:gradFill>
            <a:gsLst>
              <a:gs pos="0">
                <a:schemeClr val="accent1">
                  <a:lumMod val="75000"/>
                </a:schemeClr>
              </a:gs>
              <a:gs pos="100000">
                <a:schemeClr val="accent1">
                  <a:lumMod val="50000"/>
                </a:schemeClr>
              </a:gs>
            </a:gsLst>
            <a:path path="circle">
              <a:fillToRect l="50000" t="50000" r="50000" b="50000"/>
            </a:path>
          </a:gradFill>
          <a:ln w="25400" cap="flat" cmpd="sng" algn="ctr">
            <a:noFill/>
            <a:prstDash val="solid"/>
            <a:round/>
            <a:headEnd type="none" w="med" len="med"/>
            <a:tailEnd type="none" w="med" len="med"/>
          </a:ln>
          <a:effectLst/>
        </p:spPr>
        <p:txBody>
          <a:bodyPr/>
          <a:lstStyle/>
          <a:p>
            <a:pPr lvl="0" algn="ctr"/>
            <a:endParaRPr lang="en-US" b="0" i="0" dirty="0">
              <a:latin typeface="Calibri Regular"/>
            </a:endParaRPr>
          </a:p>
        </p:txBody>
      </p:sp>
      <p:sp>
        <p:nvSpPr>
          <p:cNvPr id="3" name="Content Placeholder 2"/>
          <p:cNvSpPr>
            <a:spLocks noGrp="1"/>
          </p:cNvSpPr>
          <p:nvPr>
            <p:ph idx="1"/>
          </p:nvPr>
        </p:nvSpPr>
        <p:spPr>
          <a:xfrm>
            <a:off x="5714301" y="1"/>
            <a:ext cx="1763271" cy="2286744"/>
          </a:xfrm>
          <a:prstGeom prst="rect">
            <a:avLst/>
          </a:prstGeom>
        </p:spPr>
        <p:txBody>
          <a:bodyPr anchor="ctr"/>
          <a:lstStyle>
            <a:lvl1pPr marL="0" indent="0" algn="ctr">
              <a:spcBef>
                <a:spcPts val="2400"/>
              </a:spcBef>
              <a:defRPr sz="11499" b="1">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a:r>
              <a:rPr lang="en-US" dirty="0"/>
              <a:t>Edit Master text styles</a:t>
            </a:r>
          </a:p>
        </p:txBody>
      </p:sp>
      <p:sp>
        <p:nvSpPr>
          <p:cNvPr id="15" name="Content Placeholder 2"/>
          <p:cNvSpPr>
            <a:spLocks noGrp="1"/>
          </p:cNvSpPr>
          <p:nvPr>
            <p:ph idx="10"/>
          </p:nvPr>
        </p:nvSpPr>
        <p:spPr>
          <a:xfrm>
            <a:off x="2709002" y="4222128"/>
            <a:ext cx="8127008" cy="1773102"/>
          </a:xfrm>
          <a:prstGeom prst="rect">
            <a:avLst/>
          </a:prstGeom>
        </p:spPr>
        <p:txBody>
          <a:bodyPr anchor="ctr"/>
          <a:lstStyle>
            <a:lvl1pPr marL="0" indent="0" algn="ctr">
              <a:lnSpc>
                <a:spcPct val="80000"/>
              </a:lnSpc>
              <a:spcBef>
                <a:spcPts val="2400"/>
              </a:spcBef>
              <a:defRPr sz="7999" b="0" cap="all">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a:r>
              <a:rPr lang="en-US" dirty="0"/>
              <a:t>Edit Master text styles</a:t>
            </a:r>
          </a:p>
        </p:txBody>
      </p:sp>
      <p:sp>
        <p:nvSpPr>
          <p:cNvPr id="8" name="Slide Number Placeholder 5">
            <a:extLst>
              <a:ext uri="{FF2B5EF4-FFF2-40B4-BE49-F238E27FC236}">
                <a16:creationId xmlns:a16="http://schemas.microsoft.com/office/drawing/2014/main" id="{13C59AF5-F59B-E040-A024-E1DA0324C71E}"/>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91254929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01_Unit Title Slide">
    <p:spTree>
      <p:nvGrpSpPr>
        <p:cNvPr id="1" name=""/>
        <p:cNvGrpSpPr/>
        <p:nvPr/>
      </p:nvGrpSpPr>
      <p:grpSpPr>
        <a:xfrm>
          <a:off x="0" y="0"/>
          <a:ext cx="0" cy="0"/>
          <a:chOff x="0" y="0"/>
          <a:chExt cx="0" cy="0"/>
        </a:xfrm>
      </p:grpSpPr>
      <p:sp>
        <p:nvSpPr>
          <p:cNvPr id="4" name="Rectangle 3"/>
          <p:cNvSpPr/>
          <p:nvPr/>
        </p:nvSpPr>
        <p:spPr bwMode="auto">
          <a:xfrm>
            <a:off x="0" y="0"/>
            <a:ext cx="13003213" cy="9756775"/>
          </a:xfrm>
          <a:prstGeom prst="rect">
            <a:avLst/>
          </a:prstGeom>
          <a:gradFill>
            <a:gsLst>
              <a:gs pos="1000">
                <a:schemeClr val="accent1"/>
              </a:gs>
              <a:gs pos="100000">
                <a:schemeClr val="accent1">
                  <a:lumMod val="75000"/>
                </a:schemeClr>
              </a:gs>
            </a:gsLst>
            <a:path path="circle">
              <a:fillToRect l="50000" t="50000" r="50000" b="50000"/>
            </a:path>
          </a:gradFill>
          <a:ln w="25400" cap="flat" cmpd="sng" algn="ctr">
            <a:noFill/>
            <a:prstDash val="solid"/>
            <a:round/>
            <a:headEnd type="none" w="med" len="med"/>
            <a:tailEnd type="none" w="med" len="med"/>
          </a:ln>
          <a:effectLst/>
        </p:spPr>
        <p:txBody>
          <a:bodyPr/>
          <a:lstStyle/>
          <a:p>
            <a:pPr lvl="0" algn="ctr" eaLnBrk="1" hangingPunct="1"/>
            <a:endParaRPr lang="en-US" sz="2150"/>
          </a:p>
        </p:txBody>
      </p:sp>
      <p:sp>
        <p:nvSpPr>
          <p:cNvPr id="3" name="Content Placeholder 2"/>
          <p:cNvSpPr>
            <a:spLocks noGrp="1"/>
          </p:cNvSpPr>
          <p:nvPr>
            <p:ph idx="1"/>
          </p:nvPr>
        </p:nvSpPr>
        <p:spPr>
          <a:xfrm>
            <a:off x="780215" y="3137528"/>
            <a:ext cx="10565111" cy="1365750"/>
          </a:xfrm>
          <a:prstGeom prst="rect">
            <a:avLst/>
          </a:prstGeom>
        </p:spPr>
        <p:txBody>
          <a:bodyPr/>
          <a:lstStyle>
            <a:lvl1pPr marL="0" indent="0" algn="l">
              <a:lnSpc>
                <a:spcPct val="80000"/>
              </a:lnSpc>
              <a:spcBef>
                <a:spcPts val="2400"/>
              </a:spcBef>
              <a:defRPr sz="16598" b="1">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a:r>
              <a:rPr lang="en-US"/>
              <a:t>Edit Master text styles</a:t>
            </a:r>
          </a:p>
        </p:txBody>
      </p:sp>
      <p:sp>
        <p:nvSpPr>
          <p:cNvPr id="15" name="Content Placeholder 2"/>
          <p:cNvSpPr>
            <a:spLocks noGrp="1"/>
          </p:cNvSpPr>
          <p:nvPr>
            <p:ph idx="10"/>
          </p:nvPr>
        </p:nvSpPr>
        <p:spPr>
          <a:xfrm>
            <a:off x="891319" y="5001945"/>
            <a:ext cx="10565111" cy="1365750"/>
          </a:xfrm>
          <a:prstGeom prst="rect">
            <a:avLst/>
          </a:prstGeom>
        </p:spPr>
        <p:txBody>
          <a:bodyPr/>
          <a:lstStyle>
            <a:lvl1pPr marL="0" indent="0" algn="l">
              <a:lnSpc>
                <a:spcPct val="80000"/>
              </a:lnSpc>
              <a:spcBef>
                <a:spcPts val="2400"/>
              </a:spcBef>
              <a:defRPr sz="7999" b="0">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a:r>
              <a:rPr lang="en-US"/>
              <a:t>Edit Master text styles</a:t>
            </a:r>
          </a:p>
        </p:txBody>
      </p:sp>
      <p:sp>
        <p:nvSpPr>
          <p:cNvPr id="5" name="Slide Number Placeholder 5">
            <a:extLst>
              <a:ext uri="{FF2B5EF4-FFF2-40B4-BE49-F238E27FC236}">
                <a16:creationId xmlns:a16="http://schemas.microsoft.com/office/drawing/2014/main" id="{97E1FBC4-74CC-E943-81A0-C51E9332A932}"/>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33860431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bjectiv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8060453-D0C4-D44D-985D-6843069D19A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060" y="-34761"/>
            <a:ext cx="13019273" cy="3842663"/>
          </a:xfrm>
          <a:prstGeom prst="rect">
            <a:avLst/>
          </a:prstGeom>
        </p:spPr>
      </p:pic>
      <p:sp>
        <p:nvSpPr>
          <p:cNvPr id="20" name="Rectangle 19">
            <a:extLst>
              <a:ext uri="{FF2B5EF4-FFF2-40B4-BE49-F238E27FC236}">
                <a16:creationId xmlns:a16="http://schemas.microsoft.com/office/drawing/2014/main" id="{8184F983-2B6F-BF4D-94FF-607FEC75F405}"/>
              </a:ext>
            </a:extLst>
          </p:cNvPr>
          <p:cNvSpPr/>
          <p:nvPr userDrawn="1"/>
        </p:nvSpPr>
        <p:spPr bwMode="auto">
          <a:xfrm>
            <a:off x="0" y="-26355"/>
            <a:ext cx="13020847" cy="3834257"/>
          </a:xfrm>
          <a:prstGeom prst="rect">
            <a:avLst/>
          </a:prstGeom>
          <a:solidFill>
            <a:schemeClr val="accent2">
              <a:lumMod val="75000"/>
              <a:alpha val="53000"/>
            </a:schemeClr>
          </a:solidFill>
          <a:ln w="25400"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marL="0" marR="0" indent="0" algn="ctr" defTabSz="914309"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Calibri Regular"/>
              <a:ea typeface="ヒラギノ角ゴ ProN W3" charset="0"/>
              <a:cs typeface="ヒラギノ角ゴ ProN W3" charset="0"/>
              <a:sym typeface="Gill Sans" charset="0"/>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060" y="-34761"/>
            <a:ext cx="13019273" cy="3842663"/>
          </a:xfrm>
          <a:prstGeom prst="rect">
            <a:avLst/>
          </a:prstGeom>
        </p:spPr>
      </p:pic>
      <p:sp>
        <p:nvSpPr>
          <p:cNvPr id="13" name="Rectangle 12"/>
          <p:cNvSpPr/>
          <p:nvPr/>
        </p:nvSpPr>
        <p:spPr bwMode="auto">
          <a:xfrm>
            <a:off x="0" y="-26355"/>
            <a:ext cx="13020847" cy="3834257"/>
          </a:xfrm>
          <a:prstGeom prst="rect">
            <a:avLst/>
          </a:prstGeom>
          <a:solidFill>
            <a:schemeClr val="accent2">
              <a:lumMod val="75000"/>
              <a:alpha val="53000"/>
            </a:schemeClr>
          </a:solidFill>
          <a:ln w="25400"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marL="0" marR="0" indent="0" algn="ctr" defTabSz="914309"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Content Placeholder 2"/>
          <p:cNvSpPr>
            <a:spLocks noGrp="1"/>
          </p:cNvSpPr>
          <p:nvPr>
            <p:ph idx="1" hasCustomPrompt="1"/>
          </p:nvPr>
        </p:nvSpPr>
        <p:spPr>
          <a:xfrm>
            <a:off x="231433" y="4642083"/>
            <a:ext cx="4963507" cy="2972767"/>
          </a:xfrm>
          <a:prstGeom prst="rect">
            <a:avLst/>
          </a:prstGeom>
        </p:spPr>
        <p:txBody>
          <a:bodyPr/>
          <a:lstStyle>
            <a:lvl1pPr marL="0" indent="0" algn="ctr">
              <a:lnSpc>
                <a:spcPct val="100000"/>
              </a:lnSpc>
              <a:spcBef>
                <a:spcPts val="2400"/>
              </a:spcBef>
              <a:buClr>
                <a:srgbClr val="E40277"/>
              </a:buClr>
              <a:buFont typeface="Arial"/>
              <a:buNone/>
              <a:defRPr sz="2400" b="0">
                <a:solidFill>
                  <a:srgbClr val="595959"/>
                </a:solidFill>
                <a:latin typeface="Calibri"/>
                <a:cs typeface="Calibri"/>
              </a:defRPr>
            </a:lvl1pPr>
            <a:lvl2pPr marL="0" indent="0" algn="ctr">
              <a:spcBef>
                <a:spcPts val="2400"/>
              </a:spcBef>
              <a:buClr>
                <a:srgbClr val="E40277"/>
              </a:buClr>
              <a:buFont typeface="Arial"/>
              <a:buNone/>
              <a:defRPr sz="2800">
                <a:solidFill>
                  <a:srgbClr val="5B5B5B"/>
                </a:solidFill>
                <a:latin typeface="Calibri"/>
                <a:cs typeface="Calibri"/>
              </a:defRPr>
            </a:lvl2pPr>
            <a:lvl3pPr marL="0" indent="0" algn="ctr">
              <a:spcBef>
                <a:spcPts val="2400"/>
              </a:spcBef>
              <a:buClr>
                <a:srgbClr val="E40277"/>
              </a:buClr>
              <a:buFont typeface="Arial"/>
              <a:buNone/>
              <a:defRPr sz="2400">
                <a:solidFill>
                  <a:srgbClr val="5B5B5B"/>
                </a:solidFill>
                <a:latin typeface="Calibri"/>
                <a:cs typeface="Calibri"/>
              </a:defRPr>
            </a:lvl3pPr>
            <a:lvl4pPr marL="0" indent="0" algn="ctr">
              <a:spcBef>
                <a:spcPts val="2400"/>
              </a:spcBef>
              <a:buClr>
                <a:srgbClr val="E40277"/>
              </a:buClr>
              <a:buFont typeface="Arial"/>
              <a:buNone/>
              <a:tabLst/>
              <a:defRPr sz="2000">
                <a:solidFill>
                  <a:srgbClr val="5B5B5B"/>
                </a:solidFill>
                <a:latin typeface="Calibri"/>
                <a:cs typeface="Calibri"/>
              </a:defRPr>
            </a:lvl4pPr>
            <a:lvl5pPr marL="273023" indent="0" algn="ctr">
              <a:spcBef>
                <a:spcPts val="2400"/>
              </a:spcBef>
              <a:buClr>
                <a:srgbClr val="E40277"/>
              </a:buClr>
              <a:buFont typeface="Lucida Grande"/>
              <a:buNone/>
              <a:defRPr sz="2800">
                <a:solidFill>
                  <a:srgbClr val="5B5B5B"/>
                </a:solidFill>
                <a:latin typeface="Calibri"/>
                <a:cs typeface="Calibri"/>
              </a:defRPr>
            </a:lvl5pPr>
          </a:lstStyle>
          <a:p>
            <a:pPr lvl="0"/>
            <a:r>
              <a:rPr lang="en-US" dirty="0"/>
              <a:t>Click to edit </a:t>
            </a:r>
            <a:br>
              <a:rPr lang="en-US" dirty="0"/>
            </a:br>
            <a:r>
              <a:rPr lang="en-US" dirty="0"/>
              <a:t>Master text styles</a:t>
            </a:r>
          </a:p>
        </p:txBody>
      </p:sp>
      <p:sp>
        <p:nvSpPr>
          <p:cNvPr id="39" name="Title 1"/>
          <p:cNvSpPr>
            <a:spLocks noGrp="1"/>
          </p:cNvSpPr>
          <p:nvPr>
            <p:ph type="title"/>
          </p:nvPr>
        </p:nvSpPr>
        <p:spPr>
          <a:xfrm>
            <a:off x="4197129" y="1"/>
            <a:ext cx="4645661" cy="820860"/>
          </a:xfrm>
          <a:prstGeom prst="rect">
            <a:avLst/>
          </a:prstGeom>
        </p:spPr>
        <p:txBody>
          <a:bodyPr anchor="ctr">
            <a:noAutofit/>
          </a:bodyPr>
          <a:lstStyle>
            <a:lvl1pPr algn="ctr">
              <a:defRPr sz="3200" b="0" i="0" cap="all" spc="100" baseline="0">
                <a:solidFill>
                  <a:schemeClr val="bg1">
                    <a:lumMod val="95000"/>
                  </a:schemeClr>
                </a:solidFill>
                <a:latin typeface="Calibri"/>
                <a:cs typeface="Calibri"/>
              </a:defRPr>
            </a:lvl1pPr>
          </a:lstStyle>
          <a:p>
            <a:r>
              <a:rPr lang="en-US" dirty="0"/>
              <a:t>Click to edit Master title</a:t>
            </a:r>
          </a:p>
        </p:txBody>
      </p:sp>
      <p:grpSp>
        <p:nvGrpSpPr>
          <p:cNvPr id="45" name="Group 44">
            <a:extLst>
              <a:ext uri="{FF2B5EF4-FFF2-40B4-BE49-F238E27FC236}">
                <a16:creationId xmlns:a16="http://schemas.microsoft.com/office/drawing/2014/main" id="{79F4E093-C62B-2346-AEAB-6B8466E326F7}"/>
              </a:ext>
            </a:extLst>
          </p:cNvPr>
          <p:cNvGrpSpPr/>
          <p:nvPr/>
        </p:nvGrpSpPr>
        <p:grpSpPr>
          <a:xfrm>
            <a:off x="1" y="9409620"/>
            <a:ext cx="13003213" cy="432065"/>
            <a:chOff x="1" y="9426435"/>
            <a:chExt cx="13004800" cy="472939"/>
          </a:xfrm>
        </p:grpSpPr>
        <p:sp>
          <p:nvSpPr>
            <p:cNvPr id="46" name="Shape 606">
              <a:extLst>
                <a:ext uri="{FF2B5EF4-FFF2-40B4-BE49-F238E27FC236}">
                  <a16:creationId xmlns:a16="http://schemas.microsoft.com/office/drawing/2014/main" id="{B6B633F3-6D3A-D04D-9614-88122D59C60E}"/>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47" name="Shape 607">
              <a:extLst>
                <a:ext uri="{FF2B5EF4-FFF2-40B4-BE49-F238E27FC236}">
                  <a16:creationId xmlns:a16="http://schemas.microsoft.com/office/drawing/2014/main" id="{E78204BC-8BB0-AB42-A302-DA036298C497}"/>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48" name="Shape 608">
              <a:extLst>
                <a:ext uri="{FF2B5EF4-FFF2-40B4-BE49-F238E27FC236}">
                  <a16:creationId xmlns:a16="http://schemas.microsoft.com/office/drawing/2014/main" id="{05AA5666-A0CB-BC41-97A2-E20694CDD3D0}"/>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49" name="Shape 609">
              <a:extLst>
                <a:ext uri="{FF2B5EF4-FFF2-40B4-BE49-F238E27FC236}">
                  <a16:creationId xmlns:a16="http://schemas.microsoft.com/office/drawing/2014/main" id="{F5893DD9-62F2-814E-867A-CA6C1A2198CB}"/>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50" name="Shape 610">
              <a:extLst>
                <a:ext uri="{FF2B5EF4-FFF2-40B4-BE49-F238E27FC236}">
                  <a16:creationId xmlns:a16="http://schemas.microsoft.com/office/drawing/2014/main" id="{C963497E-E534-DA41-8D6C-91D5BABF607B}"/>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51" name="Shape 610">
              <a:extLst>
                <a:ext uri="{FF2B5EF4-FFF2-40B4-BE49-F238E27FC236}">
                  <a16:creationId xmlns:a16="http://schemas.microsoft.com/office/drawing/2014/main" id="{2EEA246A-8E29-9F44-92DB-723AED7E86C3}"/>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52" name="Shape 610">
              <a:extLst>
                <a:ext uri="{FF2B5EF4-FFF2-40B4-BE49-F238E27FC236}">
                  <a16:creationId xmlns:a16="http://schemas.microsoft.com/office/drawing/2014/main" id="{FCF383D6-0475-9B45-AA10-4CE05D078C56}"/>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53" name="Slide Number Placeholder 5">
            <a:extLst>
              <a:ext uri="{FF2B5EF4-FFF2-40B4-BE49-F238E27FC236}">
                <a16:creationId xmlns:a16="http://schemas.microsoft.com/office/drawing/2014/main" id="{90BFD238-245C-B248-A4E0-2231E7EAF609}"/>
              </a:ext>
            </a:extLst>
          </p:cNvPr>
          <p:cNvSpPr txBox="1">
            <a:spLocks/>
          </p:cNvSpPr>
          <p:nvPr/>
        </p:nvSpPr>
        <p:spPr>
          <a:xfrm>
            <a:off x="12455306" y="9429505"/>
            <a:ext cx="374708" cy="298858"/>
          </a:xfrm>
          <a:prstGeom prst="rect">
            <a:avLst/>
          </a:prstGeom>
          <a:solidFill>
            <a:schemeClr val="bg2">
              <a:lumMod val="50000"/>
            </a:schemeClr>
          </a:solidFill>
        </p:spPr>
        <p:txBody>
          <a:bodyPr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pPr>
                <a:defRPr/>
              </a:pPr>
              <a:t>‹#›</a:t>
            </a:fld>
            <a:endParaRPr lang="en-US" altLang="en-US" sz="1200" dirty="0"/>
          </a:p>
        </p:txBody>
      </p:sp>
      <p:grpSp>
        <p:nvGrpSpPr>
          <p:cNvPr id="25" name="Group 24">
            <a:extLst>
              <a:ext uri="{FF2B5EF4-FFF2-40B4-BE49-F238E27FC236}">
                <a16:creationId xmlns:a16="http://schemas.microsoft.com/office/drawing/2014/main" id="{4AE25604-DD63-9D42-85A0-EEFF31E05F1B}"/>
              </a:ext>
            </a:extLst>
          </p:cNvPr>
          <p:cNvGrpSpPr/>
          <p:nvPr userDrawn="1"/>
        </p:nvGrpSpPr>
        <p:grpSpPr>
          <a:xfrm>
            <a:off x="1" y="9409620"/>
            <a:ext cx="13003213" cy="432065"/>
            <a:chOff x="1" y="9426435"/>
            <a:chExt cx="13004800" cy="472939"/>
          </a:xfrm>
        </p:grpSpPr>
        <p:sp>
          <p:nvSpPr>
            <p:cNvPr id="26" name="Shape 606">
              <a:extLst>
                <a:ext uri="{FF2B5EF4-FFF2-40B4-BE49-F238E27FC236}">
                  <a16:creationId xmlns:a16="http://schemas.microsoft.com/office/drawing/2014/main" id="{36127707-CB5B-1048-864E-3CAA4E5C690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7" name="Shape 607">
              <a:extLst>
                <a:ext uri="{FF2B5EF4-FFF2-40B4-BE49-F238E27FC236}">
                  <a16:creationId xmlns:a16="http://schemas.microsoft.com/office/drawing/2014/main" id="{C85D257F-A1B6-9440-953F-E80FA089776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8" name="Shape 608">
              <a:extLst>
                <a:ext uri="{FF2B5EF4-FFF2-40B4-BE49-F238E27FC236}">
                  <a16:creationId xmlns:a16="http://schemas.microsoft.com/office/drawing/2014/main" id="{5EC830E8-E5E5-AF42-B885-8BB0B64D8E78}"/>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9" name="Shape 609">
              <a:extLst>
                <a:ext uri="{FF2B5EF4-FFF2-40B4-BE49-F238E27FC236}">
                  <a16:creationId xmlns:a16="http://schemas.microsoft.com/office/drawing/2014/main" id="{B2EE561B-FD6E-BC4D-948A-66C1C19961CE}"/>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0" name="Shape 610">
              <a:extLst>
                <a:ext uri="{FF2B5EF4-FFF2-40B4-BE49-F238E27FC236}">
                  <a16:creationId xmlns:a16="http://schemas.microsoft.com/office/drawing/2014/main" id="{E9B81C05-A5D4-DE45-AE87-C138B7378F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1" name="Shape 610">
              <a:extLst>
                <a:ext uri="{FF2B5EF4-FFF2-40B4-BE49-F238E27FC236}">
                  <a16:creationId xmlns:a16="http://schemas.microsoft.com/office/drawing/2014/main" id="{5EF07C88-88C3-CD42-B55A-3657AFF5F2EB}"/>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2" name="Shape 610">
              <a:extLst>
                <a:ext uri="{FF2B5EF4-FFF2-40B4-BE49-F238E27FC236}">
                  <a16:creationId xmlns:a16="http://schemas.microsoft.com/office/drawing/2014/main" id="{93D0CBD9-F369-2E41-9871-85553198151F}"/>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34" name="Slide Number Placeholder 5">
            <a:extLst>
              <a:ext uri="{FF2B5EF4-FFF2-40B4-BE49-F238E27FC236}">
                <a16:creationId xmlns:a16="http://schemas.microsoft.com/office/drawing/2014/main" id="{5B46C7FB-7417-034E-B8FD-3C76E5CB5D7A}"/>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5" name="Group 34">
            <a:extLst>
              <a:ext uri="{FF2B5EF4-FFF2-40B4-BE49-F238E27FC236}">
                <a16:creationId xmlns:a16="http://schemas.microsoft.com/office/drawing/2014/main" id="{28C2AD52-BFDC-F34D-8797-25CEB7CA162A}"/>
              </a:ext>
            </a:extLst>
          </p:cNvPr>
          <p:cNvGrpSpPr/>
          <p:nvPr userDrawn="1"/>
        </p:nvGrpSpPr>
        <p:grpSpPr>
          <a:xfrm>
            <a:off x="5509581" y="8936492"/>
            <a:ext cx="2041918" cy="473126"/>
            <a:chOff x="5582387" y="8894626"/>
            <a:chExt cx="2041918" cy="473126"/>
          </a:xfrm>
        </p:grpSpPr>
        <p:pic>
          <p:nvPicPr>
            <p:cNvPr id="36" name="Picture 35">
              <a:extLst>
                <a:ext uri="{FF2B5EF4-FFF2-40B4-BE49-F238E27FC236}">
                  <a16:creationId xmlns:a16="http://schemas.microsoft.com/office/drawing/2014/main" id="{45C185EB-B932-324F-A552-01C42F7E4AF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7" name="Straight Connector 36">
              <a:extLst>
                <a:ext uri="{FF2B5EF4-FFF2-40B4-BE49-F238E27FC236}">
                  <a16:creationId xmlns:a16="http://schemas.microsoft.com/office/drawing/2014/main" id="{60100FCF-5678-7B47-BA0E-9D0EA7DAC17D}"/>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7548D9C5-75EF-034A-8418-69A86F5498DF}"/>
                </a:ext>
              </a:extLst>
            </p:cNvPr>
            <p:cNvPicPr>
              <a:picLocks noChangeAspect="1"/>
            </p:cNvPicPr>
            <p:nvPr/>
          </p:nvPicPr>
          <p:blipFill>
            <a:blip r:embed="rId4"/>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809396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objectives">
    <p:spTree>
      <p:nvGrpSpPr>
        <p:cNvPr id="1" name=""/>
        <p:cNvGrpSpPr/>
        <p:nvPr/>
      </p:nvGrpSpPr>
      <p:grpSpPr>
        <a:xfrm>
          <a:off x="0" y="0"/>
          <a:ext cx="0" cy="0"/>
          <a:chOff x="0" y="0"/>
          <a:chExt cx="0" cy="0"/>
        </a:xfrm>
      </p:grpSpPr>
      <p:sp>
        <p:nvSpPr>
          <p:cNvPr id="9" name="Content Placeholder 2"/>
          <p:cNvSpPr>
            <a:spLocks noGrp="1"/>
          </p:cNvSpPr>
          <p:nvPr>
            <p:ph idx="1" hasCustomPrompt="1"/>
          </p:nvPr>
        </p:nvSpPr>
        <p:spPr>
          <a:xfrm>
            <a:off x="201169" y="4386846"/>
            <a:ext cx="4059936" cy="3843549"/>
          </a:xfrm>
          <a:prstGeom prst="rect">
            <a:avLst/>
          </a:prstGeom>
        </p:spPr>
        <p:txBody>
          <a:bodyPr/>
          <a:lstStyle>
            <a:lvl1pPr marL="0" indent="0" algn="ctr">
              <a:lnSpc>
                <a:spcPct val="100000"/>
              </a:lnSpc>
              <a:spcBef>
                <a:spcPts val="2400"/>
              </a:spcBef>
              <a:buClr>
                <a:srgbClr val="E40277"/>
              </a:buClr>
              <a:buFont typeface="Arial"/>
              <a:buNone/>
              <a:defRPr sz="2400" b="0">
                <a:solidFill>
                  <a:schemeClr val="tx2"/>
                </a:solidFill>
                <a:latin typeface="Calibri"/>
                <a:cs typeface="Calibri"/>
              </a:defRPr>
            </a:lvl1pPr>
            <a:lvl2pPr marL="0" indent="0" algn="ctr">
              <a:spcBef>
                <a:spcPts val="2400"/>
              </a:spcBef>
              <a:buClr>
                <a:srgbClr val="E40277"/>
              </a:buClr>
              <a:buFont typeface="Arial"/>
              <a:buNone/>
              <a:defRPr sz="2800">
                <a:solidFill>
                  <a:srgbClr val="5B5B5B"/>
                </a:solidFill>
                <a:latin typeface="Calibri"/>
                <a:cs typeface="Calibri"/>
              </a:defRPr>
            </a:lvl2pPr>
            <a:lvl3pPr marL="0" indent="0" algn="ctr">
              <a:spcBef>
                <a:spcPts val="2400"/>
              </a:spcBef>
              <a:buClr>
                <a:srgbClr val="E40277"/>
              </a:buClr>
              <a:buFont typeface="Arial"/>
              <a:buNone/>
              <a:defRPr sz="2400">
                <a:solidFill>
                  <a:srgbClr val="5B5B5B"/>
                </a:solidFill>
                <a:latin typeface="Calibri"/>
                <a:cs typeface="Calibri"/>
              </a:defRPr>
            </a:lvl3pPr>
            <a:lvl4pPr marL="0" indent="0" algn="ctr">
              <a:spcBef>
                <a:spcPts val="2400"/>
              </a:spcBef>
              <a:buClr>
                <a:srgbClr val="E40277"/>
              </a:buClr>
              <a:buFont typeface="Arial"/>
              <a:buNone/>
              <a:tabLst/>
              <a:defRPr sz="2000">
                <a:solidFill>
                  <a:srgbClr val="5B5B5B"/>
                </a:solidFill>
                <a:latin typeface="Calibri"/>
                <a:cs typeface="Calibri"/>
              </a:defRPr>
            </a:lvl4pPr>
            <a:lvl5pPr marL="273023" indent="0" algn="ctr">
              <a:spcBef>
                <a:spcPts val="2400"/>
              </a:spcBef>
              <a:buClr>
                <a:srgbClr val="E40277"/>
              </a:buClr>
              <a:buFont typeface="Lucida Grande"/>
              <a:buNone/>
              <a:defRPr sz="2800">
                <a:solidFill>
                  <a:srgbClr val="5B5B5B"/>
                </a:solidFill>
                <a:latin typeface="Calibri"/>
                <a:cs typeface="Calibri"/>
              </a:defRPr>
            </a:lvl5pPr>
          </a:lstStyle>
          <a:p>
            <a:pPr lvl="0"/>
            <a:r>
              <a:rPr lang="en-US" dirty="0"/>
              <a:t>Click to edit </a:t>
            </a:r>
            <a:br>
              <a:rPr lang="en-US" dirty="0"/>
            </a:br>
            <a:r>
              <a:rPr lang="en-US" dirty="0"/>
              <a:t>Master text styles</a:t>
            </a:r>
          </a:p>
        </p:txBody>
      </p:sp>
      <p:grpSp>
        <p:nvGrpSpPr>
          <p:cNvPr id="45" name="Group 44">
            <a:extLst>
              <a:ext uri="{FF2B5EF4-FFF2-40B4-BE49-F238E27FC236}">
                <a16:creationId xmlns:a16="http://schemas.microsoft.com/office/drawing/2014/main" id="{79F4E093-C62B-2346-AEAB-6B8466E326F7}"/>
              </a:ext>
            </a:extLst>
          </p:cNvPr>
          <p:cNvGrpSpPr/>
          <p:nvPr/>
        </p:nvGrpSpPr>
        <p:grpSpPr>
          <a:xfrm>
            <a:off x="1" y="9409620"/>
            <a:ext cx="13003213" cy="432065"/>
            <a:chOff x="1" y="9426435"/>
            <a:chExt cx="13004800" cy="472939"/>
          </a:xfrm>
        </p:grpSpPr>
        <p:sp>
          <p:nvSpPr>
            <p:cNvPr id="46" name="Shape 606">
              <a:extLst>
                <a:ext uri="{FF2B5EF4-FFF2-40B4-BE49-F238E27FC236}">
                  <a16:creationId xmlns:a16="http://schemas.microsoft.com/office/drawing/2014/main" id="{B6B633F3-6D3A-D04D-9614-88122D59C60E}"/>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47" name="Shape 607">
              <a:extLst>
                <a:ext uri="{FF2B5EF4-FFF2-40B4-BE49-F238E27FC236}">
                  <a16:creationId xmlns:a16="http://schemas.microsoft.com/office/drawing/2014/main" id="{E78204BC-8BB0-AB42-A302-DA036298C497}"/>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48" name="Shape 608">
              <a:extLst>
                <a:ext uri="{FF2B5EF4-FFF2-40B4-BE49-F238E27FC236}">
                  <a16:creationId xmlns:a16="http://schemas.microsoft.com/office/drawing/2014/main" id="{05AA5666-A0CB-BC41-97A2-E20694CDD3D0}"/>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49" name="Shape 609">
              <a:extLst>
                <a:ext uri="{FF2B5EF4-FFF2-40B4-BE49-F238E27FC236}">
                  <a16:creationId xmlns:a16="http://schemas.microsoft.com/office/drawing/2014/main" id="{F5893DD9-62F2-814E-867A-CA6C1A2198CB}"/>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50" name="Shape 610">
              <a:extLst>
                <a:ext uri="{FF2B5EF4-FFF2-40B4-BE49-F238E27FC236}">
                  <a16:creationId xmlns:a16="http://schemas.microsoft.com/office/drawing/2014/main" id="{C963497E-E534-DA41-8D6C-91D5BABF607B}"/>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51" name="Shape 610">
              <a:extLst>
                <a:ext uri="{FF2B5EF4-FFF2-40B4-BE49-F238E27FC236}">
                  <a16:creationId xmlns:a16="http://schemas.microsoft.com/office/drawing/2014/main" id="{2EEA246A-8E29-9F44-92DB-723AED7E86C3}"/>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52" name="Shape 610">
              <a:extLst>
                <a:ext uri="{FF2B5EF4-FFF2-40B4-BE49-F238E27FC236}">
                  <a16:creationId xmlns:a16="http://schemas.microsoft.com/office/drawing/2014/main" id="{FCF383D6-0475-9B45-AA10-4CE05D078C56}"/>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53" name="Slide Number Placeholder 5">
            <a:extLst>
              <a:ext uri="{FF2B5EF4-FFF2-40B4-BE49-F238E27FC236}">
                <a16:creationId xmlns:a16="http://schemas.microsoft.com/office/drawing/2014/main" id="{90BFD238-245C-B248-A4E0-2231E7EAF609}"/>
              </a:ext>
            </a:extLst>
          </p:cNvPr>
          <p:cNvSpPr txBox="1">
            <a:spLocks/>
          </p:cNvSpPr>
          <p:nvPr/>
        </p:nvSpPr>
        <p:spPr>
          <a:xfrm>
            <a:off x="12455306" y="9429505"/>
            <a:ext cx="374708" cy="298858"/>
          </a:xfrm>
          <a:prstGeom prst="rect">
            <a:avLst/>
          </a:prstGeom>
          <a:solidFill>
            <a:schemeClr val="bg2">
              <a:lumMod val="50000"/>
            </a:schemeClr>
          </a:solidFill>
        </p:spPr>
        <p:txBody>
          <a:bodyPr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pPr>
                <a:defRPr/>
              </a:pPr>
              <a:t>‹#›</a:t>
            </a:fld>
            <a:endParaRPr lang="en-US" altLang="en-US" sz="1200" dirty="0"/>
          </a:p>
        </p:txBody>
      </p:sp>
      <p:grpSp>
        <p:nvGrpSpPr>
          <p:cNvPr id="25" name="Group 24">
            <a:extLst>
              <a:ext uri="{FF2B5EF4-FFF2-40B4-BE49-F238E27FC236}">
                <a16:creationId xmlns:a16="http://schemas.microsoft.com/office/drawing/2014/main" id="{4AE25604-DD63-9D42-85A0-EEFF31E05F1B}"/>
              </a:ext>
            </a:extLst>
          </p:cNvPr>
          <p:cNvGrpSpPr/>
          <p:nvPr userDrawn="1"/>
        </p:nvGrpSpPr>
        <p:grpSpPr>
          <a:xfrm>
            <a:off x="1" y="9409620"/>
            <a:ext cx="13003213" cy="432065"/>
            <a:chOff x="1" y="9426435"/>
            <a:chExt cx="13004800" cy="472939"/>
          </a:xfrm>
        </p:grpSpPr>
        <p:sp>
          <p:nvSpPr>
            <p:cNvPr id="26" name="Shape 606">
              <a:extLst>
                <a:ext uri="{FF2B5EF4-FFF2-40B4-BE49-F238E27FC236}">
                  <a16:creationId xmlns:a16="http://schemas.microsoft.com/office/drawing/2014/main" id="{36127707-CB5B-1048-864E-3CAA4E5C690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7" name="Shape 607">
              <a:extLst>
                <a:ext uri="{FF2B5EF4-FFF2-40B4-BE49-F238E27FC236}">
                  <a16:creationId xmlns:a16="http://schemas.microsoft.com/office/drawing/2014/main" id="{C85D257F-A1B6-9440-953F-E80FA089776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8" name="Shape 608">
              <a:extLst>
                <a:ext uri="{FF2B5EF4-FFF2-40B4-BE49-F238E27FC236}">
                  <a16:creationId xmlns:a16="http://schemas.microsoft.com/office/drawing/2014/main" id="{5EC830E8-E5E5-AF42-B885-8BB0B64D8E78}"/>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9" name="Shape 609">
              <a:extLst>
                <a:ext uri="{FF2B5EF4-FFF2-40B4-BE49-F238E27FC236}">
                  <a16:creationId xmlns:a16="http://schemas.microsoft.com/office/drawing/2014/main" id="{B2EE561B-FD6E-BC4D-948A-66C1C19961CE}"/>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0" name="Shape 610">
              <a:extLst>
                <a:ext uri="{FF2B5EF4-FFF2-40B4-BE49-F238E27FC236}">
                  <a16:creationId xmlns:a16="http://schemas.microsoft.com/office/drawing/2014/main" id="{E9B81C05-A5D4-DE45-AE87-C138B7378F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1" name="Shape 610">
              <a:extLst>
                <a:ext uri="{FF2B5EF4-FFF2-40B4-BE49-F238E27FC236}">
                  <a16:creationId xmlns:a16="http://schemas.microsoft.com/office/drawing/2014/main" id="{5EF07C88-88C3-CD42-B55A-3657AFF5F2EB}"/>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2" name="Shape 610">
              <a:extLst>
                <a:ext uri="{FF2B5EF4-FFF2-40B4-BE49-F238E27FC236}">
                  <a16:creationId xmlns:a16="http://schemas.microsoft.com/office/drawing/2014/main" id="{93D0CBD9-F369-2E41-9871-85553198151F}"/>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34" name="Slide Number Placeholder 5">
            <a:extLst>
              <a:ext uri="{FF2B5EF4-FFF2-40B4-BE49-F238E27FC236}">
                <a16:creationId xmlns:a16="http://schemas.microsoft.com/office/drawing/2014/main" id="{5B46C7FB-7417-034E-B8FD-3C76E5CB5D7A}"/>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
        <p:nvSpPr>
          <p:cNvPr id="3" name="Picture Placeholder 2">
            <a:extLst>
              <a:ext uri="{FF2B5EF4-FFF2-40B4-BE49-F238E27FC236}">
                <a16:creationId xmlns:a16="http://schemas.microsoft.com/office/drawing/2014/main" id="{D99C5C16-6A06-C747-8D2C-307AFC836A58}"/>
              </a:ext>
            </a:extLst>
          </p:cNvPr>
          <p:cNvSpPr>
            <a:spLocks noGrp="1"/>
          </p:cNvSpPr>
          <p:nvPr>
            <p:ph type="pic" sz="quarter" idx="10"/>
          </p:nvPr>
        </p:nvSpPr>
        <p:spPr>
          <a:xfrm>
            <a:off x="0" y="0"/>
            <a:ext cx="13003213" cy="3602038"/>
          </a:xfrm>
        </p:spPr>
        <p:txBody>
          <a:bodyPr/>
          <a:lstStyle/>
          <a:p>
            <a:endParaRPr lang="en-US"/>
          </a:p>
        </p:txBody>
      </p:sp>
      <p:sp>
        <p:nvSpPr>
          <p:cNvPr id="36" name="Content Placeholder 2">
            <a:extLst>
              <a:ext uri="{FF2B5EF4-FFF2-40B4-BE49-F238E27FC236}">
                <a16:creationId xmlns:a16="http://schemas.microsoft.com/office/drawing/2014/main" id="{9643FDF2-5946-5544-8715-BCEFE944C00E}"/>
              </a:ext>
            </a:extLst>
          </p:cNvPr>
          <p:cNvSpPr>
            <a:spLocks noGrp="1"/>
          </p:cNvSpPr>
          <p:nvPr>
            <p:ph idx="11" hasCustomPrompt="1"/>
          </p:nvPr>
        </p:nvSpPr>
        <p:spPr>
          <a:xfrm>
            <a:off x="4484562" y="4386846"/>
            <a:ext cx="4034088" cy="3843549"/>
          </a:xfrm>
          <a:prstGeom prst="rect">
            <a:avLst/>
          </a:prstGeom>
        </p:spPr>
        <p:txBody>
          <a:bodyPr/>
          <a:lstStyle>
            <a:lvl1pPr marL="0" indent="0" algn="ctr">
              <a:lnSpc>
                <a:spcPct val="100000"/>
              </a:lnSpc>
              <a:spcBef>
                <a:spcPts val="2400"/>
              </a:spcBef>
              <a:buClr>
                <a:srgbClr val="E40277"/>
              </a:buClr>
              <a:buFont typeface="Arial"/>
              <a:buNone/>
              <a:defRPr sz="2400" b="0">
                <a:solidFill>
                  <a:schemeClr val="tx2"/>
                </a:solidFill>
                <a:latin typeface="Calibri"/>
                <a:cs typeface="Calibri"/>
              </a:defRPr>
            </a:lvl1pPr>
            <a:lvl2pPr marL="0" indent="0" algn="ctr">
              <a:spcBef>
                <a:spcPts val="2400"/>
              </a:spcBef>
              <a:buClr>
                <a:srgbClr val="E40277"/>
              </a:buClr>
              <a:buFont typeface="Arial"/>
              <a:buNone/>
              <a:defRPr sz="2800">
                <a:solidFill>
                  <a:srgbClr val="5B5B5B"/>
                </a:solidFill>
                <a:latin typeface="Calibri"/>
                <a:cs typeface="Calibri"/>
              </a:defRPr>
            </a:lvl2pPr>
            <a:lvl3pPr marL="0" indent="0" algn="ctr">
              <a:spcBef>
                <a:spcPts val="2400"/>
              </a:spcBef>
              <a:buClr>
                <a:srgbClr val="E40277"/>
              </a:buClr>
              <a:buFont typeface="Arial"/>
              <a:buNone/>
              <a:defRPr sz="2400">
                <a:solidFill>
                  <a:srgbClr val="5B5B5B"/>
                </a:solidFill>
                <a:latin typeface="Calibri"/>
                <a:cs typeface="Calibri"/>
              </a:defRPr>
            </a:lvl3pPr>
            <a:lvl4pPr marL="0" indent="0" algn="ctr">
              <a:spcBef>
                <a:spcPts val="2400"/>
              </a:spcBef>
              <a:buClr>
                <a:srgbClr val="E40277"/>
              </a:buClr>
              <a:buFont typeface="Arial"/>
              <a:buNone/>
              <a:tabLst/>
              <a:defRPr sz="2000">
                <a:solidFill>
                  <a:srgbClr val="5B5B5B"/>
                </a:solidFill>
                <a:latin typeface="Calibri"/>
                <a:cs typeface="Calibri"/>
              </a:defRPr>
            </a:lvl4pPr>
            <a:lvl5pPr marL="273023" indent="0" algn="ctr">
              <a:spcBef>
                <a:spcPts val="2400"/>
              </a:spcBef>
              <a:buClr>
                <a:srgbClr val="E40277"/>
              </a:buClr>
              <a:buFont typeface="Lucida Grande"/>
              <a:buNone/>
              <a:defRPr sz="2800">
                <a:solidFill>
                  <a:srgbClr val="5B5B5B"/>
                </a:solidFill>
                <a:latin typeface="Calibri"/>
                <a:cs typeface="Calibri"/>
              </a:defRPr>
            </a:lvl5pPr>
          </a:lstStyle>
          <a:p>
            <a:pPr lvl="0"/>
            <a:r>
              <a:rPr lang="en-US" dirty="0"/>
              <a:t>Click to edit </a:t>
            </a:r>
            <a:br>
              <a:rPr lang="en-US" dirty="0"/>
            </a:br>
            <a:r>
              <a:rPr lang="en-US" dirty="0"/>
              <a:t>Master text styles</a:t>
            </a:r>
          </a:p>
        </p:txBody>
      </p:sp>
      <p:sp>
        <p:nvSpPr>
          <p:cNvPr id="37" name="Content Placeholder 2">
            <a:extLst>
              <a:ext uri="{FF2B5EF4-FFF2-40B4-BE49-F238E27FC236}">
                <a16:creationId xmlns:a16="http://schemas.microsoft.com/office/drawing/2014/main" id="{74AF7C43-C53C-CD49-80B5-D134D8AB0FD1}"/>
              </a:ext>
            </a:extLst>
          </p:cNvPr>
          <p:cNvSpPr>
            <a:spLocks noGrp="1"/>
          </p:cNvSpPr>
          <p:nvPr>
            <p:ph idx="12" hasCustomPrompt="1"/>
          </p:nvPr>
        </p:nvSpPr>
        <p:spPr>
          <a:xfrm>
            <a:off x="8742107" y="4386846"/>
            <a:ext cx="4167069" cy="3843549"/>
          </a:xfrm>
          <a:prstGeom prst="rect">
            <a:avLst/>
          </a:prstGeom>
        </p:spPr>
        <p:txBody>
          <a:bodyPr/>
          <a:lstStyle>
            <a:lvl1pPr marL="0" indent="0" algn="ctr">
              <a:lnSpc>
                <a:spcPct val="100000"/>
              </a:lnSpc>
              <a:spcBef>
                <a:spcPts val="2400"/>
              </a:spcBef>
              <a:buClr>
                <a:srgbClr val="E40277"/>
              </a:buClr>
              <a:buFont typeface="Arial"/>
              <a:buNone/>
              <a:defRPr sz="2400" b="0">
                <a:solidFill>
                  <a:schemeClr val="tx2"/>
                </a:solidFill>
                <a:latin typeface="Calibri"/>
                <a:cs typeface="Calibri"/>
              </a:defRPr>
            </a:lvl1pPr>
            <a:lvl2pPr marL="0" indent="0" algn="ctr">
              <a:spcBef>
                <a:spcPts val="2400"/>
              </a:spcBef>
              <a:buClr>
                <a:srgbClr val="E40277"/>
              </a:buClr>
              <a:buFont typeface="Arial"/>
              <a:buNone/>
              <a:defRPr sz="2800">
                <a:solidFill>
                  <a:srgbClr val="5B5B5B"/>
                </a:solidFill>
                <a:latin typeface="Calibri"/>
                <a:cs typeface="Calibri"/>
              </a:defRPr>
            </a:lvl2pPr>
            <a:lvl3pPr marL="0" indent="0" algn="ctr">
              <a:spcBef>
                <a:spcPts val="2400"/>
              </a:spcBef>
              <a:buClr>
                <a:srgbClr val="E40277"/>
              </a:buClr>
              <a:buFont typeface="Arial"/>
              <a:buNone/>
              <a:defRPr sz="2400">
                <a:solidFill>
                  <a:srgbClr val="5B5B5B"/>
                </a:solidFill>
                <a:latin typeface="Calibri"/>
                <a:cs typeface="Calibri"/>
              </a:defRPr>
            </a:lvl3pPr>
            <a:lvl4pPr marL="0" indent="0" algn="ctr">
              <a:spcBef>
                <a:spcPts val="2400"/>
              </a:spcBef>
              <a:buClr>
                <a:srgbClr val="E40277"/>
              </a:buClr>
              <a:buFont typeface="Arial"/>
              <a:buNone/>
              <a:tabLst/>
              <a:defRPr sz="2000">
                <a:solidFill>
                  <a:srgbClr val="5B5B5B"/>
                </a:solidFill>
                <a:latin typeface="Calibri"/>
                <a:cs typeface="Calibri"/>
              </a:defRPr>
            </a:lvl4pPr>
            <a:lvl5pPr marL="273023" indent="0" algn="ctr">
              <a:spcBef>
                <a:spcPts val="2400"/>
              </a:spcBef>
              <a:buClr>
                <a:srgbClr val="E40277"/>
              </a:buClr>
              <a:buFont typeface="Lucida Grande"/>
              <a:buNone/>
              <a:defRPr sz="2800">
                <a:solidFill>
                  <a:srgbClr val="5B5B5B"/>
                </a:solidFill>
                <a:latin typeface="Calibri"/>
                <a:cs typeface="Calibri"/>
              </a:defRPr>
            </a:lvl5pPr>
          </a:lstStyle>
          <a:p>
            <a:pPr lvl="0"/>
            <a:r>
              <a:rPr lang="en-US" dirty="0"/>
              <a:t>Click to edit </a:t>
            </a:r>
            <a:br>
              <a:rPr lang="en-US" dirty="0"/>
            </a:br>
            <a:r>
              <a:rPr lang="en-US" dirty="0"/>
              <a:t>Master text styles</a:t>
            </a:r>
          </a:p>
        </p:txBody>
      </p:sp>
      <p:sp>
        <p:nvSpPr>
          <p:cNvPr id="39" name="Title 1"/>
          <p:cNvSpPr>
            <a:spLocks noGrp="1"/>
          </p:cNvSpPr>
          <p:nvPr>
            <p:ph type="title"/>
          </p:nvPr>
        </p:nvSpPr>
        <p:spPr>
          <a:xfrm>
            <a:off x="0" y="3191608"/>
            <a:ext cx="13003213" cy="820860"/>
          </a:xfrm>
          <a:prstGeom prst="rect">
            <a:avLst/>
          </a:prstGeom>
        </p:spPr>
        <p:txBody>
          <a:bodyPr anchor="ctr">
            <a:noAutofit/>
          </a:bodyPr>
          <a:lstStyle>
            <a:lvl1pPr algn="ctr">
              <a:defRPr sz="3200" b="1" i="0" cap="all" spc="100" baseline="0">
                <a:solidFill>
                  <a:schemeClr val="bg1">
                    <a:lumMod val="95000"/>
                  </a:schemeClr>
                </a:solidFill>
                <a:latin typeface="Calibri"/>
                <a:cs typeface="Calibri"/>
              </a:defRPr>
            </a:lvl1pPr>
          </a:lstStyle>
          <a:p>
            <a:r>
              <a:rPr lang="en-US" dirty="0"/>
              <a:t>Click to edit Master title</a:t>
            </a:r>
          </a:p>
        </p:txBody>
      </p:sp>
      <p:grpSp>
        <p:nvGrpSpPr>
          <p:cNvPr id="33" name="Group 32">
            <a:extLst>
              <a:ext uri="{FF2B5EF4-FFF2-40B4-BE49-F238E27FC236}">
                <a16:creationId xmlns:a16="http://schemas.microsoft.com/office/drawing/2014/main" id="{11867EA2-38D5-7941-9430-4C405B89C3CA}"/>
              </a:ext>
            </a:extLst>
          </p:cNvPr>
          <p:cNvGrpSpPr/>
          <p:nvPr userDrawn="1"/>
        </p:nvGrpSpPr>
        <p:grpSpPr>
          <a:xfrm>
            <a:off x="5509581" y="8936492"/>
            <a:ext cx="2041918" cy="473126"/>
            <a:chOff x="5582387" y="8894626"/>
            <a:chExt cx="2041918" cy="473126"/>
          </a:xfrm>
        </p:grpSpPr>
        <p:pic>
          <p:nvPicPr>
            <p:cNvPr id="35" name="Picture 34">
              <a:extLst>
                <a:ext uri="{FF2B5EF4-FFF2-40B4-BE49-F238E27FC236}">
                  <a16:creationId xmlns:a16="http://schemas.microsoft.com/office/drawing/2014/main" id="{EA554426-3E38-F945-A45A-F59A6613C76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8" name="Straight Connector 37">
              <a:extLst>
                <a:ext uri="{FF2B5EF4-FFF2-40B4-BE49-F238E27FC236}">
                  <a16:creationId xmlns:a16="http://schemas.microsoft.com/office/drawing/2014/main" id="{5BF4B122-0C56-E440-A6E5-FB28733BA6A3}"/>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A367FF5A-D113-3340-B874-50E2E0219E7C}"/>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46910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2_Content Topaz">
    <p:bg>
      <p:bgPr>
        <a:solidFill>
          <a:schemeClr val="tx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6CAE5E0-0B69-8148-A0B5-87711673A166}"/>
              </a:ext>
            </a:extLst>
          </p:cNvPr>
          <p:cNvSpPr/>
          <p:nvPr/>
        </p:nvSpPr>
        <p:spPr bwMode="auto">
          <a:xfrm>
            <a:off x="0" y="-23820"/>
            <a:ext cx="13003213" cy="9756775"/>
          </a:xfrm>
          <a:prstGeom prst="rect">
            <a:avLst/>
          </a:prstGeom>
          <a:gradFill>
            <a:gsLst>
              <a:gs pos="0">
                <a:schemeClr val="accent1">
                  <a:lumMod val="75000"/>
                </a:schemeClr>
              </a:gs>
              <a:gs pos="100000">
                <a:schemeClr val="accent1">
                  <a:lumMod val="50000"/>
                </a:schemeClr>
              </a:gs>
            </a:gsLst>
            <a:path path="circle">
              <a:fillToRect l="50000" t="50000" r="50000" b="50000"/>
            </a:path>
          </a:gradFill>
          <a:ln w="25400" cap="flat" cmpd="sng" algn="ctr">
            <a:noFill/>
            <a:prstDash val="solid"/>
            <a:round/>
            <a:headEnd type="none" w="med" len="med"/>
            <a:tailEnd type="none" w="med" len="med"/>
          </a:ln>
          <a:effectLst/>
        </p:spPr>
        <p:txBody>
          <a:bodyPr/>
          <a:lstStyle/>
          <a:p>
            <a:pPr lvl="0" algn="ctr" eaLnBrk="1" hangingPunct="1"/>
            <a:endParaRPr lang="en-US" sz="2150" dirty="0"/>
          </a:p>
        </p:txBody>
      </p:sp>
      <p:sp>
        <p:nvSpPr>
          <p:cNvPr id="9" name="Title 1"/>
          <p:cNvSpPr>
            <a:spLocks noGrp="1"/>
          </p:cNvSpPr>
          <p:nvPr>
            <p:ph type="ctrTitle"/>
          </p:nvPr>
        </p:nvSpPr>
        <p:spPr>
          <a:xfrm>
            <a:off x="2253068" y="3921569"/>
            <a:ext cx="8457168" cy="2151592"/>
          </a:xfrm>
          <a:prstGeom prst="rect">
            <a:avLst/>
          </a:prstGeom>
        </p:spPr>
        <p:txBody>
          <a:bodyPr anchor="ctr"/>
          <a:lstStyle>
            <a:lvl1pPr algn="ctr">
              <a:defRPr sz="5399" b="1" cap="all" spc="550" baseline="0">
                <a:solidFill>
                  <a:schemeClr val="bg1"/>
                </a:solidFill>
                <a:latin typeface="Calibri" charset="0"/>
                <a:ea typeface="Calibri" charset="0"/>
                <a:cs typeface="Calibri" charset="0"/>
              </a:defRPr>
            </a:lvl1pPr>
          </a:lstStyle>
          <a:p>
            <a:r>
              <a:rPr lang="en-US"/>
              <a:t>Click to edit Master title style</a:t>
            </a:r>
            <a:endParaRPr lang="en-US" dirty="0"/>
          </a:p>
        </p:txBody>
      </p:sp>
      <p:sp>
        <p:nvSpPr>
          <p:cNvPr id="10" name="Subtitle 2"/>
          <p:cNvSpPr>
            <a:spLocks noGrp="1"/>
          </p:cNvSpPr>
          <p:nvPr>
            <p:ph type="subTitle" idx="1"/>
          </p:nvPr>
        </p:nvSpPr>
        <p:spPr>
          <a:xfrm>
            <a:off x="4146951" y="1722474"/>
            <a:ext cx="4702055" cy="1339702"/>
          </a:xfrm>
          <a:prstGeom prst="rect">
            <a:avLst/>
          </a:prstGeom>
        </p:spPr>
        <p:txBody>
          <a:bodyPr anchor="ctr">
            <a:noAutofit/>
          </a:bodyPr>
          <a:lstStyle>
            <a:lvl1pPr marL="0" indent="0" algn="ctr">
              <a:buNone/>
              <a:defRPr lang="en-US" sz="3600" b="1" kern="1200" cap="all" spc="300" baseline="0" smtClean="0">
                <a:solidFill>
                  <a:schemeClr val="tx1"/>
                </a:solidFill>
                <a:latin typeface="Calibri" charset="0"/>
                <a:ea typeface="Calibri" charset="0"/>
                <a:cs typeface="Calibri" charset="0"/>
              </a:defRPr>
            </a:lvl1pPr>
            <a:lvl2pPr marL="650105" indent="0" algn="ctr">
              <a:buNone/>
              <a:defRPr sz="2844"/>
            </a:lvl2pPr>
            <a:lvl3pPr marL="1300210" indent="0" algn="ctr">
              <a:buNone/>
              <a:defRPr sz="2560"/>
            </a:lvl3pPr>
            <a:lvl4pPr marL="1950315" indent="0" algn="ctr">
              <a:buNone/>
              <a:defRPr sz="2276"/>
            </a:lvl4pPr>
            <a:lvl5pPr marL="2600420" indent="0" algn="ctr">
              <a:buNone/>
              <a:defRPr sz="2276"/>
            </a:lvl5pPr>
            <a:lvl6pPr marL="3250523" indent="0" algn="ctr">
              <a:buNone/>
              <a:defRPr sz="2276"/>
            </a:lvl6pPr>
            <a:lvl7pPr marL="3900628" indent="0" algn="ctr">
              <a:buNone/>
              <a:defRPr sz="2276"/>
            </a:lvl7pPr>
            <a:lvl8pPr marL="4550733" indent="0" algn="ctr">
              <a:buNone/>
              <a:defRPr sz="2276"/>
            </a:lvl8pPr>
            <a:lvl9pPr marL="5200838" indent="0" algn="ctr">
              <a:buNone/>
              <a:defRPr sz="2276"/>
            </a:lvl9pPr>
          </a:lstStyle>
          <a:p>
            <a:r>
              <a:rPr lang="en-US" dirty="0"/>
              <a:t>Click to edit Master subtitle style</a:t>
            </a:r>
          </a:p>
        </p:txBody>
      </p:sp>
      <p:sp>
        <p:nvSpPr>
          <p:cNvPr id="6" name="Slide Number Placeholder 5">
            <a:extLst>
              <a:ext uri="{FF2B5EF4-FFF2-40B4-BE49-F238E27FC236}">
                <a16:creationId xmlns:a16="http://schemas.microsoft.com/office/drawing/2014/main" id="{CE3ED2EB-3723-7646-9839-4412BCB17D99}"/>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85616847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80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725197" y="-1"/>
            <a:ext cx="5278017" cy="9756775"/>
          </a:xfrm>
          <a:custGeom>
            <a:avLst/>
            <a:gdLst>
              <a:gd name="connsiteX0" fmla="*/ 0 w 4948745"/>
              <a:gd name="connsiteY0" fmla="*/ 0 h 6858000"/>
              <a:gd name="connsiteX1" fmla="*/ 4948745 w 4948745"/>
              <a:gd name="connsiteY1" fmla="*/ 0 h 6858000"/>
              <a:gd name="connsiteX2" fmla="*/ 4948745 w 4948745"/>
              <a:gd name="connsiteY2" fmla="*/ 6858000 h 6858000"/>
              <a:gd name="connsiteX3" fmla="*/ 0 w 49487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48745" h="6858000">
                <a:moveTo>
                  <a:pt x="0" y="0"/>
                </a:moveTo>
                <a:lnTo>
                  <a:pt x="4948745" y="0"/>
                </a:lnTo>
                <a:lnTo>
                  <a:pt x="4948745" y="6858000"/>
                </a:lnTo>
                <a:lnTo>
                  <a:pt x="0" y="6858000"/>
                </a:lnTo>
                <a:close/>
              </a:path>
            </a:pathLst>
          </a:custGeom>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23605635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00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D32676EE-D0E5-DF4A-8954-539AE079C55F}"/>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A68B8238-A02D-0243-8DFB-F20505549CAE}"/>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0" name="Shape 607">
              <a:extLst>
                <a:ext uri="{FF2B5EF4-FFF2-40B4-BE49-F238E27FC236}">
                  <a16:creationId xmlns:a16="http://schemas.microsoft.com/office/drawing/2014/main" id="{313A6C55-770D-DA4D-83D4-F317325FE851}"/>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1" name="Shape 608">
              <a:extLst>
                <a:ext uri="{FF2B5EF4-FFF2-40B4-BE49-F238E27FC236}">
                  <a16:creationId xmlns:a16="http://schemas.microsoft.com/office/drawing/2014/main" id="{9A6E3601-58AF-5C42-B37E-3C05D453D817}"/>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2" name="Shape 609">
              <a:extLst>
                <a:ext uri="{FF2B5EF4-FFF2-40B4-BE49-F238E27FC236}">
                  <a16:creationId xmlns:a16="http://schemas.microsoft.com/office/drawing/2014/main" id="{11C0D36F-E159-544C-ABC0-026A367DD98D}"/>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3" name="Shape 610">
              <a:extLst>
                <a:ext uri="{FF2B5EF4-FFF2-40B4-BE49-F238E27FC236}">
                  <a16:creationId xmlns:a16="http://schemas.microsoft.com/office/drawing/2014/main" id="{04825A8C-32C6-3C49-846D-C0CED9FE3071}"/>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4" name="Shape 610">
              <a:extLst>
                <a:ext uri="{FF2B5EF4-FFF2-40B4-BE49-F238E27FC236}">
                  <a16:creationId xmlns:a16="http://schemas.microsoft.com/office/drawing/2014/main" id="{2662EBDA-EEB1-9D46-ABBD-FFE3D7DE1F6D}"/>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5" name="Shape 610">
              <a:extLst>
                <a:ext uri="{FF2B5EF4-FFF2-40B4-BE49-F238E27FC236}">
                  <a16:creationId xmlns:a16="http://schemas.microsoft.com/office/drawing/2014/main" id="{65911265-8C64-D447-B557-4C7DBD5C20A0}"/>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13" name="Content Placeholder 2"/>
          <p:cNvSpPr>
            <a:spLocks noGrp="1"/>
          </p:cNvSpPr>
          <p:nvPr>
            <p:ph idx="1"/>
          </p:nvPr>
        </p:nvSpPr>
        <p:spPr>
          <a:xfrm>
            <a:off x="1295242" y="3962103"/>
            <a:ext cx="10565111" cy="4649712"/>
          </a:xfrm>
          <a:prstGeom prst="rect">
            <a:avLst/>
          </a:prstGeom>
        </p:spPr>
        <p:txBody>
          <a:bodyPr/>
          <a:lstStyle>
            <a:lvl1pPr marL="457154" indent="-457154">
              <a:spcBef>
                <a:spcPts val="2400"/>
              </a:spcBef>
              <a:buClr>
                <a:srgbClr val="1A6108"/>
              </a:buClr>
              <a:buFont typeface="Arial"/>
              <a:buChar char="•"/>
              <a:defRPr sz="3200" b="0">
                <a:solidFill>
                  <a:srgbClr val="595959"/>
                </a:solidFill>
                <a:latin typeface="Calibri"/>
                <a:cs typeface="Calibri"/>
              </a:defRPr>
            </a:lvl1pPr>
            <a:lvl2pPr marL="457154" indent="-457154">
              <a:spcBef>
                <a:spcPts val="2400"/>
              </a:spcBef>
              <a:buClr>
                <a:srgbClr val="1A6108"/>
              </a:buClr>
              <a:buFont typeface="Arial"/>
              <a:buChar char="•"/>
              <a:defRPr sz="2800">
                <a:solidFill>
                  <a:srgbClr val="5B5B5B"/>
                </a:solidFill>
                <a:latin typeface="Calibri"/>
                <a:cs typeface="Calibri"/>
              </a:defRPr>
            </a:lvl2pPr>
            <a:lvl3pPr marL="406359" indent="-406359">
              <a:spcBef>
                <a:spcPts val="2400"/>
              </a:spcBef>
              <a:buClr>
                <a:srgbClr val="1A6108"/>
              </a:buClr>
              <a:buFont typeface="Arial"/>
              <a:buChar char="•"/>
              <a:defRPr sz="2400">
                <a:solidFill>
                  <a:srgbClr val="5B5B5B"/>
                </a:solidFill>
                <a:latin typeface="Calibri"/>
                <a:cs typeface="Calibri"/>
              </a:defRPr>
            </a:lvl3pPr>
            <a:lvl4pPr marL="406359" indent="-406359">
              <a:spcBef>
                <a:spcPts val="2400"/>
              </a:spcBef>
              <a:buClr>
                <a:srgbClr val="1A6108"/>
              </a:buClr>
              <a:buFont typeface="Arial"/>
              <a:buChar char="•"/>
              <a:tabLst/>
              <a:defRPr sz="2000">
                <a:solidFill>
                  <a:srgbClr val="5B5B5B"/>
                </a:solidFill>
                <a:latin typeface="Calibri"/>
                <a:cs typeface="Calibri"/>
              </a:defRPr>
            </a:lvl4pPr>
            <a:lvl5pPr marL="500013" indent="-226990">
              <a:spcBef>
                <a:spcPts val="2400"/>
              </a:spcBef>
              <a:buClr>
                <a:srgbClr val="1A6108"/>
              </a:buClr>
              <a:buFont typeface="Lucida Grande"/>
              <a:buChar char="-"/>
              <a:defRPr sz="2800">
                <a:solidFill>
                  <a:srgbClr val="5B5B5B"/>
                </a:solidFill>
                <a:latin typeface="Calibri"/>
                <a:cs typeface="Calibri"/>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5" name="Group 14">
            <a:extLst>
              <a:ext uri="{FF2B5EF4-FFF2-40B4-BE49-F238E27FC236}">
                <a16:creationId xmlns:a16="http://schemas.microsoft.com/office/drawing/2014/main" id="{BD6D9693-3EE5-454F-82AF-EB634966E8B2}"/>
              </a:ext>
            </a:extLst>
          </p:cNvPr>
          <p:cNvGrpSpPr/>
          <p:nvPr/>
        </p:nvGrpSpPr>
        <p:grpSpPr>
          <a:xfrm>
            <a:off x="1" y="9409620"/>
            <a:ext cx="13003213" cy="432065"/>
            <a:chOff x="1" y="9426435"/>
            <a:chExt cx="13004800" cy="472939"/>
          </a:xfrm>
        </p:grpSpPr>
        <p:sp>
          <p:nvSpPr>
            <p:cNvPr id="16" name="Shape 606">
              <a:extLst>
                <a:ext uri="{FF2B5EF4-FFF2-40B4-BE49-F238E27FC236}">
                  <a16:creationId xmlns:a16="http://schemas.microsoft.com/office/drawing/2014/main" id="{D58204DD-4FFF-8747-B6CC-4528754BC071}"/>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17" name="Shape 607">
              <a:extLst>
                <a:ext uri="{FF2B5EF4-FFF2-40B4-BE49-F238E27FC236}">
                  <a16:creationId xmlns:a16="http://schemas.microsoft.com/office/drawing/2014/main" id="{5F9310D7-AFA3-CB40-83AC-4A3AA78FB5E4}"/>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19" name="Shape 608">
              <a:extLst>
                <a:ext uri="{FF2B5EF4-FFF2-40B4-BE49-F238E27FC236}">
                  <a16:creationId xmlns:a16="http://schemas.microsoft.com/office/drawing/2014/main" id="{7B1C448A-B7AC-B54F-899F-3946EC5DEFB0}"/>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23" name="Shape 609">
              <a:extLst>
                <a:ext uri="{FF2B5EF4-FFF2-40B4-BE49-F238E27FC236}">
                  <a16:creationId xmlns:a16="http://schemas.microsoft.com/office/drawing/2014/main" id="{3CF00C9C-77E1-7247-8657-2712745A8EEE}"/>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24" name="Shape 610">
              <a:extLst>
                <a:ext uri="{FF2B5EF4-FFF2-40B4-BE49-F238E27FC236}">
                  <a16:creationId xmlns:a16="http://schemas.microsoft.com/office/drawing/2014/main" id="{7C3F9CFE-FA4C-BC4F-B625-BE3312E735B9}"/>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25" name="Shape 610">
              <a:extLst>
                <a:ext uri="{FF2B5EF4-FFF2-40B4-BE49-F238E27FC236}">
                  <a16:creationId xmlns:a16="http://schemas.microsoft.com/office/drawing/2014/main" id="{1F53FB4F-DEF5-5A43-9886-E804E3CB3862}"/>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26" name="Shape 610">
              <a:extLst>
                <a:ext uri="{FF2B5EF4-FFF2-40B4-BE49-F238E27FC236}">
                  <a16:creationId xmlns:a16="http://schemas.microsoft.com/office/drawing/2014/main" id="{92E11E5D-8167-2346-A6F9-6DE6576D047E}"/>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36" name="Slide Number Placeholder 5">
            <a:extLst>
              <a:ext uri="{FF2B5EF4-FFF2-40B4-BE49-F238E27FC236}">
                <a16:creationId xmlns:a16="http://schemas.microsoft.com/office/drawing/2014/main" id="{E848626C-26EA-B145-9F90-95848B0C9FAD}"/>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41" name="Group 40">
            <a:extLst>
              <a:ext uri="{FF2B5EF4-FFF2-40B4-BE49-F238E27FC236}">
                <a16:creationId xmlns:a16="http://schemas.microsoft.com/office/drawing/2014/main" id="{F047DB0B-F254-6C4A-ACE5-7F173DBD9AE5}"/>
              </a:ext>
            </a:extLst>
          </p:cNvPr>
          <p:cNvGrpSpPr/>
          <p:nvPr userDrawn="1"/>
        </p:nvGrpSpPr>
        <p:grpSpPr>
          <a:xfrm>
            <a:off x="5509581" y="8936492"/>
            <a:ext cx="2041918" cy="473126"/>
            <a:chOff x="5582387" y="8894626"/>
            <a:chExt cx="2041918" cy="473126"/>
          </a:xfrm>
        </p:grpSpPr>
        <p:pic>
          <p:nvPicPr>
            <p:cNvPr id="42" name="Picture 41">
              <a:extLst>
                <a:ext uri="{FF2B5EF4-FFF2-40B4-BE49-F238E27FC236}">
                  <a16:creationId xmlns:a16="http://schemas.microsoft.com/office/drawing/2014/main" id="{B4E7EF95-F555-5241-85A5-19D824A79DF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3" name="Straight Connector 42">
              <a:extLst>
                <a:ext uri="{FF2B5EF4-FFF2-40B4-BE49-F238E27FC236}">
                  <a16:creationId xmlns:a16="http://schemas.microsoft.com/office/drawing/2014/main" id="{6363B938-4AB5-064F-A92E-842E4A9C250B}"/>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8BA3F831-ACEC-4F42-A63A-69EBF535EA1B}"/>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63625094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9046676-D1AA-6741-957B-4470D4E0AD92}"/>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4C05786F-7168-7A4B-A11E-10B02B7E7F3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0" name="Shape 607">
              <a:extLst>
                <a:ext uri="{FF2B5EF4-FFF2-40B4-BE49-F238E27FC236}">
                  <a16:creationId xmlns:a16="http://schemas.microsoft.com/office/drawing/2014/main" id="{60854662-FE46-104C-AC23-D81226F1DBAD}"/>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1" name="Shape 608">
              <a:extLst>
                <a:ext uri="{FF2B5EF4-FFF2-40B4-BE49-F238E27FC236}">
                  <a16:creationId xmlns:a16="http://schemas.microsoft.com/office/drawing/2014/main" id="{A3F85EB5-90AD-C74B-8821-73BC677C17F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2" name="Shape 609">
              <a:extLst>
                <a:ext uri="{FF2B5EF4-FFF2-40B4-BE49-F238E27FC236}">
                  <a16:creationId xmlns:a16="http://schemas.microsoft.com/office/drawing/2014/main" id="{824513AD-3D1D-EA48-A883-FF3A027AF208}"/>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3" name="Shape 610">
              <a:extLst>
                <a:ext uri="{FF2B5EF4-FFF2-40B4-BE49-F238E27FC236}">
                  <a16:creationId xmlns:a16="http://schemas.microsoft.com/office/drawing/2014/main" id="{62CD46DC-F211-6E43-9AD7-A1708B19F45A}"/>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4" name="Shape 610">
              <a:extLst>
                <a:ext uri="{FF2B5EF4-FFF2-40B4-BE49-F238E27FC236}">
                  <a16:creationId xmlns:a16="http://schemas.microsoft.com/office/drawing/2014/main" id="{964D815D-FB70-114B-BF62-E21B9EFA708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5" name="Shape 610">
              <a:extLst>
                <a:ext uri="{FF2B5EF4-FFF2-40B4-BE49-F238E27FC236}">
                  <a16:creationId xmlns:a16="http://schemas.microsoft.com/office/drawing/2014/main" id="{AA416AC0-5E0E-CB4D-8F62-ED6A6485BCAD}"/>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21" name="Title 1"/>
          <p:cNvSpPr>
            <a:spLocks noGrp="1"/>
          </p:cNvSpPr>
          <p:nvPr>
            <p:ph type="title" hasCustomPrompt="1"/>
          </p:nvPr>
        </p:nvSpPr>
        <p:spPr>
          <a:xfrm>
            <a:off x="0" y="449837"/>
            <a:ext cx="13003213" cy="854455"/>
          </a:xfrm>
          <a:prstGeom prst="rect">
            <a:avLst/>
          </a:prstGeom>
        </p:spPr>
        <p:txBody>
          <a:bodyPr anchor="t">
            <a:norm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stStyle>
          <a:p>
            <a:r>
              <a:rPr lang="en-US" dirty="0"/>
              <a:t>CLICK TO EDIT MASTER TITLE STYLE</a:t>
            </a:r>
          </a:p>
        </p:txBody>
      </p:sp>
      <p:grpSp>
        <p:nvGrpSpPr>
          <p:cNvPr id="14" name="Group 13">
            <a:extLst>
              <a:ext uri="{FF2B5EF4-FFF2-40B4-BE49-F238E27FC236}">
                <a16:creationId xmlns:a16="http://schemas.microsoft.com/office/drawing/2014/main" id="{61970178-011D-314E-9B51-9587227C4C13}"/>
              </a:ext>
            </a:extLst>
          </p:cNvPr>
          <p:cNvGrpSpPr/>
          <p:nvPr/>
        </p:nvGrpSpPr>
        <p:grpSpPr>
          <a:xfrm>
            <a:off x="1" y="9409620"/>
            <a:ext cx="13003213" cy="432065"/>
            <a:chOff x="1" y="9426435"/>
            <a:chExt cx="13004800" cy="472939"/>
          </a:xfrm>
        </p:grpSpPr>
        <p:sp>
          <p:nvSpPr>
            <p:cNvPr id="15" name="Shape 606">
              <a:extLst>
                <a:ext uri="{FF2B5EF4-FFF2-40B4-BE49-F238E27FC236}">
                  <a16:creationId xmlns:a16="http://schemas.microsoft.com/office/drawing/2014/main" id="{7BCEEC89-32FC-374C-8F52-51CC2094FF4A}"/>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16" name="Shape 607">
              <a:extLst>
                <a:ext uri="{FF2B5EF4-FFF2-40B4-BE49-F238E27FC236}">
                  <a16:creationId xmlns:a16="http://schemas.microsoft.com/office/drawing/2014/main" id="{3D8307E7-6525-BE4D-AF0B-2F99BBAF1945}"/>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17" name="Shape 608">
              <a:extLst>
                <a:ext uri="{FF2B5EF4-FFF2-40B4-BE49-F238E27FC236}">
                  <a16:creationId xmlns:a16="http://schemas.microsoft.com/office/drawing/2014/main" id="{D22157B7-CB19-DC44-91E4-F152C41B84E1}"/>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18" name="Shape 609">
              <a:extLst>
                <a:ext uri="{FF2B5EF4-FFF2-40B4-BE49-F238E27FC236}">
                  <a16:creationId xmlns:a16="http://schemas.microsoft.com/office/drawing/2014/main" id="{5A49E055-F87C-8343-8CBA-41DBF5B249DA}"/>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20" name="Shape 610">
              <a:extLst>
                <a:ext uri="{FF2B5EF4-FFF2-40B4-BE49-F238E27FC236}">
                  <a16:creationId xmlns:a16="http://schemas.microsoft.com/office/drawing/2014/main" id="{67EEB0B1-1193-364B-AF4C-930CB50832D0}"/>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22" name="Shape 610">
              <a:extLst>
                <a:ext uri="{FF2B5EF4-FFF2-40B4-BE49-F238E27FC236}">
                  <a16:creationId xmlns:a16="http://schemas.microsoft.com/office/drawing/2014/main" id="{44577BB8-46E7-BF4E-AA8B-A5E1CF20938B}"/>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23" name="Shape 610">
              <a:extLst>
                <a:ext uri="{FF2B5EF4-FFF2-40B4-BE49-F238E27FC236}">
                  <a16:creationId xmlns:a16="http://schemas.microsoft.com/office/drawing/2014/main" id="{5AE6B856-6B68-BF45-8F85-85AA016BD644}"/>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3" name="TextBox 2">
            <a:extLst>
              <a:ext uri="{FF2B5EF4-FFF2-40B4-BE49-F238E27FC236}">
                <a16:creationId xmlns:a16="http://schemas.microsoft.com/office/drawing/2014/main" id="{76B61FB9-A23C-3A4A-92C6-4EAA52400350}"/>
              </a:ext>
            </a:extLst>
          </p:cNvPr>
          <p:cNvSpPr txBox="1"/>
          <p:nvPr/>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37" name="TextBox 36">
            <a:extLst>
              <a:ext uri="{FF2B5EF4-FFF2-40B4-BE49-F238E27FC236}">
                <a16:creationId xmlns:a16="http://schemas.microsoft.com/office/drawing/2014/main" id="{A371EC29-E593-0A41-B69D-0F85991197F8}"/>
              </a:ext>
            </a:extLst>
          </p:cNvPr>
          <p:cNvSpPr txBox="1"/>
          <p:nvPr/>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36" name="Slide Number Placeholder 5">
            <a:extLst>
              <a:ext uri="{FF2B5EF4-FFF2-40B4-BE49-F238E27FC236}">
                <a16:creationId xmlns:a16="http://schemas.microsoft.com/office/drawing/2014/main" id="{F5B76B51-962A-644F-A33D-E53C3FFA940D}"/>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12" name="Group 11">
            <a:extLst>
              <a:ext uri="{FF2B5EF4-FFF2-40B4-BE49-F238E27FC236}">
                <a16:creationId xmlns:a16="http://schemas.microsoft.com/office/drawing/2014/main" id="{912CC43F-FCDC-334A-98EF-F3F34BF8D368}"/>
              </a:ext>
            </a:extLst>
          </p:cNvPr>
          <p:cNvGrpSpPr/>
          <p:nvPr userDrawn="1"/>
        </p:nvGrpSpPr>
        <p:grpSpPr>
          <a:xfrm>
            <a:off x="5509581" y="8936492"/>
            <a:ext cx="2041918" cy="473126"/>
            <a:chOff x="5582387" y="8894626"/>
            <a:chExt cx="2041918" cy="473126"/>
          </a:xfrm>
        </p:grpSpPr>
        <p:pic>
          <p:nvPicPr>
            <p:cNvPr id="9" name="Picture 8">
              <a:extLst>
                <a:ext uri="{FF2B5EF4-FFF2-40B4-BE49-F238E27FC236}">
                  <a16:creationId xmlns:a16="http://schemas.microsoft.com/office/drawing/2014/main" id="{0DBA1905-6360-1440-B96B-D61CCB1CAE5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13" name="Straight Connector 12">
              <a:extLst>
                <a:ext uri="{FF2B5EF4-FFF2-40B4-BE49-F238E27FC236}">
                  <a16:creationId xmlns:a16="http://schemas.microsoft.com/office/drawing/2014/main" id="{38BD84A3-30E8-EE4D-A183-54B06CEAD119}"/>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A0BCCBE-A932-844C-85CB-3D41C0FA70BF}"/>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524392510"/>
      </p:ext>
    </p:extLst>
  </p:cSld>
  <p:clrMapOvr>
    <a:masterClrMapping/>
  </p:clrMapOvr>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9046676-D1AA-6741-957B-4470D4E0AD92}"/>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4C05786F-7168-7A4B-A11E-10B02B7E7F3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0" name="Shape 607">
              <a:extLst>
                <a:ext uri="{FF2B5EF4-FFF2-40B4-BE49-F238E27FC236}">
                  <a16:creationId xmlns:a16="http://schemas.microsoft.com/office/drawing/2014/main" id="{60854662-FE46-104C-AC23-D81226F1DBAD}"/>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1" name="Shape 608">
              <a:extLst>
                <a:ext uri="{FF2B5EF4-FFF2-40B4-BE49-F238E27FC236}">
                  <a16:creationId xmlns:a16="http://schemas.microsoft.com/office/drawing/2014/main" id="{A3F85EB5-90AD-C74B-8821-73BC677C17F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2" name="Shape 609">
              <a:extLst>
                <a:ext uri="{FF2B5EF4-FFF2-40B4-BE49-F238E27FC236}">
                  <a16:creationId xmlns:a16="http://schemas.microsoft.com/office/drawing/2014/main" id="{824513AD-3D1D-EA48-A883-FF3A027AF208}"/>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3" name="Shape 610">
              <a:extLst>
                <a:ext uri="{FF2B5EF4-FFF2-40B4-BE49-F238E27FC236}">
                  <a16:creationId xmlns:a16="http://schemas.microsoft.com/office/drawing/2014/main" id="{62CD46DC-F211-6E43-9AD7-A1708B19F45A}"/>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4" name="Shape 610">
              <a:extLst>
                <a:ext uri="{FF2B5EF4-FFF2-40B4-BE49-F238E27FC236}">
                  <a16:creationId xmlns:a16="http://schemas.microsoft.com/office/drawing/2014/main" id="{964D815D-FB70-114B-BF62-E21B9EFA708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5" name="Shape 610">
              <a:extLst>
                <a:ext uri="{FF2B5EF4-FFF2-40B4-BE49-F238E27FC236}">
                  <a16:creationId xmlns:a16="http://schemas.microsoft.com/office/drawing/2014/main" id="{AA416AC0-5E0E-CB4D-8F62-ED6A6485BCAD}"/>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21" name="Title 1"/>
          <p:cNvSpPr>
            <a:spLocks noGrp="1"/>
          </p:cNvSpPr>
          <p:nvPr>
            <p:ph type="title" hasCustomPrompt="1"/>
          </p:nvPr>
        </p:nvSpPr>
        <p:spPr>
          <a:xfrm>
            <a:off x="0" y="449837"/>
            <a:ext cx="13003213" cy="854455"/>
          </a:xfrm>
          <a:prstGeom prst="rect">
            <a:avLst/>
          </a:prstGeom>
        </p:spPr>
        <p:txBody>
          <a:bodyPr anchor="t">
            <a:norm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stStyle>
          <a:p>
            <a:r>
              <a:rPr lang="en-US" dirty="0"/>
              <a:t>CLICK TO EDIT MASTER TITLE STYLE</a:t>
            </a:r>
          </a:p>
        </p:txBody>
      </p:sp>
      <p:grpSp>
        <p:nvGrpSpPr>
          <p:cNvPr id="14" name="Group 13">
            <a:extLst>
              <a:ext uri="{FF2B5EF4-FFF2-40B4-BE49-F238E27FC236}">
                <a16:creationId xmlns:a16="http://schemas.microsoft.com/office/drawing/2014/main" id="{61970178-011D-314E-9B51-9587227C4C13}"/>
              </a:ext>
            </a:extLst>
          </p:cNvPr>
          <p:cNvGrpSpPr/>
          <p:nvPr/>
        </p:nvGrpSpPr>
        <p:grpSpPr>
          <a:xfrm>
            <a:off x="1" y="9409620"/>
            <a:ext cx="13003213" cy="432065"/>
            <a:chOff x="1" y="9426435"/>
            <a:chExt cx="13004800" cy="472939"/>
          </a:xfrm>
        </p:grpSpPr>
        <p:sp>
          <p:nvSpPr>
            <p:cNvPr id="15" name="Shape 606">
              <a:extLst>
                <a:ext uri="{FF2B5EF4-FFF2-40B4-BE49-F238E27FC236}">
                  <a16:creationId xmlns:a16="http://schemas.microsoft.com/office/drawing/2014/main" id="{7BCEEC89-32FC-374C-8F52-51CC2094FF4A}"/>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16" name="Shape 607">
              <a:extLst>
                <a:ext uri="{FF2B5EF4-FFF2-40B4-BE49-F238E27FC236}">
                  <a16:creationId xmlns:a16="http://schemas.microsoft.com/office/drawing/2014/main" id="{3D8307E7-6525-BE4D-AF0B-2F99BBAF1945}"/>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17" name="Shape 608">
              <a:extLst>
                <a:ext uri="{FF2B5EF4-FFF2-40B4-BE49-F238E27FC236}">
                  <a16:creationId xmlns:a16="http://schemas.microsoft.com/office/drawing/2014/main" id="{D22157B7-CB19-DC44-91E4-F152C41B84E1}"/>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18" name="Shape 609">
              <a:extLst>
                <a:ext uri="{FF2B5EF4-FFF2-40B4-BE49-F238E27FC236}">
                  <a16:creationId xmlns:a16="http://schemas.microsoft.com/office/drawing/2014/main" id="{5A49E055-F87C-8343-8CBA-41DBF5B249DA}"/>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20" name="Shape 610">
              <a:extLst>
                <a:ext uri="{FF2B5EF4-FFF2-40B4-BE49-F238E27FC236}">
                  <a16:creationId xmlns:a16="http://schemas.microsoft.com/office/drawing/2014/main" id="{67EEB0B1-1193-364B-AF4C-930CB50832D0}"/>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22" name="Shape 610">
              <a:extLst>
                <a:ext uri="{FF2B5EF4-FFF2-40B4-BE49-F238E27FC236}">
                  <a16:creationId xmlns:a16="http://schemas.microsoft.com/office/drawing/2014/main" id="{44577BB8-46E7-BF4E-AA8B-A5E1CF20938B}"/>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23" name="Shape 610">
              <a:extLst>
                <a:ext uri="{FF2B5EF4-FFF2-40B4-BE49-F238E27FC236}">
                  <a16:creationId xmlns:a16="http://schemas.microsoft.com/office/drawing/2014/main" id="{5AE6B856-6B68-BF45-8F85-85AA016BD644}"/>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3" name="TextBox 2">
            <a:extLst>
              <a:ext uri="{FF2B5EF4-FFF2-40B4-BE49-F238E27FC236}">
                <a16:creationId xmlns:a16="http://schemas.microsoft.com/office/drawing/2014/main" id="{76B61FB9-A23C-3A4A-92C6-4EAA52400350}"/>
              </a:ext>
            </a:extLst>
          </p:cNvPr>
          <p:cNvSpPr txBox="1"/>
          <p:nvPr/>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37" name="TextBox 36">
            <a:extLst>
              <a:ext uri="{FF2B5EF4-FFF2-40B4-BE49-F238E27FC236}">
                <a16:creationId xmlns:a16="http://schemas.microsoft.com/office/drawing/2014/main" id="{A371EC29-E593-0A41-B69D-0F85991197F8}"/>
              </a:ext>
            </a:extLst>
          </p:cNvPr>
          <p:cNvSpPr txBox="1"/>
          <p:nvPr userDrawn="1"/>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4" name="Text Placeholder 3">
            <a:extLst>
              <a:ext uri="{FF2B5EF4-FFF2-40B4-BE49-F238E27FC236}">
                <a16:creationId xmlns:a16="http://schemas.microsoft.com/office/drawing/2014/main" id="{8B0DC2FC-BA62-2547-959E-665C2A508095}"/>
              </a:ext>
            </a:extLst>
          </p:cNvPr>
          <p:cNvSpPr>
            <a:spLocks noGrp="1"/>
          </p:cNvSpPr>
          <p:nvPr>
            <p:ph type="body" sz="quarter" idx="10" hasCustomPrompt="1"/>
          </p:nvPr>
        </p:nvSpPr>
        <p:spPr>
          <a:xfrm>
            <a:off x="1078524" y="2743200"/>
            <a:ext cx="10761052" cy="5767388"/>
          </a:xfrm>
        </p:spPr>
        <p:txBody>
          <a:bodyPr>
            <a:normAutofit/>
          </a:bodyPr>
          <a:lstStyle>
            <a:lvl1pPr marL="22225" indent="-22225">
              <a:tabLst/>
              <a:defRPr sz="3200"/>
            </a:lvl1pPr>
            <a:lvl2pPr marL="0" indent="0">
              <a:buClr>
                <a:schemeClr val="accent2"/>
              </a:buClr>
              <a:buFont typeface="Arial" panose="020B0604020202020204" pitchFamily="34" charset="0"/>
              <a:buNone/>
              <a:tabLst/>
              <a:defRPr sz="3200"/>
            </a:lvl2pPr>
            <a:lvl3pPr>
              <a:defRPr sz="2800"/>
            </a:lvl3pPr>
            <a:lvl4pPr>
              <a:defRPr sz="2400"/>
            </a:lvl4pPr>
            <a:lvl5pPr>
              <a:defRPr sz="2000"/>
            </a:lvl5pPr>
          </a:lstStyle>
          <a:p>
            <a:pPr lvl="0"/>
            <a:r>
              <a:rPr lang="en-US" dirty="0"/>
              <a:t>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Slide Number Placeholder 5">
            <a:extLst>
              <a:ext uri="{FF2B5EF4-FFF2-40B4-BE49-F238E27FC236}">
                <a16:creationId xmlns:a16="http://schemas.microsoft.com/office/drawing/2014/main" id="{9266F73A-7224-BE4B-9604-AC3A1C789771}"/>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8" name="Group 37">
            <a:extLst>
              <a:ext uri="{FF2B5EF4-FFF2-40B4-BE49-F238E27FC236}">
                <a16:creationId xmlns:a16="http://schemas.microsoft.com/office/drawing/2014/main" id="{2C69C5DF-89EF-1746-9FEC-876A7E998ADD}"/>
              </a:ext>
            </a:extLst>
          </p:cNvPr>
          <p:cNvGrpSpPr/>
          <p:nvPr userDrawn="1"/>
        </p:nvGrpSpPr>
        <p:grpSpPr>
          <a:xfrm>
            <a:off x="5509581" y="8936492"/>
            <a:ext cx="2041918" cy="473126"/>
            <a:chOff x="5582387" y="8894626"/>
            <a:chExt cx="2041918" cy="473126"/>
          </a:xfrm>
        </p:grpSpPr>
        <p:pic>
          <p:nvPicPr>
            <p:cNvPr id="39" name="Picture 38">
              <a:extLst>
                <a:ext uri="{FF2B5EF4-FFF2-40B4-BE49-F238E27FC236}">
                  <a16:creationId xmlns:a16="http://schemas.microsoft.com/office/drawing/2014/main" id="{BCCC0274-4031-3149-84E8-678760F2EE9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0" name="Straight Connector 39">
              <a:extLst>
                <a:ext uri="{FF2B5EF4-FFF2-40B4-BE49-F238E27FC236}">
                  <a16:creationId xmlns:a16="http://schemas.microsoft.com/office/drawing/2014/main" id="{73080F00-86DC-7748-AB17-F2F0AA884D15}"/>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21A97176-F9A7-7B4D-A3FA-61BA5B98FFD6}"/>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73247236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9046676-D1AA-6741-957B-4470D4E0AD92}"/>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4C05786F-7168-7A4B-A11E-10B02B7E7F3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0" name="Shape 607">
              <a:extLst>
                <a:ext uri="{FF2B5EF4-FFF2-40B4-BE49-F238E27FC236}">
                  <a16:creationId xmlns:a16="http://schemas.microsoft.com/office/drawing/2014/main" id="{60854662-FE46-104C-AC23-D81226F1DBAD}"/>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1" name="Shape 608">
              <a:extLst>
                <a:ext uri="{FF2B5EF4-FFF2-40B4-BE49-F238E27FC236}">
                  <a16:creationId xmlns:a16="http://schemas.microsoft.com/office/drawing/2014/main" id="{A3F85EB5-90AD-C74B-8821-73BC677C17F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2" name="Shape 609">
              <a:extLst>
                <a:ext uri="{FF2B5EF4-FFF2-40B4-BE49-F238E27FC236}">
                  <a16:creationId xmlns:a16="http://schemas.microsoft.com/office/drawing/2014/main" id="{824513AD-3D1D-EA48-A883-FF3A027AF208}"/>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3" name="Shape 610">
              <a:extLst>
                <a:ext uri="{FF2B5EF4-FFF2-40B4-BE49-F238E27FC236}">
                  <a16:creationId xmlns:a16="http://schemas.microsoft.com/office/drawing/2014/main" id="{62CD46DC-F211-6E43-9AD7-A1708B19F45A}"/>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4" name="Shape 610">
              <a:extLst>
                <a:ext uri="{FF2B5EF4-FFF2-40B4-BE49-F238E27FC236}">
                  <a16:creationId xmlns:a16="http://schemas.microsoft.com/office/drawing/2014/main" id="{964D815D-FB70-114B-BF62-E21B9EFA708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5" name="Shape 610">
              <a:extLst>
                <a:ext uri="{FF2B5EF4-FFF2-40B4-BE49-F238E27FC236}">
                  <a16:creationId xmlns:a16="http://schemas.microsoft.com/office/drawing/2014/main" id="{AA416AC0-5E0E-CB4D-8F62-ED6A6485BCAD}"/>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21" name="Title 1"/>
          <p:cNvSpPr>
            <a:spLocks noGrp="1"/>
          </p:cNvSpPr>
          <p:nvPr>
            <p:ph type="title" hasCustomPrompt="1"/>
          </p:nvPr>
        </p:nvSpPr>
        <p:spPr>
          <a:xfrm>
            <a:off x="-1" y="1461439"/>
            <a:ext cx="13003213" cy="854455"/>
          </a:xfrm>
          <a:prstGeom prst="rect">
            <a:avLst/>
          </a:prstGeom>
        </p:spPr>
        <p:txBody>
          <a:bodyPr anchor="t">
            <a:norm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stStyle>
          <a:p>
            <a:r>
              <a:rPr lang="en-US" dirty="0"/>
              <a:t>CLICK TO EDIT MASTER TITLE STYLE</a:t>
            </a:r>
          </a:p>
        </p:txBody>
      </p:sp>
      <p:grpSp>
        <p:nvGrpSpPr>
          <p:cNvPr id="14" name="Group 13">
            <a:extLst>
              <a:ext uri="{FF2B5EF4-FFF2-40B4-BE49-F238E27FC236}">
                <a16:creationId xmlns:a16="http://schemas.microsoft.com/office/drawing/2014/main" id="{61970178-011D-314E-9B51-9587227C4C13}"/>
              </a:ext>
            </a:extLst>
          </p:cNvPr>
          <p:cNvGrpSpPr/>
          <p:nvPr/>
        </p:nvGrpSpPr>
        <p:grpSpPr>
          <a:xfrm>
            <a:off x="1" y="9409620"/>
            <a:ext cx="13003213" cy="432065"/>
            <a:chOff x="1" y="9426435"/>
            <a:chExt cx="13004800" cy="472939"/>
          </a:xfrm>
        </p:grpSpPr>
        <p:sp>
          <p:nvSpPr>
            <p:cNvPr id="15" name="Shape 606">
              <a:extLst>
                <a:ext uri="{FF2B5EF4-FFF2-40B4-BE49-F238E27FC236}">
                  <a16:creationId xmlns:a16="http://schemas.microsoft.com/office/drawing/2014/main" id="{7BCEEC89-32FC-374C-8F52-51CC2094FF4A}"/>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16" name="Shape 607">
              <a:extLst>
                <a:ext uri="{FF2B5EF4-FFF2-40B4-BE49-F238E27FC236}">
                  <a16:creationId xmlns:a16="http://schemas.microsoft.com/office/drawing/2014/main" id="{3D8307E7-6525-BE4D-AF0B-2F99BBAF1945}"/>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17" name="Shape 608">
              <a:extLst>
                <a:ext uri="{FF2B5EF4-FFF2-40B4-BE49-F238E27FC236}">
                  <a16:creationId xmlns:a16="http://schemas.microsoft.com/office/drawing/2014/main" id="{D22157B7-CB19-DC44-91E4-F152C41B84E1}"/>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18" name="Shape 609">
              <a:extLst>
                <a:ext uri="{FF2B5EF4-FFF2-40B4-BE49-F238E27FC236}">
                  <a16:creationId xmlns:a16="http://schemas.microsoft.com/office/drawing/2014/main" id="{5A49E055-F87C-8343-8CBA-41DBF5B249DA}"/>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20" name="Shape 610">
              <a:extLst>
                <a:ext uri="{FF2B5EF4-FFF2-40B4-BE49-F238E27FC236}">
                  <a16:creationId xmlns:a16="http://schemas.microsoft.com/office/drawing/2014/main" id="{67EEB0B1-1193-364B-AF4C-930CB50832D0}"/>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22" name="Shape 610">
              <a:extLst>
                <a:ext uri="{FF2B5EF4-FFF2-40B4-BE49-F238E27FC236}">
                  <a16:creationId xmlns:a16="http://schemas.microsoft.com/office/drawing/2014/main" id="{44577BB8-46E7-BF4E-AA8B-A5E1CF20938B}"/>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23" name="Shape 610">
              <a:extLst>
                <a:ext uri="{FF2B5EF4-FFF2-40B4-BE49-F238E27FC236}">
                  <a16:creationId xmlns:a16="http://schemas.microsoft.com/office/drawing/2014/main" id="{5AE6B856-6B68-BF45-8F85-85AA016BD644}"/>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3" name="TextBox 2">
            <a:extLst>
              <a:ext uri="{FF2B5EF4-FFF2-40B4-BE49-F238E27FC236}">
                <a16:creationId xmlns:a16="http://schemas.microsoft.com/office/drawing/2014/main" id="{76B61FB9-A23C-3A4A-92C6-4EAA52400350}"/>
              </a:ext>
            </a:extLst>
          </p:cNvPr>
          <p:cNvSpPr txBox="1"/>
          <p:nvPr/>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37" name="TextBox 36">
            <a:extLst>
              <a:ext uri="{FF2B5EF4-FFF2-40B4-BE49-F238E27FC236}">
                <a16:creationId xmlns:a16="http://schemas.microsoft.com/office/drawing/2014/main" id="{A371EC29-E593-0A41-B69D-0F85991197F8}"/>
              </a:ext>
            </a:extLst>
          </p:cNvPr>
          <p:cNvSpPr txBox="1"/>
          <p:nvPr userDrawn="1"/>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4" name="Text Placeholder 3">
            <a:extLst>
              <a:ext uri="{FF2B5EF4-FFF2-40B4-BE49-F238E27FC236}">
                <a16:creationId xmlns:a16="http://schemas.microsoft.com/office/drawing/2014/main" id="{76AEC30C-AFEE-F941-B266-CEA22570B521}"/>
              </a:ext>
            </a:extLst>
          </p:cNvPr>
          <p:cNvSpPr>
            <a:spLocks noGrp="1"/>
          </p:cNvSpPr>
          <p:nvPr>
            <p:ph type="body" sz="quarter" idx="10"/>
          </p:nvPr>
        </p:nvSpPr>
        <p:spPr>
          <a:xfrm>
            <a:off x="-1" y="1101076"/>
            <a:ext cx="13003213" cy="968375"/>
          </a:xfrm>
        </p:spPr>
        <p:txBody>
          <a:bodyPr>
            <a:normAutofit/>
          </a:bodyPr>
          <a:lstStyle>
            <a:lvl1pPr algn="ctr">
              <a:defRPr sz="2800" b="1" i="0" cap="all" baseline="0">
                <a:solidFill>
                  <a:schemeClr val="tx1"/>
                </a:solidFill>
                <a:latin typeface="+mn-lt"/>
              </a:defRPr>
            </a:lvl1pPr>
          </a:lstStyle>
          <a:p>
            <a:pPr lvl="0"/>
            <a:r>
              <a:rPr lang="en-US" dirty="0"/>
              <a:t>Edit Master text styles</a:t>
            </a:r>
          </a:p>
        </p:txBody>
      </p:sp>
      <p:sp>
        <p:nvSpPr>
          <p:cNvPr id="36" name="Slide Number Placeholder 5">
            <a:extLst>
              <a:ext uri="{FF2B5EF4-FFF2-40B4-BE49-F238E27FC236}">
                <a16:creationId xmlns:a16="http://schemas.microsoft.com/office/drawing/2014/main" id="{20B6E9DB-D902-E145-850F-E7CBD956137F}"/>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8" name="Group 37">
            <a:extLst>
              <a:ext uri="{FF2B5EF4-FFF2-40B4-BE49-F238E27FC236}">
                <a16:creationId xmlns:a16="http://schemas.microsoft.com/office/drawing/2014/main" id="{4DBA1C18-C538-C446-A3C9-CDB93CD74490}"/>
              </a:ext>
            </a:extLst>
          </p:cNvPr>
          <p:cNvGrpSpPr/>
          <p:nvPr userDrawn="1"/>
        </p:nvGrpSpPr>
        <p:grpSpPr>
          <a:xfrm>
            <a:off x="5509581" y="8936492"/>
            <a:ext cx="2041918" cy="473126"/>
            <a:chOff x="5582387" y="8894626"/>
            <a:chExt cx="2041918" cy="473126"/>
          </a:xfrm>
        </p:grpSpPr>
        <p:pic>
          <p:nvPicPr>
            <p:cNvPr id="39" name="Picture 38">
              <a:extLst>
                <a:ext uri="{FF2B5EF4-FFF2-40B4-BE49-F238E27FC236}">
                  <a16:creationId xmlns:a16="http://schemas.microsoft.com/office/drawing/2014/main" id="{DA39BFC6-DFD1-B44B-BAD2-6C3826EB77C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0" name="Straight Connector 39">
              <a:extLst>
                <a:ext uri="{FF2B5EF4-FFF2-40B4-BE49-F238E27FC236}">
                  <a16:creationId xmlns:a16="http://schemas.microsoft.com/office/drawing/2014/main" id="{5988F511-B348-424D-B560-883AC9831958}"/>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0AAAFCFC-6AE8-1645-A9A9-CEAD2993C31B}"/>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4703441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6_Key Learning Points Slide">
    <p:spTree>
      <p:nvGrpSpPr>
        <p:cNvPr id="1" name=""/>
        <p:cNvGrpSpPr/>
        <p:nvPr/>
      </p:nvGrpSpPr>
      <p:grpSpPr>
        <a:xfrm>
          <a:off x="0" y="0"/>
          <a:ext cx="0" cy="0"/>
          <a:chOff x="0" y="0"/>
          <a:chExt cx="0" cy="0"/>
        </a:xfrm>
      </p:grpSpPr>
      <p:sp>
        <p:nvSpPr>
          <p:cNvPr id="12" name="Title 1"/>
          <p:cNvSpPr>
            <a:spLocks noGrp="1"/>
          </p:cNvSpPr>
          <p:nvPr userDrawn="1">
            <p:ph type="title"/>
          </p:nvPr>
        </p:nvSpPr>
        <p:spPr>
          <a:xfrm>
            <a:off x="1478370" y="356812"/>
            <a:ext cx="11510361" cy="769486"/>
          </a:xfrm>
          <a:prstGeom prst="rect">
            <a:avLst/>
          </a:prstGeom>
        </p:spPr>
        <p:txBody>
          <a:bodyPr anchor="ctr"/>
          <a:lstStyle>
            <a:lvl1pPr algn="l">
              <a:lnSpc>
                <a:spcPct val="80000"/>
              </a:lnSpc>
              <a:defRPr lang="en-US" sz="4400" b="0" kern="1200" cap="all" baseline="0" dirty="0">
                <a:solidFill>
                  <a:schemeClr val="tx2"/>
                </a:solidFill>
                <a:latin typeface="+mj-lt"/>
                <a:ea typeface="Calibri" charset="0"/>
                <a:cs typeface="Calibri" charset="0"/>
                <a:sym typeface="Gill Sans" pitchFamily="2" charset="0"/>
              </a:defRPr>
            </a:lvl1pPr>
          </a:lstStyle>
          <a:p>
            <a:r>
              <a:rPr lang="en-US" dirty="0"/>
              <a:t>Click to edit Master</a:t>
            </a:r>
          </a:p>
        </p:txBody>
      </p:sp>
      <p:grpSp>
        <p:nvGrpSpPr>
          <p:cNvPr id="39" name="Group 38">
            <a:extLst>
              <a:ext uri="{FF2B5EF4-FFF2-40B4-BE49-F238E27FC236}">
                <a16:creationId xmlns:a16="http://schemas.microsoft.com/office/drawing/2014/main" id="{139FA585-06BC-3441-987C-0338E66C7E60}"/>
              </a:ext>
            </a:extLst>
          </p:cNvPr>
          <p:cNvGrpSpPr/>
          <p:nvPr userDrawn="1"/>
        </p:nvGrpSpPr>
        <p:grpSpPr>
          <a:xfrm>
            <a:off x="1" y="9409620"/>
            <a:ext cx="13003213" cy="432065"/>
            <a:chOff x="1" y="9426435"/>
            <a:chExt cx="13004800" cy="472939"/>
          </a:xfrm>
        </p:grpSpPr>
        <p:sp>
          <p:nvSpPr>
            <p:cNvPr id="40" name="Shape 606">
              <a:extLst>
                <a:ext uri="{FF2B5EF4-FFF2-40B4-BE49-F238E27FC236}">
                  <a16:creationId xmlns:a16="http://schemas.microsoft.com/office/drawing/2014/main" id="{0D718194-D2E3-AD4D-A624-5CBB7B468AC9}"/>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1" name="Shape 607">
              <a:extLst>
                <a:ext uri="{FF2B5EF4-FFF2-40B4-BE49-F238E27FC236}">
                  <a16:creationId xmlns:a16="http://schemas.microsoft.com/office/drawing/2014/main" id="{F683D94F-A7EC-A64A-A8B3-8E1FC7A2EDF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2" name="Shape 608">
              <a:extLst>
                <a:ext uri="{FF2B5EF4-FFF2-40B4-BE49-F238E27FC236}">
                  <a16:creationId xmlns:a16="http://schemas.microsoft.com/office/drawing/2014/main" id="{5CD38A8C-17B6-6342-97CF-C7FEC2C128D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3" name="Shape 609">
              <a:extLst>
                <a:ext uri="{FF2B5EF4-FFF2-40B4-BE49-F238E27FC236}">
                  <a16:creationId xmlns:a16="http://schemas.microsoft.com/office/drawing/2014/main" id="{3B51E49E-71A0-924D-9107-A955AE2AA857}"/>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4" name="Shape 610">
              <a:extLst>
                <a:ext uri="{FF2B5EF4-FFF2-40B4-BE49-F238E27FC236}">
                  <a16:creationId xmlns:a16="http://schemas.microsoft.com/office/drawing/2014/main" id="{69437788-1583-D348-B922-5167DFAC35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5" name="Shape 610">
              <a:extLst>
                <a:ext uri="{FF2B5EF4-FFF2-40B4-BE49-F238E27FC236}">
                  <a16:creationId xmlns:a16="http://schemas.microsoft.com/office/drawing/2014/main" id="{B8A13534-0D35-AD4A-B062-38C6DA5B151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6" name="Shape 610">
              <a:extLst>
                <a:ext uri="{FF2B5EF4-FFF2-40B4-BE49-F238E27FC236}">
                  <a16:creationId xmlns:a16="http://schemas.microsoft.com/office/drawing/2014/main" id="{31F4F7B6-A4FD-A742-AA33-0CEC1B24031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23" name="Slide Number Placeholder 5">
            <a:extLst>
              <a:ext uri="{FF2B5EF4-FFF2-40B4-BE49-F238E27FC236}">
                <a16:creationId xmlns:a16="http://schemas.microsoft.com/office/drawing/2014/main" id="{D710F3F7-63E5-AF4E-8FD7-474FE4FF03BA}"/>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0" name="Group 29">
            <a:extLst>
              <a:ext uri="{FF2B5EF4-FFF2-40B4-BE49-F238E27FC236}">
                <a16:creationId xmlns:a16="http://schemas.microsoft.com/office/drawing/2014/main" id="{0574DB3D-6ACF-6E4B-958B-ED4C10CD9751}"/>
              </a:ext>
            </a:extLst>
          </p:cNvPr>
          <p:cNvGrpSpPr/>
          <p:nvPr userDrawn="1"/>
        </p:nvGrpSpPr>
        <p:grpSpPr>
          <a:xfrm>
            <a:off x="494229" y="332184"/>
            <a:ext cx="817512" cy="817511"/>
            <a:chOff x="1800226" y="206999"/>
            <a:chExt cx="1030261" cy="1030260"/>
          </a:xfrm>
        </p:grpSpPr>
        <p:sp>
          <p:nvSpPr>
            <p:cNvPr id="31" name="Shape 7274">
              <a:extLst>
                <a:ext uri="{FF2B5EF4-FFF2-40B4-BE49-F238E27FC236}">
                  <a16:creationId xmlns:a16="http://schemas.microsoft.com/office/drawing/2014/main" id="{207F4FD8-D3A2-8541-8268-EB29ADB0E201}"/>
                </a:ext>
              </a:extLst>
            </p:cNvPr>
            <p:cNvSpPr/>
            <p:nvPr userDrawn="1"/>
          </p:nvSpPr>
          <p:spPr>
            <a:xfrm>
              <a:off x="1800226" y="206999"/>
              <a:ext cx="1030261" cy="1030260"/>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sp>
          <p:nvSpPr>
            <p:cNvPr id="32" name="Shape 600">
              <a:extLst>
                <a:ext uri="{FF2B5EF4-FFF2-40B4-BE49-F238E27FC236}">
                  <a16:creationId xmlns:a16="http://schemas.microsoft.com/office/drawing/2014/main" id="{12E72E1F-93EF-B04C-80A9-6E8CAB4A86D7}"/>
                </a:ext>
              </a:extLst>
            </p:cNvPr>
            <p:cNvSpPr/>
            <p:nvPr userDrawn="1"/>
          </p:nvSpPr>
          <p:spPr>
            <a:xfrm>
              <a:off x="2030435" y="397323"/>
              <a:ext cx="600122" cy="600106"/>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rgbClr val="FFFFFF"/>
            </a:solidFill>
            <a:ln w="12700" cap="flat">
              <a:noFill/>
              <a:miter lim="400000"/>
            </a:ln>
            <a:effectLst/>
          </p:spPr>
          <p:txBody>
            <a:bodyPr wrap="square" lIns="65015" tIns="65015" rIns="65015" bIns="65015" numCol="1" anchor="ctr">
              <a:noAutofit/>
            </a:bodyPr>
            <a:lstStyle/>
            <a:p>
              <a:pPr defTabSz="428317">
                <a:defRPr sz="2600">
                  <a:solidFill>
                    <a:srgbClr val="707173"/>
                  </a:solidFill>
                  <a:effectLst>
                    <a:outerShdw blurRad="38100" dist="12700" dir="5400000" rotWithShape="0">
                      <a:srgbClr val="000000">
                        <a:alpha val="50000"/>
                      </a:srgbClr>
                    </a:outerShdw>
                  </a:effectLst>
                  <a:latin typeface="Gill Sans"/>
                  <a:ea typeface="Gill Sans"/>
                  <a:cs typeface="Gill Sans"/>
                  <a:sym typeface="Gill Sans"/>
                </a:defRPr>
              </a:pPr>
              <a:endParaRPr sz="2600" dirty="0">
                <a:latin typeface="Calibri Regular"/>
              </a:endParaRPr>
            </a:p>
          </p:txBody>
        </p:sp>
      </p:grpSp>
      <p:grpSp>
        <p:nvGrpSpPr>
          <p:cNvPr id="19" name="Group 18">
            <a:extLst>
              <a:ext uri="{FF2B5EF4-FFF2-40B4-BE49-F238E27FC236}">
                <a16:creationId xmlns:a16="http://schemas.microsoft.com/office/drawing/2014/main" id="{D8FE0412-A7C8-C84B-8E4D-5457C754E476}"/>
              </a:ext>
            </a:extLst>
          </p:cNvPr>
          <p:cNvGrpSpPr/>
          <p:nvPr userDrawn="1"/>
        </p:nvGrpSpPr>
        <p:grpSpPr>
          <a:xfrm>
            <a:off x="5509581" y="8936492"/>
            <a:ext cx="2041918" cy="473126"/>
            <a:chOff x="5582387" y="8894626"/>
            <a:chExt cx="2041918" cy="473126"/>
          </a:xfrm>
        </p:grpSpPr>
        <p:pic>
          <p:nvPicPr>
            <p:cNvPr id="20" name="Picture 19">
              <a:extLst>
                <a:ext uri="{FF2B5EF4-FFF2-40B4-BE49-F238E27FC236}">
                  <a16:creationId xmlns:a16="http://schemas.microsoft.com/office/drawing/2014/main" id="{4D716130-31FA-354E-92BB-BD4C5007B21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1" name="Straight Connector 20">
              <a:extLst>
                <a:ext uri="{FF2B5EF4-FFF2-40B4-BE49-F238E27FC236}">
                  <a16:creationId xmlns:a16="http://schemas.microsoft.com/office/drawing/2014/main" id="{851AE265-F658-D04A-92BB-E6FF4FAA0E3E}"/>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2040A4F6-4E5D-824D-A0AD-2A17CE351788}"/>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2694025848"/>
      </p:ext>
    </p:extLst>
  </p:cSld>
  <p:clrMapOvr>
    <a:masterClrMapping/>
  </p:clrMapOvr>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with questions slide">
    <p:spTree>
      <p:nvGrpSpPr>
        <p:cNvPr id="1" name=""/>
        <p:cNvGrpSpPr/>
        <p:nvPr/>
      </p:nvGrpSpPr>
      <p:grpSpPr>
        <a:xfrm>
          <a:off x="0" y="0"/>
          <a:ext cx="0" cy="0"/>
          <a:chOff x="0" y="0"/>
          <a:chExt cx="0" cy="0"/>
        </a:xfrm>
      </p:grpSpPr>
      <p:sp>
        <p:nvSpPr>
          <p:cNvPr id="12" name="Title 1"/>
          <p:cNvSpPr>
            <a:spLocks noGrp="1"/>
          </p:cNvSpPr>
          <p:nvPr userDrawn="1">
            <p:ph type="title"/>
          </p:nvPr>
        </p:nvSpPr>
        <p:spPr>
          <a:xfrm>
            <a:off x="1428236" y="353304"/>
            <a:ext cx="11117398" cy="610044"/>
          </a:xfrm>
          <a:prstGeom prst="rect">
            <a:avLst/>
          </a:prstGeom>
        </p:spPr>
        <p:txBody>
          <a:bodyPr anchor="ctr">
            <a:normAutofit/>
          </a:bodyPr>
          <a:lstStyle>
            <a:lvl1pPr algn="l">
              <a:lnSpc>
                <a:spcPct val="80000"/>
              </a:lnSpc>
              <a:defRPr sz="3400">
                <a:solidFill>
                  <a:schemeClr val="tx1">
                    <a:lumMod val="85000"/>
                    <a:lumOff val="15000"/>
                  </a:schemeClr>
                </a:solidFill>
                <a:latin typeface="Calibri"/>
                <a:cs typeface="Calibri"/>
              </a:defRPr>
            </a:lvl1pPr>
          </a:lstStyle>
          <a:p>
            <a:r>
              <a:rPr lang="en-US" dirty="0"/>
              <a:t>Click to edit Master</a:t>
            </a:r>
          </a:p>
        </p:txBody>
      </p:sp>
      <p:grpSp>
        <p:nvGrpSpPr>
          <p:cNvPr id="39" name="Group 38">
            <a:extLst>
              <a:ext uri="{FF2B5EF4-FFF2-40B4-BE49-F238E27FC236}">
                <a16:creationId xmlns:a16="http://schemas.microsoft.com/office/drawing/2014/main" id="{139FA585-06BC-3441-987C-0338E66C7E60}"/>
              </a:ext>
            </a:extLst>
          </p:cNvPr>
          <p:cNvGrpSpPr/>
          <p:nvPr userDrawn="1"/>
        </p:nvGrpSpPr>
        <p:grpSpPr>
          <a:xfrm>
            <a:off x="1" y="9409620"/>
            <a:ext cx="13003213" cy="432065"/>
            <a:chOff x="1" y="9426435"/>
            <a:chExt cx="13004800" cy="472939"/>
          </a:xfrm>
        </p:grpSpPr>
        <p:sp>
          <p:nvSpPr>
            <p:cNvPr id="40" name="Shape 606">
              <a:extLst>
                <a:ext uri="{FF2B5EF4-FFF2-40B4-BE49-F238E27FC236}">
                  <a16:creationId xmlns:a16="http://schemas.microsoft.com/office/drawing/2014/main" id="{0D718194-D2E3-AD4D-A624-5CBB7B468AC9}"/>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1" name="Shape 607">
              <a:extLst>
                <a:ext uri="{FF2B5EF4-FFF2-40B4-BE49-F238E27FC236}">
                  <a16:creationId xmlns:a16="http://schemas.microsoft.com/office/drawing/2014/main" id="{F683D94F-A7EC-A64A-A8B3-8E1FC7A2EDF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2" name="Shape 608">
              <a:extLst>
                <a:ext uri="{FF2B5EF4-FFF2-40B4-BE49-F238E27FC236}">
                  <a16:creationId xmlns:a16="http://schemas.microsoft.com/office/drawing/2014/main" id="{5CD38A8C-17B6-6342-97CF-C7FEC2C128D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3" name="Shape 609">
              <a:extLst>
                <a:ext uri="{FF2B5EF4-FFF2-40B4-BE49-F238E27FC236}">
                  <a16:creationId xmlns:a16="http://schemas.microsoft.com/office/drawing/2014/main" id="{3B51E49E-71A0-924D-9107-A955AE2AA857}"/>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4" name="Shape 610">
              <a:extLst>
                <a:ext uri="{FF2B5EF4-FFF2-40B4-BE49-F238E27FC236}">
                  <a16:creationId xmlns:a16="http://schemas.microsoft.com/office/drawing/2014/main" id="{69437788-1583-D348-B922-5167DFAC35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5" name="Shape 610">
              <a:extLst>
                <a:ext uri="{FF2B5EF4-FFF2-40B4-BE49-F238E27FC236}">
                  <a16:creationId xmlns:a16="http://schemas.microsoft.com/office/drawing/2014/main" id="{B8A13534-0D35-AD4A-B062-38C6DA5B151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6" name="Shape 610">
              <a:extLst>
                <a:ext uri="{FF2B5EF4-FFF2-40B4-BE49-F238E27FC236}">
                  <a16:creationId xmlns:a16="http://schemas.microsoft.com/office/drawing/2014/main" id="{31F4F7B6-A4FD-A742-AA33-0CEC1B24031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22" name="Slide Number Placeholder 5">
            <a:extLst>
              <a:ext uri="{FF2B5EF4-FFF2-40B4-BE49-F238E27FC236}">
                <a16:creationId xmlns:a16="http://schemas.microsoft.com/office/drawing/2014/main" id="{99453769-1036-9E41-AB5E-5B50175EF4EF}"/>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
        <p:nvSpPr>
          <p:cNvPr id="3" name="Picture Placeholder 2">
            <a:extLst>
              <a:ext uri="{FF2B5EF4-FFF2-40B4-BE49-F238E27FC236}">
                <a16:creationId xmlns:a16="http://schemas.microsoft.com/office/drawing/2014/main" id="{857EFCD6-AAE9-8743-9240-AFD68A3E2823}"/>
              </a:ext>
            </a:extLst>
          </p:cNvPr>
          <p:cNvSpPr>
            <a:spLocks noGrp="1"/>
          </p:cNvSpPr>
          <p:nvPr>
            <p:ph type="pic" sz="quarter" idx="10"/>
          </p:nvPr>
        </p:nvSpPr>
        <p:spPr>
          <a:xfrm>
            <a:off x="0" y="1407178"/>
            <a:ext cx="5732463" cy="7283770"/>
          </a:xfrm>
        </p:spPr>
        <p:txBody>
          <a:bodyPr/>
          <a:lstStyle/>
          <a:p>
            <a:endParaRPr lang="en-US" dirty="0"/>
          </a:p>
        </p:txBody>
      </p:sp>
      <p:sp>
        <p:nvSpPr>
          <p:cNvPr id="7" name="Text Placeholder 6">
            <a:extLst>
              <a:ext uri="{FF2B5EF4-FFF2-40B4-BE49-F238E27FC236}">
                <a16:creationId xmlns:a16="http://schemas.microsoft.com/office/drawing/2014/main" id="{5C37B6F5-8DA0-4D40-A02A-FEE3E8EB9647}"/>
              </a:ext>
            </a:extLst>
          </p:cNvPr>
          <p:cNvSpPr>
            <a:spLocks noGrp="1"/>
          </p:cNvSpPr>
          <p:nvPr>
            <p:ph type="body" sz="quarter" idx="12"/>
          </p:nvPr>
        </p:nvSpPr>
        <p:spPr>
          <a:xfrm>
            <a:off x="5943600" y="1682020"/>
            <a:ext cx="6772276" cy="7008927"/>
          </a:xfrm>
        </p:spPr>
        <p:txBody>
          <a:bodyPr>
            <a:normAutofit/>
          </a:bodyPr>
          <a:lstStyle>
            <a:lvl1pPr>
              <a:defRPr sz="2800"/>
            </a:lvl1pPr>
            <a:lvl2pPr marL="20638" indent="-20638">
              <a:lnSpc>
                <a:spcPct val="100000"/>
              </a:lnSpc>
              <a:tabLst/>
              <a:defRPr sz="2600">
                <a:solidFill>
                  <a:schemeClr val="tx2"/>
                </a:solidFill>
              </a:defRPr>
            </a:lvl2pPr>
            <a:lvl3pPr marL="342900" indent="-215900">
              <a:lnSpc>
                <a:spcPct val="100000"/>
              </a:lnSpc>
              <a:buClr>
                <a:schemeClr val="accent2"/>
              </a:buClr>
              <a:buFont typeface="Arial" panose="020B0604020202020204" pitchFamily="34" charset="0"/>
              <a:buChar char="•"/>
              <a:tabLst/>
              <a:defRPr sz="2400">
                <a:solidFill>
                  <a:schemeClr val="tx2"/>
                </a:solidFill>
              </a:defRPr>
            </a:lvl3pPr>
            <a:lvl4pPr>
              <a:lnSpc>
                <a:spcPct val="100000"/>
              </a:lnSpc>
              <a:defRPr sz="2000">
                <a:solidFill>
                  <a:schemeClr val="tx2"/>
                </a:solidFill>
              </a:defRPr>
            </a:lvl4pPr>
            <a:lvl5pPr>
              <a:lnSpc>
                <a:spcPct val="100000"/>
              </a:lnSpc>
              <a:defRPr sz="2000">
                <a:solidFill>
                  <a:schemeClr val="tx2"/>
                </a:solidFill>
              </a:defRPr>
            </a:lvl5pPr>
          </a:lstStyle>
          <a:p>
            <a:pPr lvl="0"/>
            <a:r>
              <a:rPr lang="en-US" dirty="0"/>
              <a:t>Edit Master text styles</a:t>
            </a:r>
          </a:p>
          <a:p>
            <a:pPr lvl="1"/>
            <a:r>
              <a:rPr lang="en-US" dirty="0"/>
              <a:t>Second </a:t>
            </a:r>
            <a:br>
              <a:rPr lang="en-US" dirty="0"/>
            </a:br>
            <a:r>
              <a:rPr lang="en-US" dirty="0"/>
              <a:t>level</a:t>
            </a:r>
          </a:p>
          <a:p>
            <a:pPr lvl="2"/>
            <a:r>
              <a:rPr lang="en-US" dirty="0"/>
              <a:t>Third </a:t>
            </a:r>
            <a:br>
              <a:rPr lang="en-US" dirty="0"/>
            </a:br>
            <a:r>
              <a:rPr lang="en-US" dirty="0"/>
              <a:t>level</a:t>
            </a:r>
          </a:p>
          <a:p>
            <a:pPr lvl="3"/>
            <a:r>
              <a:rPr lang="en-US" dirty="0"/>
              <a:t>Fourth level</a:t>
            </a:r>
          </a:p>
          <a:p>
            <a:pPr lvl="4"/>
            <a:r>
              <a:rPr lang="en-US" dirty="0"/>
              <a:t>Fifth level</a:t>
            </a:r>
          </a:p>
        </p:txBody>
      </p:sp>
      <p:grpSp>
        <p:nvGrpSpPr>
          <p:cNvPr id="55" name="Group 54">
            <a:extLst>
              <a:ext uri="{FF2B5EF4-FFF2-40B4-BE49-F238E27FC236}">
                <a16:creationId xmlns:a16="http://schemas.microsoft.com/office/drawing/2014/main" id="{7062D856-3F18-9E43-A8EF-B901471D9B1A}"/>
              </a:ext>
            </a:extLst>
          </p:cNvPr>
          <p:cNvGrpSpPr/>
          <p:nvPr userDrawn="1"/>
        </p:nvGrpSpPr>
        <p:grpSpPr>
          <a:xfrm>
            <a:off x="481059" y="281864"/>
            <a:ext cx="792043" cy="792042"/>
            <a:chOff x="4482547" y="-161527"/>
            <a:chExt cx="656376" cy="656375"/>
          </a:xfrm>
        </p:grpSpPr>
        <p:sp>
          <p:nvSpPr>
            <p:cNvPr id="56" name="Shape 7274">
              <a:extLst>
                <a:ext uri="{FF2B5EF4-FFF2-40B4-BE49-F238E27FC236}">
                  <a16:creationId xmlns:a16="http://schemas.microsoft.com/office/drawing/2014/main" id="{F1FB9870-6C71-D442-8BD9-475CFA7D649F}"/>
                </a:ext>
              </a:extLst>
            </p:cNvPr>
            <p:cNvSpPr/>
            <p:nvPr/>
          </p:nvSpPr>
          <p:spPr>
            <a:xfrm>
              <a:off x="4482547" y="-161527"/>
              <a:ext cx="656376" cy="656375"/>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57" name="Group 56">
              <a:extLst>
                <a:ext uri="{FF2B5EF4-FFF2-40B4-BE49-F238E27FC236}">
                  <a16:creationId xmlns:a16="http://schemas.microsoft.com/office/drawing/2014/main" id="{274F8E1C-7466-E64C-909E-A5EDB154D5F0}"/>
                </a:ext>
              </a:extLst>
            </p:cNvPr>
            <p:cNvGrpSpPr/>
            <p:nvPr/>
          </p:nvGrpSpPr>
          <p:grpSpPr>
            <a:xfrm flipH="1">
              <a:off x="4629664" y="-59711"/>
              <a:ext cx="367521" cy="403735"/>
              <a:chOff x="9064625" y="4037013"/>
              <a:chExt cx="434976" cy="477838"/>
            </a:xfrm>
            <a:solidFill>
              <a:schemeClr val="bg1"/>
            </a:solidFill>
          </p:grpSpPr>
          <p:sp>
            <p:nvSpPr>
              <p:cNvPr id="58" name="Freeform 242">
                <a:extLst>
                  <a:ext uri="{FF2B5EF4-FFF2-40B4-BE49-F238E27FC236}">
                    <a16:creationId xmlns:a16="http://schemas.microsoft.com/office/drawing/2014/main" id="{DE05311E-1C86-4A42-A19C-437ABA7D6C9B}"/>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59" name="Freeform 243">
                <a:extLst>
                  <a:ext uri="{FF2B5EF4-FFF2-40B4-BE49-F238E27FC236}">
                    <a16:creationId xmlns:a16="http://schemas.microsoft.com/office/drawing/2014/main" id="{872BAE54-A3D4-A44E-8BC5-76434AF925B2}"/>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0" name="Freeform 244">
                <a:extLst>
                  <a:ext uri="{FF2B5EF4-FFF2-40B4-BE49-F238E27FC236}">
                    <a16:creationId xmlns:a16="http://schemas.microsoft.com/office/drawing/2014/main" id="{09839CF2-9640-4D4B-8EA2-38CD604A7B7F}"/>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1" name="Freeform 245">
                <a:extLst>
                  <a:ext uri="{FF2B5EF4-FFF2-40B4-BE49-F238E27FC236}">
                    <a16:creationId xmlns:a16="http://schemas.microsoft.com/office/drawing/2014/main" id="{6EC9BE43-A340-C142-8B5B-4DC84ED6C6EB}"/>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2" name="Freeform 246">
                <a:extLst>
                  <a:ext uri="{FF2B5EF4-FFF2-40B4-BE49-F238E27FC236}">
                    <a16:creationId xmlns:a16="http://schemas.microsoft.com/office/drawing/2014/main" id="{A61C61CC-2EF1-B74A-8FBD-34B648CB7DB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3" name="Freeform 247">
                <a:extLst>
                  <a:ext uri="{FF2B5EF4-FFF2-40B4-BE49-F238E27FC236}">
                    <a16:creationId xmlns:a16="http://schemas.microsoft.com/office/drawing/2014/main" id="{F4E0697C-BC12-EE4A-A9AC-3E48D21A7C4B}"/>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4" name="Freeform 248">
                <a:extLst>
                  <a:ext uri="{FF2B5EF4-FFF2-40B4-BE49-F238E27FC236}">
                    <a16:creationId xmlns:a16="http://schemas.microsoft.com/office/drawing/2014/main" id="{73350AAD-3BD8-554D-9156-29B0011F338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5" name="Freeform 249">
                <a:extLst>
                  <a:ext uri="{FF2B5EF4-FFF2-40B4-BE49-F238E27FC236}">
                    <a16:creationId xmlns:a16="http://schemas.microsoft.com/office/drawing/2014/main" id="{9F88BEB1-0A95-2A42-8768-9982A73819EB}"/>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6" name="Freeform 250">
                <a:extLst>
                  <a:ext uri="{FF2B5EF4-FFF2-40B4-BE49-F238E27FC236}">
                    <a16:creationId xmlns:a16="http://schemas.microsoft.com/office/drawing/2014/main" id="{CE04AE5D-37A0-8045-A8FF-9BF43A71BB2B}"/>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7" name="Freeform 251">
                <a:extLst>
                  <a:ext uri="{FF2B5EF4-FFF2-40B4-BE49-F238E27FC236}">
                    <a16:creationId xmlns:a16="http://schemas.microsoft.com/office/drawing/2014/main" id="{B4C9769D-758D-3B41-9175-121E280858AF}"/>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8" name="Freeform 252">
                <a:extLst>
                  <a:ext uri="{FF2B5EF4-FFF2-40B4-BE49-F238E27FC236}">
                    <a16:creationId xmlns:a16="http://schemas.microsoft.com/office/drawing/2014/main" id="{9EB1B0E1-E773-CF40-B505-5427FD857CE6}"/>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9" name="Freeform 253">
                <a:extLst>
                  <a:ext uri="{FF2B5EF4-FFF2-40B4-BE49-F238E27FC236}">
                    <a16:creationId xmlns:a16="http://schemas.microsoft.com/office/drawing/2014/main" id="{7EB161F1-3450-BF44-84A7-2A914A2DDE17}"/>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grpSp>
        <p:nvGrpSpPr>
          <p:cNvPr id="33" name="Group 32">
            <a:extLst>
              <a:ext uri="{FF2B5EF4-FFF2-40B4-BE49-F238E27FC236}">
                <a16:creationId xmlns:a16="http://schemas.microsoft.com/office/drawing/2014/main" id="{A45270C9-E5F5-0B45-877F-FB39C14ED0AD}"/>
              </a:ext>
            </a:extLst>
          </p:cNvPr>
          <p:cNvGrpSpPr/>
          <p:nvPr userDrawn="1"/>
        </p:nvGrpSpPr>
        <p:grpSpPr>
          <a:xfrm>
            <a:off x="5509581" y="8936492"/>
            <a:ext cx="2041918" cy="473126"/>
            <a:chOff x="5582387" y="8894626"/>
            <a:chExt cx="2041918" cy="473126"/>
          </a:xfrm>
        </p:grpSpPr>
        <p:pic>
          <p:nvPicPr>
            <p:cNvPr id="34" name="Picture 33">
              <a:extLst>
                <a:ext uri="{FF2B5EF4-FFF2-40B4-BE49-F238E27FC236}">
                  <a16:creationId xmlns:a16="http://schemas.microsoft.com/office/drawing/2014/main" id="{0FAFBFCA-673A-094A-8511-0748E2B3001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5" name="Straight Connector 34">
              <a:extLst>
                <a:ext uri="{FF2B5EF4-FFF2-40B4-BE49-F238E27FC236}">
                  <a16:creationId xmlns:a16="http://schemas.microsoft.com/office/drawing/2014/main" id="{31122195-4323-BC4C-8490-282BE26F2CF9}"/>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47783295-A9DB-EA49-A6AF-7004D9E58EF4}"/>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41212531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hoto with questions slide">
    <p:spTree>
      <p:nvGrpSpPr>
        <p:cNvPr id="1" name=""/>
        <p:cNvGrpSpPr/>
        <p:nvPr/>
      </p:nvGrpSpPr>
      <p:grpSpPr>
        <a:xfrm>
          <a:off x="0" y="0"/>
          <a:ext cx="0" cy="0"/>
          <a:chOff x="0" y="0"/>
          <a:chExt cx="0" cy="0"/>
        </a:xfrm>
      </p:grpSpPr>
      <p:sp>
        <p:nvSpPr>
          <p:cNvPr id="12" name="Title 1"/>
          <p:cNvSpPr>
            <a:spLocks noGrp="1"/>
          </p:cNvSpPr>
          <p:nvPr userDrawn="1">
            <p:ph type="title"/>
          </p:nvPr>
        </p:nvSpPr>
        <p:spPr>
          <a:xfrm>
            <a:off x="1428236" y="353304"/>
            <a:ext cx="11117398" cy="610044"/>
          </a:xfrm>
          <a:prstGeom prst="rect">
            <a:avLst/>
          </a:prstGeom>
        </p:spPr>
        <p:txBody>
          <a:bodyPr anchor="ctr">
            <a:normAutofit/>
          </a:bodyPr>
          <a:lstStyle>
            <a:lvl1pPr algn="l">
              <a:lnSpc>
                <a:spcPct val="80000"/>
              </a:lnSpc>
              <a:defRPr sz="3400">
                <a:solidFill>
                  <a:schemeClr val="tx1">
                    <a:lumMod val="85000"/>
                    <a:lumOff val="15000"/>
                  </a:schemeClr>
                </a:solidFill>
                <a:latin typeface="Calibri"/>
                <a:cs typeface="Calibri"/>
              </a:defRPr>
            </a:lvl1pPr>
          </a:lstStyle>
          <a:p>
            <a:r>
              <a:rPr lang="en-US" dirty="0"/>
              <a:t>Click to edit Master</a:t>
            </a:r>
          </a:p>
        </p:txBody>
      </p:sp>
      <p:grpSp>
        <p:nvGrpSpPr>
          <p:cNvPr id="39" name="Group 38">
            <a:extLst>
              <a:ext uri="{FF2B5EF4-FFF2-40B4-BE49-F238E27FC236}">
                <a16:creationId xmlns:a16="http://schemas.microsoft.com/office/drawing/2014/main" id="{139FA585-06BC-3441-987C-0338E66C7E60}"/>
              </a:ext>
            </a:extLst>
          </p:cNvPr>
          <p:cNvGrpSpPr/>
          <p:nvPr userDrawn="1"/>
        </p:nvGrpSpPr>
        <p:grpSpPr>
          <a:xfrm>
            <a:off x="1" y="9409620"/>
            <a:ext cx="13003213" cy="432065"/>
            <a:chOff x="1" y="9426435"/>
            <a:chExt cx="13004800" cy="472939"/>
          </a:xfrm>
        </p:grpSpPr>
        <p:sp>
          <p:nvSpPr>
            <p:cNvPr id="40" name="Shape 606">
              <a:extLst>
                <a:ext uri="{FF2B5EF4-FFF2-40B4-BE49-F238E27FC236}">
                  <a16:creationId xmlns:a16="http://schemas.microsoft.com/office/drawing/2014/main" id="{0D718194-D2E3-AD4D-A624-5CBB7B468AC9}"/>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1" name="Shape 607">
              <a:extLst>
                <a:ext uri="{FF2B5EF4-FFF2-40B4-BE49-F238E27FC236}">
                  <a16:creationId xmlns:a16="http://schemas.microsoft.com/office/drawing/2014/main" id="{F683D94F-A7EC-A64A-A8B3-8E1FC7A2EDF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2" name="Shape 608">
              <a:extLst>
                <a:ext uri="{FF2B5EF4-FFF2-40B4-BE49-F238E27FC236}">
                  <a16:creationId xmlns:a16="http://schemas.microsoft.com/office/drawing/2014/main" id="{5CD38A8C-17B6-6342-97CF-C7FEC2C128D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3" name="Shape 609">
              <a:extLst>
                <a:ext uri="{FF2B5EF4-FFF2-40B4-BE49-F238E27FC236}">
                  <a16:creationId xmlns:a16="http://schemas.microsoft.com/office/drawing/2014/main" id="{3B51E49E-71A0-924D-9107-A955AE2AA857}"/>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4" name="Shape 610">
              <a:extLst>
                <a:ext uri="{FF2B5EF4-FFF2-40B4-BE49-F238E27FC236}">
                  <a16:creationId xmlns:a16="http://schemas.microsoft.com/office/drawing/2014/main" id="{69437788-1583-D348-B922-5167DFAC35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5" name="Shape 610">
              <a:extLst>
                <a:ext uri="{FF2B5EF4-FFF2-40B4-BE49-F238E27FC236}">
                  <a16:creationId xmlns:a16="http://schemas.microsoft.com/office/drawing/2014/main" id="{B8A13534-0D35-AD4A-B062-38C6DA5B151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6" name="Shape 610">
              <a:extLst>
                <a:ext uri="{FF2B5EF4-FFF2-40B4-BE49-F238E27FC236}">
                  <a16:creationId xmlns:a16="http://schemas.microsoft.com/office/drawing/2014/main" id="{31F4F7B6-A4FD-A742-AA33-0CEC1B24031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22" name="Slide Number Placeholder 5">
            <a:extLst>
              <a:ext uri="{FF2B5EF4-FFF2-40B4-BE49-F238E27FC236}">
                <a16:creationId xmlns:a16="http://schemas.microsoft.com/office/drawing/2014/main" id="{99453769-1036-9E41-AB5E-5B50175EF4EF}"/>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
        <p:nvSpPr>
          <p:cNvPr id="7" name="Text Placeholder 6">
            <a:extLst>
              <a:ext uri="{FF2B5EF4-FFF2-40B4-BE49-F238E27FC236}">
                <a16:creationId xmlns:a16="http://schemas.microsoft.com/office/drawing/2014/main" id="{5C37B6F5-8DA0-4D40-A02A-FEE3E8EB9647}"/>
              </a:ext>
            </a:extLst>
          </p:cNvPr>
          <p:cNvSpPr>
            <a:spLocks noGrp="1"/>
          </p:cNvSpPr>
          <p:nvPr>
            <p:ph type="body" sz="quarter" idx="12"/>
          </p:nvPr>
        </p:nvSpPr>
        <p:spPr>
          <a:xfrm>
            <a:off x="6476198" y="1682020"/>
            <a:ext cx="6315878" cy="7008927"/>
          </a:xfrm>
        </p:spPr>
        <p:txBody>
          <a:bodyPr>
            <a:normAutofit/>
          </a:bodyPr>
          <a:lstStyle>
            <a:lvl1pPr>
              <a:defRPr sz="3600">
                <a:solidFill>
                  <a:schemeClr val="accent2"/>
                </a:solidFill>
              </a:defRPr>
            </a:lvl1pPr>
            <a:lvl2pPr marL="514350" indent="-514350">
              <a:lnSpc>
                <a:spcPct val="100000"/>
              </a:lnSpc>
              <a:buFont typeface="+mj-lt"/>
              <a:buAutoNum type="arabicPeriod"/>
              <a:tabLst/>
              <a:defRPr sz="2600">
                <a:solidFill>
                  <a:schemeClr val="tx2"/>
                </a:solidFill>
              </a:defRPr>
            </a:lvl2pPr>
            <a:lvl3pPr marL="342900" indent="-215900">
              <a:lnSpc>
                <a:spcPct val="100000"/>
              </a:lnSpc>
              <a:buClr>
                <a:schemeClr val="accent2"/>
              </a:buClr>
              <a:buFont typeface="Arial" panose="020B0604020202020204" pitchFamily="34" charset="0"/>
              <a:buChar char="•"/>
              <a:tabLst/>
              <a:defRPr sz="2400">
                <a:solidFill>
                  <a:schemeClr val="tx2"/>
                </a:solidFill>
              </a:defRPr>
            </a:lvl3pPr>
            <a:lvl4pPr>
              <a:lnSpc>
                <a:spcPct val="100000"/>
              </a:lnSpc>
              <a:defRPr sz="2000">
                <a:solidFill>
                  <a:schemeClr val="tx2"/>
                </a:solidFill>
              </a:defRPr>
            </a:lvl4pPr>
            <a:lvl5pPr>
              <a:lnSpc>
                <a:spcPct val="100000"/>
              </a:lnSpc>
              <a:defRPr sz="2000">
                <a:solidFill>
                  <a:schemeClr val="tx2"/>
                </a:solidFill>
              </a:defRPr>
            </a:lvl5pPr>
          </a:lstStyle>
          <a:p>
            <a:pPr lvl="0"/>
            <a:r>
              <a:rPr lang="en-US" dirty="0"/>
              <a:t>Edit Master text styles</a:t>
            </a:r>
          </a:p>
          <a:p>
            <a:pPr lvl="1"/>
            <a:r>
              <a:rPr lang="en-US" dirty="0"/>
              <a:t>Second </a:t>
            </a:r>
            <a:br>
              <a:rPr lang="en-US" dirty="0"/>
            </a:br>
            <a:r>
              <a:rPr lang="en-US" dirty="0"/>
              <a:t>level</a:t>
            </a:r>
          </a:p>
          <a:p>
            <a:pPr lvl="2"/>
            <a:r>
              <a:rPr lang="en-US" dirty="0"/>
              <a:t>Third </a:t>
            </a:r>
            <a:br>
              <a:rPr lang="en-US" dirty="0"/>
            </a:br>
            <a:r>
              <a:rPr lang="en-US" dirty="0"/>
              <a:t>level</a:t>
            </a:r>
          </a:p>
          <a:p>
            <a:pPr lvl="3"/>
            <a:r>
              <a:rPr lang="en-US" dirty="0"/>
              <a:t>Fourth level</a:t>
            </a:r>
          </a:p>
          <a:p>
            <a:pPr lvl="4"/>
            <a:r>
              <a:rPr lang="en-US" dirty="0"/>
              <a:t>Fifth level</a:t>
            </a:r>
          </a:p>
        </p:txBody>
      </p:sp>
      <p:grpSp>
        <p:nvGrpSpPr>
          <p:cNvPr id="55" name="Group 54">
            <a:extLst>
              <a:ext uri="{FF2B5EF4-FFF2-40B4-BE49-F238E27FC236}">
                <a16:creationId xmlns:a16="http://schemas.microsoft.com/office/drawing/2014/main" id="{7062D856-3F18-9E43-A8EF-B901471D9B1A}"/>
              </a:ext>
            </a:extLst>
          </p:cNvPr>
          <p:cNvGrpSpPr/>
          <p:nvPr userDrawn="1"/>
        </p:nvGrpSpPr>
        <p:grpSpPr>
          <a:xfrm>
            <a:off x="481059" y="281864"/>
            <a:ext cx="792043" cy="792042"/>
            <a:chOff x="4482547" y="-161527"/>
            <a:chExt cx="656376" cy="656375"/>
          </a:xfrm>
        </p:grpSpPr>
        <p:sp>
          <p:nvSpPr>
            <p:cNvPr id="56" name="Shape 7274">
              <a:extLst>
                <a:ext uri="{FF2B5EF4-FFF2-40B4-BE49-F238E27FC236}">
                  <a16:creationId xmlns:a16="http://schemas.microsoft.com/office/drawing/2014/main" id="{F1FB9870-6C71-D442-8BD9-475CFA7D649F}"/>
                </a:ext>
              </a:extLst>
            </p:cNvPr>
            <p:cNvSpPr/>
            <p:nvPr/>
          </p:nvSpPr>
          <p:spPr>
            <a:xfrm>
              <a:off x="4482547" y="-161527"/>
              <a:ext cx="656376" cy="656375"/>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57" name="Group 56">
              <a:extLst>
                <a:ext uri="{FF2B5EF4-FFF2-40B4-BE49-F238E27FC236}">
                  <a16:creationId xmlns:a16="http://schemas.microsoft.com/office/drawing/2014/main" id="{274F8E1C-7466-E64C-909E-A5EDB154D5F0}"/>
                </a:ext>
              </a:extLst>
            </p:cNvPr>
            <p:cNvGrpSpPr/>
            <p:nvPr/>
          </p:nvGrpSpPr>
          <p:grpSpPr>
            <a:xfrm flipH="1">
              <a:off x="4629664" y="-59711"/>
              <a:ext cx="367521" cy="403735"/>
              <a:chOff x="9064625" y="4037013"/>
              <a:chExt cx="434976" cy="477838"/>
            </a:xfrm>
            <a:solidFill>
              <a:schemeClr val="bg1"/>
            </a:solidFill>
          </p:grpSpPr>
          <p:sp>
            <p:nvSpPr>
              <p:cNvPr id="58" name="Freeform 242">
                <a:extLst>
                  <a:ext uri="{FF2B5EF4-FFF2-40B4-BE49-F238E27FC236}">
                    <a16:creationId xmlns:a16="http://schemas.microsoft.com/office/drawing/2014/main" id="{DE05311E-1C86-4A42-A19C-437ABA7D6C9B}"/>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59" name="Freeform 243">
                <a:extLst>
                  <a:ext uri="{FF2B5EF4-FFF2-40B4-BE49-F238E27FC236}">
                    <a16:creationId xmlns:a16="http://schemas.microsoft.com/office/drawing/2014/main" id="{872BAE54-A3D4-A44E-8BC5-76434AF925B2}"/>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0" name="Freeform 244">
                <a:extLst>
                  <a:ext uri="{FF2B5EF4-FFF2-40B4-BE49-F238E27FC236}">
                    <a16:creationId xmlns:a16="http://schemas.microsoft.com/office/drawing/2014/main" id="{09839CF2-9640-4D4B-8EA2-38CD604A7B7F}"/>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1" name="Freeform 245">
                <a:extLst>
                  <a:ext uri="{FF2B5EF4-FFF2-40B4-BE49-F238E27FC236}">
                    <a16:creationId xmlns:a16="http://schemas.microsoft.com/office/drawing/2014/main" id="{6EC9BE43-A340-C142-8B5B-4DC84ED6C6EB}"/>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2" name="Freeform 246">
                <a:extLst>
                  <a:ext uri="{FF2B5EF4-FFF2-40B4-BE49-F238E27FC236}">
                    <a16:creationId xmlns:a16="http://schemas.microsoft.com/office/drawing/2014/main" id="{A61C61CC-2EF1-B74A-8FBD-34B648CB7DB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3" name="Freeform 247">
                <a:extLst>
                  <a:ext uri="{FF2B5EF4-FFF2-40B4-BE49-F238E27FC236}">
                    <a16:creationId xmlns:a16="http://schemas.microsoft.com/office/drawing/2014/main" id="{F4E0697C-BC12-EE4A-A9AC-3E48D21A7C4B}"/>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4" name="Freeform 248">
                <a:extLst>
                  <a:ext uri="{FF2B5EF4-FFF2-40B4-BE49-F238E27FC236}">
                    <a16:creationId xmlns:a16="http://schemas.microsoft.com/office/drawing/2014/main" id="{73350AAD-3BD8-554D-9156-29B0011F338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5" name="Freeform 249">
                <a:extLst>
                  <a:ext uri="{FF2B5EF4-FFF2-40B4-BE49-F238E27FC236}">
                    <a16:creationId xmlns:a16="http://schemas.microsoft.com/office/drawing/2014/main" id="{9F88BEB1-0A95-2A42-8768-9982A73819EB}"/>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6" name="Freeform 250">
                <a:extLst>
                  <a:ext uri="{FF2B5EF4-FFF2-40B4-BE49-F238E27FC236}">
                    <a16:creationId xmlns:a16="http://schemas.microsoft.com/office/drawing/2014/main" id="{CE04AE5D-37A0-8045-A8FF-9BF43A71BB2B}"/>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7" name="Freeform 251">
                <a:extLst>
                  <a:ext uri="{FF2B5EF4-FFF2-40B4-BE49-F238E27FC236}">
                    <a16:creationId xmlns:a16="http://schemas.microsoft.com/office/drawing/2014/main" id="{B4C9769D-758D-3B41-9175-121E280858AF}"/>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8" name="Freeform 252">
                <a:extLst>
                  <a:ext uri="{FF2B5EF4-FFF2-40B4-BE49-F238E27FC236}">
                    <a16:creationId xmlns:a16="http://schemas.microsoft.com/office/drawing/2014/main" id="{9EB1B0E1-E773-CF40-B505-5427FD857CE6}"/>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9" name="Freeform 253">
                <a:extLst>
                  <a:ext uri="{FF2B5EF4-FFF2-40B4-BE49-F238E27FC236}">
                    <a16:creationId xmlns:a16="http://schemas.microsoft.com/office/drawing/2014/main" id="{7EB161F1-3450-BF44-84A7-2A914A2DDE17}"/>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sp>
        <p:nvSpPr>
          <p:cNvPr id="2" name="Rectangle 1">
            <a:extLst>
              <a:ext uri="{FF2B5EF4-FFF2-40B4-BE49-F238E27FC236}">
                <a16:creationId xmlns:a16="http://schemas.microsoft.com/office/drawing/2014/main" id="{AFBFBF8E-3729-8440-AB33-3774EBD363D6}"/>
              </a:ext>
            </a:extLst>
          </p:cNvPr>
          <p:cNvSpPr/>
          <p:nvPr userDrawn="1"/>
        </p:nvSpPr>
        <p:spPr bwMode="auto">
          <a:xfrm>
            <a:off x="0" y="1407177"/>
            <a:ext cx="6318326" cy="7283770"/>
          </a:xfrm>
          <a:prstGeom prst="rect">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5" name="Text Placeholder 4">
            <a:extLst>
              <a:ext uri="{FF2B5EF4-FFF2-40B4-BE49-F238E27FC236}">
                <a16:creationId xmlns:a16="http://schemas.microsoft.com/office/drawing/2014/main" id="{E3F84BA1-F631-0B4B-87C7-1D761E84ED68}"/>
              </a:ext>
            </a:extLst>
          </p:cNvPr>
          <p:cNvSpPr>
            <a:spLocks noGrp="1"/>
          </p:cNvSpPr>
          <p:nvPr>
            <p:ph type="body" sz="quarter" idx="13"/>
          </p:nvPr>
        </p:nvSpPr>
        <p:spPr>
          <a:xfrm>
            <a:off x="200025" y="2082801"/>
            <a:ext cx="5845175" cy="6361112"/>
          </a:xfrm>
        </p:spPr>
        <p:txBody>
          <a:bodyPr>
            <a:normAutofit/>
          </a:bodyPr>
          <a:lstStyle>
            <a:lvl1pPr marL="12700" indent="-12700">
              <a:tabLst/>
              <a:defRPr sz="1800">
                <a:solidFill>
                  <a:schemeClr val="bg1"/>
                </a:solidFill>
              </a:defRPr>
            </a:lvl1pPr>
            <a:lvl2pPr marL="12700" indent="-12700">
              <a:tabLst/>
              <a:defRPr sz="1800">
                <a:solidFill>
                  <a:schemeClr val="bg1"/>
                </a:solidFill>
              </a:defRPr>
            </a:lvl2pPr>
            <a:lvl3pPr marL="12700" indent="-12700">
              <a:tabLst/>
              <a:defRPr sz="1800">
                <a:solidFill>
                  <a:schemeClr val="bg1"/>
                </a:solidFill>
              </a:defRPr>
            </a:lvl3pPr>
            <a:lvl4pPr marL="12700" indent="-12700">
              <a:tabLst/>
              <a:defRPr sz="1800">
                <a:solidFill>
                  <a:schemeClr val="bg1"/>
                </a:solidFill>
              </a:defRPr>
            </a:lvl4pPr>
            <a:lvl5pPr marL="12700" indent="-12700">
              <a:tabLst/>
              <a:defRPr sz="18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4" name="Group 33">
            <a:extLst>
              <a:ext uri="{FF2B5EF4-FFF2-40B4-BE49-F238E27FC236}">
                <a16:creationId xmlns:a16="http://schemas.microsoft.com/office/drawing/2014/main" id="{E553EC54-621F-AF47-8605-11C71E46D6CF}"/>
              </a:ext>
            </a:extLst>
          </p:cNvPr>
          <p:cNvGrpSpPr/>
          <p:nvPr userDrawn="1"/>
        </p:nvGrpSpPr>
        <p:grpSpPr>
          <a:xfrm>
            <a:off x="5509581" y="8936492"/>
            <a:ext cx="2041918" cy="473126"/>
            <a:chOff x="5582387" y="8894626"/>
            <a:chExt cx="2041918" cy="473126"/>
          </a:xfrm>
        </p:grpSpPr>
        <p:pic>
          <p:nvPicPr>
            <p:cNvPr id="35" name="Picture 34">
              <a:extLst>
                <a:ext uri="{FF2B5EF4-FFF2-40B4-BE49-F238E27FC236}">
                  <a16:creationId xmlns:a16="http://schemas.microsoft.com/office/drawing/2014/main" id="{61034C65-1192-9541-8FDE-414773D650D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6" name="Straight Connector 35">
              <a:extLst>
                <a:ext uri="{FF2B5EF4-FFF2-40B4-BE49-F238E27FC236}">
                  <a16:creationId xmlns:a16="http://schemas.microsoft.com/office/drawing/2014/main" id="{5A563154-6D9E-7F44-93AE-91A20B36EC42}"/>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09861935-3080-ED4B-A828-1086B4D92A2C}"/>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81179848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Introduction Title Slide">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9D0704A5-F69C-F948-81B4-227A7A33D1C5}"/>
              </a:ext>
            </a:extLst>
          </p:cNvPr>
          <p:cNvGrpSpPr/>
          <p:nvPr userDrawn="1"/>
        </p:nvGrpSpPr>
        <p:grpSpPr>
          <a:xfrm>
            <a:off x="1" y="9409620"/>
            <a:ext cx="13003213" cy="432065"/>
            <a:chOff x="1" y="9426435"/>
            <a:chExt cx="13004800" cy="472939"/>
          </a:xfrm>
        </p:grpSpPr>
        <p:sp>
          <p:nvSpPr>
            <p:cNvPr id="34" name="Shape 606">
              <a:extLst>
                <a:ext uri="{FF2B5EF4-FFF2-40B4-BE49-F238E27FC236}">
                  <a16:creationId xmlns:a16="http://schemas.microsoft.com/office/drawing/2014/main" id="{1C2C2FDA-2902-FF45-9A58-14D554891DD3}"/>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5" name="Shape 607">
              <a:extLst>
                <a:ext uri="{FF2B5EF4-FFF2-40B4-BE49-F238E27FC236}">
                  <a16:creationId xmlns:a16="http://schemas.microsoft.com/office/drawing/2014/main" id="{C46B656F-B904-A944-A27E-7128DBC27F4F}"/>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6" name="Shape 608">
              <a:extLst>
                <a:ext uri="{FF2B5EF4-FFF2-40B4-BE49-F238E27FC236}">
                  <a16:creationId xmlns:a16="http://schemas.microsoft.com/office/drawing/2014/main" id="{4A5CD117-F508-6248-8D24-43C88DB4E0D3}"/>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7" name="Shape 609">
              <a:extLst>
                <a:ext uri="{FF2B5EF4-FFF2-40B4-BE49-F238E27FC236}">
                  <a16:creationId xmlns:a16="http://schemas.microsoft.com/office/drawing/2014/main" id="{C5DA8931-0111-B94E-8BAC-3AEFD0FFD6CD}"/>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8" name="Shape 610">
              <a:extLst>
                <a:ext uri="{FF2B5EF4-FFF2-40B4-BE49-F238E27FC236}">
                  <a16:creationId xmlns:a16="http://schemas.microsoft.com/office/drawing/2014/main" id="{6558DF70-DCF2-9940-B1B2-D1B6845E8A85}"/>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9" name="Shape 610">
              <a:extLst>
                <a:ext uri="{FF2B5EF4-FFF2-40B4-BE49-F238E27FC236}">
                  <a16:creationId xmlns:a16="http://schemas.microsoft.com/office/drawing/2014/main" id="{039C1D2E-B1EA-5248-8F85-6069762396A4}"/>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0" name="Shape 610">
              <a:extLst>
                <a:ext uri="{FF2B5EF4-FFF2-40B4-BE49-F238E27FC236}">
                  <a16:creationId xmlns:a16="http://schemas.microsoft.com/office/drawing/2014/main" id="{0A5CB5ED-08BF-F84A-9AC2-C08FD7FCCEFF}"/>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17" name="Picture Placeholder 16"/>
          <p:cNvSpPr>
            <a:spLocks noGrp="1"/>
          </p:cNvSpPr>
          <p:nvPr>
            <p:ph type="pic" sz="quarter" idx="10"/>
          </p:nvPr>
        </p:nvSpPr>
        <p:spPr>
          <a:xfrm>
            <a:off x="3168117" y="3467342"/>
            <a:ext cx="6718957" cy="4020414"/>
          </a:xfrm>
          <a:prstGeom prst="rect">
            <a:avLst/>
          </a:prstGeom>
        </p:spPr>
        <p:txBody>
          <a:bodyPr/>
          <a:lstStyle/>
          <a:p>
            <a:r>
              <a:rPr lang="en-US"/>
              <a:t>Click icon to add picture</a:t>
            </a:r>
          </a:p>
        </p:txBody>
      </p:sp>
      <p:sp>
        <p:nvSpPr>
          <p:cNvPr id="3" name="Text Placeholder 2">
            <a:extLst>
              <a:ext uri="{FF2B5EF4-FFF2-40B4-BE49-F238E27FC236}">
                <a16:creationId xmlns:a16="http://schemas.microsoft.com/office/drawing/2014/main" id="{41D87814-2455-F341-A41B-D70B2C6B8264}"/>
              </a:ext>
            </a:extLst>
          </p:cNvPr>
          <p:cNvSpPr>
            <a:spLocks noGrp="1"/>
          </p:cNvSpPr>
          <p:nvPr>
            <p:ph type="body" sz="quarter" idx="11"/>
          </p:nvPr>
        </p:nvSpPr>
        <p:spPr>
          <a:xfrm>
            <a:off x="978195" y="1545473"/>
            <a:ext cx="11015331" cy="1921869"/>
          </a:xfrm>
          <a:prstGeom prst="rect">
            <a:avLst/>
          </a:prstGeom>
        </p:spPr>
        <p:txBody>
          <a:bodyPr>
            <a:normAutofit/>
          </a:bodyPr>
          <a:lstStyle>
            <a:lvl1pPr algn="ctr">
              <a:lnSpc>
                <a:spcPct val="100000"/>
              </a:lnSpc>
              <a:defRPr sz="4800">
                <a:solidFill>
                  <a:schemeClr val="bg1"/>
                </a:solidFill>
              </a:defRPr>
            </a:lvl1pPr>
          </a:lstStyle>
          <a:p>
            <a:pPr lvl="0"/>
            <a:r>
              <a:rPr lang="en-US" dirty="0"/>
              <a:t>Edit Master text styles</a:t>
            </a:r>
          </a:p>
        </p:txBody>
      </p:sp>
      <p:grpSp>
        <p:nvGrpSpPr>
          <p:cNvPr id="20" name="Group 19">
            <a:extLst>
              <a:ext uri="{FF2B5EF4-FFF2-40B4-BE49-F238E27FC236}">
                <a16:creationId xmlns:a16="http://schemas.microsoft.com/office/drawing/2014/main" id="{CA13F937-4745-2840-B500-11D60707DBBD}"/>
              </a:ext>
            </a:extLst>
          </p:cNvPr>
          <p:cNvGrpSpPr/>
          <p:nvPr/>
        </p:nvGrpSpPr>
        <p:grpSpPr>
          <a:xfrm>
            <a:off x="1" y="9409620"/>
            <a:ext cx="13003213" cy="432065"/>
            <a:chOff x="1" y="9426435"/>
            <a:chExt cx="13004800" cy="472939"/>
          </a:xfrm>
        </p:grpSpPr>
        <p:sp>
          <p:nvSpPr>
            <p:cNvPr id="21" name="Shape 606">
              <a:extLst>
                <a:ext uri="{FF2B5EF4-FFF2-40B4-BE49-F238E27FC236}">
                  <a16:creationId xmlns:a16="http://schemas.microsoft.com/office/drawing/2014/main" id="{227247D2-C466-B049-8D28-0DA1564844D5}"/>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22" name="Shape 607">
              <a:extLst>
                <a:ext uri="{FF2B5EF4-FFF2-40B4-BE49-F238E27FC236}">
                  <a16:creationId xmlns:a16="http://schemas.microsoft.com/office/drawing/2014/main" id="{CC35436B-71CF-EA47-8C9B-9EBEFA7373BF}"/>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23" name="Shape 608">
              <a:extLst>
                <a:ext uri="{FF2B5EF4-FFF2-40B4-BE49-F238E27FC236}">
                  <a16:creationId xmlns:a16="http://schemas.microsoft.com/office/drawing/2014/main" id="{2913BBFE-10D0-604C-9EED-1B71E83A9673}"/>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24" name="Shape 609">
              <a:extLst>
                <a:ext uri="{FF2B5EF4-FFF2-40B4-BE49-F238E27FC236}">
                  <a16:creationId xmlns:a16="http://schemas.microsoft.com/office/drawing/2014/main" id="{0C838413-25E4-3546-A454-FE38124D63DC}"/>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25" name="Shape 610">
              <a:extLst>
                <a:ext uri="{FF2B5EF4-FFF2-40B4-BE49-F238E27FC236}">
                  <a16:creationId xmlns:a16="http://schemas.microsoft.com/office/drawing/2014/main" id="{587A7F80-EA7A-0E47-9638-0489DC50FFC5}"/>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26" name="Shape 610">
              <a:extLst>
                <a:ext uri="{FF2B5EF4-FFF2-40B4-BE49-F238E27FC236}">
                  <a16:creationId xmlns:a16="http://schemas.microsoft.com/office/drawing/2014/main" id="{787C7943-DA6A-6D40-B61E-75B5C66A91A3}"/>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27" name="Shape 610">
              <a:extLst>
                <a:ext uri="{FF2B5EF4-FFF2-40B4-BE49-F238E27FC236}">
                  <a16:creationId xmlns:a16="http://schemas.microsoft.com/office/drawing/2014/main" id="{C7959B28-613B-4642-8D98-E428FB04DF4D}"/>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41" name="Slide Number Placeholder 5">
            <a:extLst>
              <a:ext uri="{FF2B5EF4-FFF2-40B4-BE49-F238E27FC236}">
                <a16:creationId xmlns:a16="http://schemas.microsoft.com/office/drawing/2014/main" id="{96E2A8FC-25B2-0744-8ED4-1F812E673BE9}"/>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42" name="Group 41">
            <a:extLst>
              <a:ext uri="{FF2B5EF4-FFF2-40B4-BE49-F238E27FC236}">
                <a16:creationId xmlns:a16="http://schemas.microsoft.com/office/drawing/2014/main" id="{E99BD6B8-033B-8B43-A5A7-3F7CC03FD5F0}"/>
              </a:ext>
            </a:extLst>
          </p:cNvPr>
          <p:cNvGrpSpPr/>
          <p:nvPr userDrawn="1"/>
        </p:nvGrpSpPr>
        <p:grpSpPr>
          <a:xfrm>
            <a:off x="5509581" y="8936492"/>
            <a:ext cx="2041918" cy="473126"/>
            <a:chOff x="5582387" y="8894626"/>
            <a:chExt cx="2041918" cy="473126"/>
          </a:xfrm>
        </p:grpSpPr>
        <p:pic>
          <p:nvPicPr>
            <p:cNvPr id="43" name="Picture 42">
              <a:extLst>
                <a:ext uri="{FF2B5EF4-FFF2-40B4-BE49-F238E27FC236}">
                  <a16:creationId xmlns:a16="http://schemas.microsoft.com/office/drawing/2014/main" id="{F9F129FB-71BA-5E49-B9C9-ED00FF12F77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4" name="Straight Connector 43">
              <a:extLst>
                <a:ext uri="{FF2B5EF4-FFF2-40B4-BE49-F238E27FC236}">
                  <a16:creationId xmlns:a16="http://schemas.microsoft.com/office/drawing/2014/main" id="{45440DEA-F313-0A49-B118-2DA1B5EB5BFA}"/>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77490E87-8393-F441-9DAA-2540A628CDF7}"/>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6408207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F3A432D9-0AE4-A94F-8E59-A2794B692C15}"/>
              </a:ext>
            </a:extLst>
          </p:cNvPr>
          <p:cNvSpPr>
            <a:spLocks noGrp="1"/>
          </p:cNvSpPr>
          <p:nvPr>
            <p:ph type="title"/>
          </p:nvPr>
        </p:nvSpPr>
        <p:spPr>
          <a:xfrm>
            <a:off x="893654" y="519282"/>
            <a:ext cx="11215906" cy="133078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7">
            <a:extLst>
              <a:ext uri="{FF2B5EF4-FFF2-40B4-BE49-F238E27FC236}">
                <a16:creationId xmlns:a16="http://schemas.microsoft.com/office/drawing/2014/main" id="{083C2388-99C7-DB48-861E-F0488BDA4B3F}"/>
              </a:ext>
            </a:extLst>
          </p:cNvPr>
          <p:cNvSpPr>
            <a:spLocks noGrp="1"/>
          </p:cNvSpPr>
          <p:nvPr>
            <p:ph type="body" idx="1"/>
          </p:nvPr>
        </p:nvSpPr>
        <p:spPr>
          <a:xfrm>
            <a:off x="893654" y="2597996"/>
            <a:ext cx="11215906" cy="6190089"/>
          </a:xfrm>
          <a:prstGeom prst="rect">
            <a:avLst/>
          </a:prstGeom>
        </p:spPr>
        <p:txBody>
          <a:bodyPr vert="horz" lIns="91440" tIns="45720" rIns="91440" bIns="45720" rtlCol="0">
            <a:normAutofit/>
          </a:bodyPr>
          <a:lstStyle/>
          <a:p>
            <a:pPr lvl="0"/>
            <a:r>
              <a:rPr lang="en-US" dirty="0"/>
              <a:t>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37DEE3E5-9533-7842-822D-D8FF04DE8CD0}"/>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76243321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724" r:id="rId4"/>
    <p:sldLayoutId id="2147483716" r:id="rId5"/>
    <p:sldLayoutId id="2147483713" r:id="rId6"/>
    <p:sldLayoutId id="2147483727" r:id="rId7"/>
    <p:sldLayoutId id="2147483732" r:id="rId8"/>
    <p:sldLayoutId id="2147483695" r:id="rId9"/>
    <p:sldLayoutId id="2147483714" r:id="rId10"/>
    <p:sldLayoutId id="2147483690" r:id="rId11"/>
    <p:sldLayoutId id="2147483691" r:id="rId12"/>
    <p:sldLayoutId id="2147483697" r:id="rId13"/>
    <p:sldLayoutId id="2147483731" r:id="rId14"/>
    <p:sldLayoutId id="2147483699" r:id="rId15"/>
    <p:sldLayoutId id="2147483700" r:id="rId16"/>
  </p:sldLayoutIdLst>
  <p:transition/>
  <p:hf hdr="0" ftr="0" dt="0"/>
  <p:txStyles>
    <p:titleStyle>
      <a:lvl1pPr algn="ctr" rtl="0" eaLnBrk="1" fontAlgn="base" hangingPunct="1">
        <a:spcBef>
          <a:spcPct val="0"/>
        </a:spcBef>
        <a:spcAft>
          <a:spcPct val="0"/>
        </a:spcAft>
        <a:defRPr sz="4800" b="0" cap="all" baseline="0">
          <a:solidFill>
            <a:schemeClr val="tx2"/>
          </a:solidFill>
          <a:latin typeface="Calibri Light" panose="020F0302020204030204" pitchFamily="34" charset="0"/>
          <a:ea typeface="MS PGothic" pitchFamily="34" charset="-128"/>
          <a:cs typeface="Calibri"/>
          <a:sym typeface="Gill Sans"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p:titleStyle>
    <p:body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7" algn="l" defTabSz="457154" rtl="0" eaLnBrk="1" latinLnBrk="0" hangingPunct="1">
        <a:defRPr sz="1800" kern="1200">
          <a:solidFill>
            <a:schemeClr val="tx1"/>
          </a:solidFill>
          <a:latin typeface="+mn-lt"/>
          <a:ea typeface="+mn-ea"/>
          <a:cs typeface="+mn-cs"/>
        </a:defRPr>
      </a:lvl5pPr>
      <a:lvl6pPr marL="2285771"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jpeg"/><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22.tiff"/><Relationship Id="rId7" Type="http://schemas.openxmlformats.org/officeDocument/2006/relationships/image" Target="../media/image26.tiff"/><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5.jpeg"/><Relationship Id="rId11" Type="http://schemas.openxmlformats.org/officeDocument/2006/relationships/image" Target="../media/image1.jpeg"/><Relationship Id="rId5" Type="http://schemas.openxmlformats.org/officeDocument/2006/relationships/image" Target="../media/image24.jpeg"/><Relationship Id="rId10" Type="http://schemas.openxmlformats.org/officeDocument/2006/relationships/image" Target="../media/image29.tiff"/><Relationship Id="rId4" Type="http://schemas.openxmlformats.org/officeDocument/2006/relationships/image" Target="../media/image23.tiff"/><Relationship Id="rId9" Type="http://schemas.openxmlformats.org/officeDocument/2006/relationships/image" Target="../media/image28.tiff"/></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1.jpeg"/><Relationship Id="rId7"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34.tiff"/><Relationship Id="rId11" Type="http://schemas.openxmlformats.org/officeDocument/2006/relationships/image" Target="../media/image39.JPG"/><Relationship Id="rId5" Type="http://schemas.openxmlformats.org/officeDocument/2006/relationships/image" Target="../media/image33.tiff"/><Relationship Id="rId10" Type="http://schemas.openxmlformats.org/officeDocument/2006/relationships/image" Target="../media/image38.jpg"/><Relationship Id="rId4" Type="http://schemas.openxmlformats.org/officeDocument/2006/relationships/image" Target="../media/image32.jpg"/><Relationship Id="rId9" Type="http://schemas.openxmlformats.org/officeDocument/2006/relationships/image" Target="../media/image37.jp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5.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7.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79.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1.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2.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g"/><Relationship Id="rId7" Type="http://schemas.openxmlformats.org/officeDocument/2006/relationships/image" Target="../media/image64.png"/><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1.jpeg"/><Relationship Id="rId4" Type="http://schemas.openxmlformats.org/officeDocument/2006/relationships/image" Target="../media/image61.png"/><Relationship Id="rId9" Type="http://schemas.openxmlformats.org/officeDocument/2006/relationships/image" Target="../media/image66.jpg"/></Relationships>
</file>

<file path=ppt/slides/_rels/slide8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4.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5.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6.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7.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8.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9.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0.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9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5.xml"/><Relationship Id="rId1" Type="http://schemas.openxmlformats.org/officeDocument/2006/relationships/slideLayout" Target="../slideLayouts/slideLayout15.xml"/><Relationship Id="rId6" Type="http://schemas.openxmlformats.org/officeDocument/2006/relationships/hyperlink" Target="mailto:hqts00@unhcr.org" TargetMode="External"/><Relationship Id="rId5" Type="http://schemas.openxmlformats.org/officeDocument/2006/relationships/hyperlink" Target="mailto:LGBTIFocalPoint@iom.int" TargetMode="Externa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2182"/>
            <a:ext cx="13003213" cy="10158760"/>
          </a:xfrm>
          <a:prstGeom prst="rect">
            <a:avLst/>
          </a:prstGeom>
          <a:solidFill>
            <a:schemeClr val="accent1"/>
          </a:solidFill>
          <a:ln w="25400" cap="flat" cmpd="sng" algn="ctr">
            <a:noFill/>
            <a:prstDash val="solid"/>
            <a:round/>
            <a:headEnd type="none" w="med" len="med"/>
            <a:tailEnd type="none" w="med" len="med"/>
          </a:ln>
          <a:effectLst/>
        </p:spPr>
        <p:txBody>
          <a:bodyPr/>
          <a:lstStyle/>
          <a:p>
            <a:pPr algn="ctr" eaLnBrk="1" hangingPunct="1"/>
            <a:endParaRPr lang="en-US" dirty="0">
              <a:latin typeface="Calibri Regular"/>
            </a:endParaRPr>
          </a:p>
        </p:txBody>
      </p:sp>
      <p:sp>
        <p:nvSpPr>
          <p:cNvPr id="10" name="Rectangle 9"/>
          <p:cNvSpPr/>
          <p:nvPr/>
        </p:nvSpPr>
        <p:spPr>
          <a:xfrm>
            <a:off x="10509154" y="2182"/>
            <a:ext cx="2494059" cy="10158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80"/>
          </a:p>
        </p:txBody>
      </p:sp>
      <p:sp>
        <p:nvSpPr>
          <p:cNvPr id="12" name="TextBox 11"/>
          <p:cNvSpPr txBox="1"/>
          <p:nvPr/>
        </p:nvSpPr>
        <p:spPr>
          <a:xfrm>
            <a:off x="1016901" y="827675"/>
            <a:ext cx="7932042" cy="769347"/>
          </a:xfrm>
          <a:prstGeom prst="rect">
            <a:avLst/>
          </a:prstGeom>
          <a:noFill/>
        </p:spPr>
        <p:txBody>
          <a:bodyPr wrap="square" rtlCol="0">
            <a:spAutoFit/>
          </a:bodyPr>
          <a:lstStyle/>
          <a:p>
            <a:r>
              <a:rPr lang="en-US" sz="4400" b="1">
                <a:solidFill>
                  <a:schemeClr val="bg1"/>
                </a:solidFill>
                <a:latin typeface="Calibri" charset="0"/>
                <a:ea typeface="Calibri" charset="0"/>
                <a:cs typeface="Calibri" charset="0"/>
              </a:rPr>
              <a:t>THIS PRESENTATION HAS NOTES</a:t>
            </a:r>
          </a:p>
        </p:txBody>
      </p:sp>
      <p:sp>
        <p:nvSpPr>
          <p:cNvPr id="18" name="TextBox 17"/>
          <p:cNvSpPr txBox="1"/>
          <p:nvPr/>
        </p:nvSpPr>
        <p:spPr>
          <a:xfrm rot="5400000">
            <a:off x="7293040" y="4008265"/>
            <a:ext cx="8926290" cy="1861821"/>
          </a:xfrm>
          <a:prstGeom prst="rect">
            <a:avLst/>
          </a:prstGeom>
          <a:noFill/>
        </p:spPr>
        <p:txBody>
          <a:bodyPr wrap="none" rtlCol="0">
            <a:spAutoFit/>
          </a:bodyPr>
          <a:lstStyle/>
          <a:p>
            <a:r>
              <a:rPr lang="en-US" sz="11499" b="1" spc="600" dirty="0">
                <a:solidFill>
                  <a:schemeClr val="bg1"/>
                </a:solidFill>
                <a:latin typeface="Calibri" charset="0"/>
                <a:ea typeface="Calibri" charset="0"/>
                <a:cs typeface="Calibri" charset="0"/>
              </a:rPr>
              <a:t>IMPORTANT!</a:t>
            </a:r>
          </a:p>
        </p:txBody>
      </p:sp>
      <p:sp>
        <p:nvSpPr>
          <p:cNvPr id="29" name="TextBox 28"/>
          <p:cNvSpPr txBox="1"/>
          <p:nvPr/>
        </p:nvSpPr>
        <p:spPr>
          <a:xfrm>
            <a:off x="1016902" y="1677821"/>
            <a:ext cx="8846330" cy="4743925"/>
          </a:xfrm>
          <a:prstGeom prst="rect">
            <a:avLst/>
          </a:prstGeom>
          <a:noFill/>
        </p:spPr>
        <p:txBody>
          <a:bodyPr wrap="square" rtlCol="0">
            <a:spAutoFit/>
          </a:bodyPr>
          <a:lstStyle/>
          <a:p>
            <a:pPr eaLnBrk="1" hangingPunct="1">
              <a:lnSpc>
                <a:spcPct val="130000"/>
              </a:lnSpc>
            </a:pPr>
            <a:r>
              <a:rPr lang="en-US" altLang="en-US" sz="1800" dirty="0">
                <a:solidFill>
                  <a:schemeClr val="bg1"/>
                </a:solidFill>
                <a:latin typeface="Calibri" panose="020F0502020204030204" pitchFamily="34" charset="0"/>
              </a:rPr>
              <a:t>The text the Facilitator speaks during this training session is contained in the notes section of the presentation slides. The slide notes also contain critical facilitation information, including timings and references to the corresponding page numbers in the Facilitation Guide. It is important to review the slide notes in full before facilitating this training package, and to print them as a reference tool for your session. </a:t>
            </a:r>
          </a:p>
          <a:p>
            <a:pPr eaLnBrk="1" hangingPunct="1">
              <a:lnSpc>
                <a:spcPct val="130000"/>
              </a:lnSpc>
            </a:pPr>
            <a:r>
              <a:rPr lang="en-US" altLang="en-US" sz="1800" dirty="0">
                <a:solidFill>
                  <a:schemeClr val="bg1"/>
                </a:solidFill>
                <a:latin typeface="Calibri" panose="020F0502020204030204" pitchFamily="34" charset="0"/>
              </a:rPr>
              <a:t> </a:t>
            </a:r>
          </a:p>
          <a:p>
            <a:pPr eaLnBrk="1" hangingPunct="1">
              <a:lnSpc>
                <a:spcPct val="130000"/>
              </a:lnSpc>
            </a:pPr>
            <a:r>
              <a:rPr lang="en-US" altLang="en-US" sz="1800" dirty="0">
                <a:solidFill>
                  <a:schemeClr val="bg1"/>
                </a:solidFill>
                <a:latin typeface="Calibri" panose="020F0502020204030204" pitchFamily="34" charset="0"/>
              </a:rPr>
              <a:t>The notes should appear in the dock below the image of the slide when View is set to Normal. If you do not see the notes, hold your cursor on the thin gray bar at the bottom of the window and drag the bar upwards. The notes section will appear. To view the slides with the notes in large text below them, move your cursor to the top of the window and click View, then Notes Page. To print the slide notes with images of the slides (handy for facilitating for the first time, especially for lengthy teaching segments), click Print, then under Print Layout, choose Notes Pages.</a:t>
            </a:r>
          </a:p>
        </p:txBody>
      </p:sp>
      <p:sp>
        <p:nvSpPr>
          <p:cNvPr id="8" name="TextBox 7">
            <a:extLst>
              <a:ext uri="{FF2B5EF4-FFF2-40B4-BE49-F238E27FC236}">
                <a16:creationId xmlns:a16="http://schemas.microsoft.com/office/drawing/2014/main" id="{197140AB-198A-4BD6-8141-7A766E0D8629}"/>
              </a:ext>
            </a:extLst>
          </p:cNvPr>
          <p:cNvSpPr txBox="1"/>
          <p:nvPr/>
        </p:nvSpPr>
        <p:spPr>
          <a:xfrm>
            <a:off x="1016898" y="6562742"/>
            <a:ext cx="7932042" cy="769347"/>
          </a:xfrm>
          <a:prstGeom prst="rect">
            <a:avLst/>
          </a:prstGeom>
          <a:noFill/>
        </p:spPr>
        <p:txBody>
          <a:bodyPr wrap="square" rtlCol="0">
            <a:spAutoFit/>
          </a:bodyPr>
          <a:lstStyle/>
          <a:p>
            <a:r>
              <a:rPr lang="en-US" sz="4400" b="1" dirty="0">
                <a:solidFill>
                  <a:schemeClr val="bg1"/>
                </a:solidFill>
                <a:latin typeface="Calibri" charset="0"/>
                <a:ea typeface="Calibri" charset="0"/>
                <a:cs typeface="Calibri" charset="0"/>
              </a:rPr>
              <a:t>TIP ON HIDING SLIDES</a:t>
            </a:r>
          </a:p>
        </p:txBody>
      </p:sp>
      <p:sp>
        <p:nvSpPr>
          <p:cNvPr id="9" name="TextBox 8">
            <a:extLst>
              <a:ext uri="{FF2B5EF4-FFF2-40B4-BE49-F238E27FC236}">
                <a16:creationId xmlns:a16="http://schemas.microsoft.com/office/drawing/2014/main" id="{AD0B382F-9F52-446A-8C57-737A52FC2F5E}"/>
              </a:ext>
            </a:extLst>
          </p:cNvPr>
          <p:cNvSpPr txBox="1"/>
          <p:nvPr/>
        </p:nvSpPr>
        <p:spPr>
          <a:xfrm>
            <a:off x="1016899" y="7412888"/>
            <a:ext cx="8846330" cy="1863487"/>
          </a:xfrm>
          <a:prstGeom prst="rect">
            <a:avLst/>
          </a:prstGeom>
          <a:noFill/>
        </p:spPr>
        <p:txBody>
          <a:bodyPr wrap="square" rtlCol="0">
            <a:spAutoFit/>
          </a:bodyPr>
          <a:lstStyle/>
          <a:p>
            <a:pPr>
              <a:lnSpc>
                <a:spcPct val="130000"/>
              </a:lnSpc>
              <a:spcBef>
                <a:spcPct val="30000"/>
              </a:spcBef>
              <a:defRPr/>
            </a:pPr>
            <a:r>
              <a:rPr lang="en-US" altLang="en-US" sz="1800">
                <a:solidFill>
                  <a:schemeClr val="bg1"/>
                </a:solidFill>
                <a:latin typeface="Calibri" panose="020F0502020204030204" pitchFamily="34" charset="0"/>
                <a:ea typeface="MS PGothic" charset="-128"/>
                <a:cs typeface="Calibri" panose="020F0502020204030204" pitchFamily="34" charset="0"/>
              </a:rPr>
              <a:t>If you decide to remove slides from this presentation – for instance, because you are not doing a particular exercise – it is better practice to hide the slide rather than deleting it. This ensures that the Timing Chart in the Facilitation Guide will still reflect the correct slide numbers. To hide a slide, click on the slide. Then, under the tab Slide Show, click on the icon “Hide Slide.” This means the slide will not be shown on the screen during your slide show. </a:t>
            </a:r>
          </a:p>
        </p:txBody>
      </p:sp>
    </p:spTree>
    <p:extLst>
      <p:ext uri="{BB962C8B-B14F-4D97-AF65-F5344CB8AC3E}">
        <p14:creationId xmlns:p14="http://schemas.microsoft.com/office/powerpoint/2010/main" val="147324783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3"/>
          <p:cNvSpPr>
            <a:spLocks noGrp="1"/>
          </p:cNvSpPr>
          <p:nvPr>
            <p:ph type="title"/>
          </p:nvPr>
        </p:nvSpPr>
        <p:spPr>
          <a:xfrm>
            <a:off x="0" y="449837"/>
            <a:ext cx="13003213" cy="1454140"/>
          </a:xfrm>
        </p:spPr>
        <p:txBody>
          <a:bodyPr>
            <a:normAutofit/>
          </a:bodyPr>
          <a:lstStyle/>
          <a:p>
            <a:r>
              <a:rPr lang="en-US" altLang="en-US" dirty="0">
                <a:sym typeface="Arial Bold" charset="0"/>
              </a:rPr>
              <a:t>How Do Migration, Forced Displacement </a:t>
            </a:r>
            <a:br>
              <a:rPr lang="en-US" altLang="en-US" dirty="0">
                <a:sym typeface="Arial Bold" charset="0"/>
              </a:rPr>
            </a:br>
            <a:r>
              <a:rPr lang="en-US" altLang="en-US" dirty="0">
                <a:sym typeface="Arial Bold" charset="0"/>
              </a:rPr>
              <a:t>and Crisis Create Challenges?</a:t>
            </a:r>
          </a:p>
        </p:txBody>
      </p:sp>
      <p:sp>
        <p:nvSpPr>
          <p:cNvPr id="19" name="TextBox 18"/>
          <p:cNvSpPr txBox="1"/>
          <p:nvPr/>
        </p:nvSpPr>
        <p:spPr>
          <a:xfrm>
            <a:off x="15953066" y="4025357"/>
            <a:ext cx="117465" cy="461609"/>
          </a:xfrm>
          <a:prstGeom prst="rect">
            <a:avLst/>
          </a:prstGeom>
          <a:noFill/>
        </p:spPr>
        <p:txBody>
          <a:bodyPr wrap="square" rtlCol="0">
            <a:spAutoFit/>
          </a:bodyPr>
          <a:lstStyle/>
          <a:p>
            <a:pPr defTabSz="914309" eaLnBrk="0" fontAlgn="base" hangingPunct="0">
              <a:spcBef>
                <a:spcPct val="0"/>
              </a:spcBef>
              <a:spcAft>
                <a:spcPct val="0"/>
              </a:spcAft>
              <a:defRPr/>
            </a:pPr>
            <a:endParaRPr lang="en-US" sz="2400" dirty="0">
              <a:solidFill>
                <a:srgbClr val="000000"/>
              </a:solidFill>
              <a:latin typeface="Calibri Regular"/>
              <a:ea typeface="ヒラギノ角ゴ ProN W3" charset="-128"/>
              <a:sym typeface="Gill Sans" charset="0"/>
            </a:endParaRPr>
          </a:p>
        </p:txBody>
      </p:sp>
      <p:sp>
        <p:nvSpPr>
          <p:cNvPr id="52" name="Slide Number Placeholder 5">
            <a:extLst>
              <a:ext uri="{FF2B5EF4-FFF2-40B4-BE49-F238E27FC236}">
                <a16:creationId xmlns:a16="http://schemas.microsoft.com/office/drawing/2014/main" id="{BAEE5647-4234-B248-8F62-2B58474A136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10</a:t>
            </a:fld>
            <a:endParaRPr lang="en-US" altLang="en-US" sz="1200" dirty="0">
              <a:solidFill>
                <a:schemeClr val="bg1"/>
              </a:solidFill>
            </a:endParaRPr>
          </a:p>
        </p:txBody>
      </p:sp>
      <p:sp>
        <p:nvSpPr>
          <p:cNvPr id="89" name="Rectangle 45">
            <a:extLst>
              <a:ext uri="{FF2B5EF4-FFF2-40B4-BE49-F238E27FC236}">
                <a16:creationId xmlns:a16="http://schemas.microsoft.com/office/drawing/2014/main" id="{792B4F1F-4C13-684F-92AC-E8A59C383D79}"/>
              </a:ext>
            </a:extLst>
          </p:cNvPr>
          <p:cNvSpPr>
            <a:spLocks noChangeArrowheads="1"/>
          </p:cNvSpPr>
          <p:nvPr/>
        </p:nvSpPr>
        <p:spPr bwMode="auto">
          <a:xfrm>
            <a:off x="568616" y="4125688"/>
            <a:ext cx="342824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eaLnBrk="0" fontAlgn="base" hangingPunct="0">
              <a:lnSpc>
                <a:spcPct val="90000"/>
              </a:lnSpc>
              <a:spcBef>
                <a:spcPct val="0"/>
              </a:spcBef>
              <a:spcAft>
                <a:spcPct val="0"/>
              </a:spcAft>
              <a:defRPr/>
            </a:pPr>
            <a:r>
              <a:rPr lang="en-US" sz="3200" b="1" cap="all" dirty="0">
                <a:ea typeface="Adobe Fan Heiti Std B" charset="-120"/>
                <a:cs typeface="Adobe Fan Heiti Std B" charset="-120"/>
                <a:sym typeface="Gill Sans" charset="0"/>
              </a:rPr>
              <a:t>DISCONNECTION</a:t>
            </a:r>
          </a:p>
        </p:txBody>
      </p:sp>
      <p:sp>
        <p:nvSpPr>
          <p:cNvPr id="88" name="Rectangle 45">
            <a:extLst>
              <a:ext uri="{FF2B5EF4-FFF2-40B4-BE49-F238E27FC236}">
                <a16:creationId xmlns:a16="http://schemas.microsoft.com/office/drawing/2014/main" id="{6169E496-55DF-9242-861B-38C5A92BF775}"/>
              </a:ext>
            </a:extLst>
          </p:cNvPr>
          <p:cNvSpPr>
            <a:spLocks noChangeArrowheads="1"/>
          </p:cNvSpPr>
          <p:nvPr/>
        </p:nvSpPr>
        <p:spPr bwMode="auto">
          <a:xfrm>
            <a:off x="4564529" y="4115556"/>
            <a:ext cx="381920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eaLnBrk="0" fontAlgn="base" hangingPunct="0">
              <a:lnSpc>
                <a:spcPct val="90000"/>
              </a:lnSpc>
              <a:spcBef>
                <a:spcPct val="0"/>
              </a:spcBef>
              <a:spcAft>
                <a:spcPct val="0"/>
              </a:spcAft>
              <a:defRPr/>
            </a:pPr>
            <a:r>
              <a:rPr lang="en-US" sz="3200" b="1" cap="all" dirty="0">
                <a:ea typeface="Adobe Fan Heiti Std B" charset="-120"/>
                <a:cs typeface="Adobe Fan Heiti Std B" charset="-120"/>
                <a:sym typeface="Gill Sans" charset="0"/>
              </a:rPr>
              <a:t>CATEGORIZATION</a:t>
            </a:r>
          </a:p>
        </p:txBody>
      </p:sp>
      <p:sp>
        <p:nvSpPr>
          <p:cNvPr id="90" name="Rectangle 45">
            <a:extLst>
              <a:ext uri="{FF2B5EF4-FFF2-40B4-BE49-F238E27FC236}">
                <a16:creationId xmlns:a16="http://schemas.microsoft.com/office/drawing/2014/main" id="{B8D489BA-93D7-E24F-9B3F-7B4F2232F121}"/>
              </a:ext>
            </a:extLst>
          </p:cNvPr>
          <p:cNvSpPr>
            <a:spLocks noChangeArrowheads="1"/>
          </p:cNvSpPr>
          <p:nvPr/>
        </p:nvSpPr>
        <p:spPr bwMode="auto">
          <a:xfrm>
            <a:off x="9425003" y="4010925"/>
            <a:ext cx="2743812"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eaLnBrk="0" fontAlgn="base" hangingPunct="0">
              <a:lnSpc>
                <a:spcPct val="90000"/>
              </a:lnSpc>
              <a:spcBef>
                <a:spcPct val="0"/>
              </a:spcBef>
              <a:spcAft>
                <a:spcPct val="0"/>
              </a:spcAft>
              <a:defRPr/>
            </a:pPr>
            <a:r>
              <a:rPr lang="en-US" sz="3200" b="1" cap="all" dirty="0">
                <a:ea typeface="Adobe Fan Heiti Std B" charset="-120"/>
                <a:cs typeface="Adobe Fan Heiti Std B" charset="-120"/>
                <a:sym typeface="Gill Sans" charset="0"/>
              </a:rPr>
              <a:t>INSUFFICIENT RESPONSE</a:t>
            </a:r>
          </a:p>
        </p:txBody>
      </p:sp>
      <p:grpSp>
        <p:nvGrpSpPr>
          <p:cNvPr id="10" name="Group 9">
            <a:extLst>
              <a:ext uri="{FF2B5EF4-FFF2-40B4-BE49-F238E27FC236}">
                <a16:creationId xmlns:a16="http://schemas.microsoft.com/office/drawing/2014/main" id="{BF65D020-3D97-CD49-8D92-F91EA1E5516A}"/>
              </a:ext>
            </a:extLst>
          </p:cNvPr>
          <p:cNvGrpSpPr/>
          <p:nvPr/>
        </p:nvGrpSpPr>
        <p:grpSpPr>
          <a:xfrm>
            <a:off x="5077896" y="2214240"/>
            <a:ext cx="2877844" cy="1771401"/>
            <a:chOff x="5077896" y="2214240"/>
            <a:chExt cx="2877844" cy="1771401"/>
          </a:xfrm>
        </p:grpSpPr>
        <p:sp>
          <p:nvSpPr>
            <p:cNvPr id="47" name="Notched Right Arrow 46">
              <a:extLst>
                <a:ext uri="{FF2B5EF4-FFF2-40B4-BE49-F238E27FC236}">
                  <a16:creationId xmlns:a16="http://schemas.microsoft.com/office/drawing/2014/main" id="{061E5E29-4837-4A4A-B549-6F70B98EF43D}"/>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120" name="Oval 119">
              <a:extLst>
                <a:ext uri="{FF2B5EF4-FFF2-40B4-BE49-F238E27FC236}">
                  <a16:creationId xmlns:a16="http://schemas.microsoft.com/office/drawing/2014/main" id="{73A0E308-8A0F-B941-8A35-2900C894C2AF}"/>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t>02</a:t>
              </a:r>
            </a:p>
          </p:txBody>
        </p:sp>
        <p:grpSp>
          <p:nvGrpSpPr>
            <p:cNvPr id="78" name="Group 77">
              <a:extLst>
                <a:ext uri="{FF2B5EF4-FFF2-40B4-BE49-F238E27FC236}">
                  <a16:creationId xmlns:a16="http://schemas.microsoft.com/office/drawing/2014/main" id="{D3E8A014-A842-A547-B25E-061F139F348D}"/>
                </a:ext>
              </a:extLst>
            </p:cNvPr>
            <p:cNvGrpSpPr/>
            <p:nvPr/>
          </p:nvGrpSpPr>
          <p:grpSpPr>
            <a:xfrm flipH="1">
              <a:off x="6095654" y="2382648"/>
              <a:ext cx="924868" cy="873318"/>
              <a:chOff x="11172825" y="5868988"/>
              <a:chExt cx="484188" cy="457200"/>
            </a:xfrm>
            <a:solidFill>
              <a:schemeClr val="bg1"/>
            </a:solidFill>
          </p:grpSpPr>
          <p:sp>
            <p:nvSpPr>
              <p:cNvPr id="79" name="Freeform 608">
                <a:extLst>
                  <a:ext uri="{FF2B5EF4-FFF2-40B4-BE49-F238E27FC236}">
                    <a16:creationId xmlns:a16="http://schemas.microsoft.com/office/drawing/2014/main" id="{3DB91173-FB53-4141-B1F3-B0586BC78E9A}"/>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609">
                <a:extLst>
                  <a:ext uri="{FF2B5EF4-FFF2-40B4-BE49-F238E27FC236}">
                    <a16:creationId xmlns:a16="http://schemas.microsoft.com/office/drawing/2014/main" id="{5EDB5ADD-4DA5-2B4D-826A-5752F33BC27E}"/>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610">
                <a:extLst>
                  <a:ext uri="{FF2B5EF4-FFF2-40B4-BE49-F238E27FC236}">
                    <a16:creationId xmlns:a16="http://schemas.microsoft.com/office/drawing/2014/main" id="{06B72980-3488-8849-991B-4532DCD5F13B}"/>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11">
                <a:extLst>
                  <a:ext uri="{FF2B5EF4-FFF2-40B4-BE49-F238E27FC236}">
                    <a16:creationId xmlns:a16="http://schemas.microsoft.com/office/drawing/2014/main" id="{3FD94141-2AD5-774B-A6EC-AAF9A402F3AF}"/>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612">
                <a:extLst>
                  <a:ext uri="{FF2B5EF4-FFF2-40B4-BE49-F238E27FC236}">
                    <a16:creationId xmlns:a16="http://schemas.microsoft.com/office/drawing/2014/main" id="{3BEF2F00-CDCB-3C4C-93F3-72DC28091F69}"/>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613">
                <a:extLst>
                  <a:ext uri="{FF2B5EF4-FFF2-40B4-BE49-F238E27FC236}">
                    <a16:creationId xmlns:a16="http://schemas.microsoft.com/office/drawing/2014/main" id="{25855F12-3B76-B048-B03F-1C28270416BE}"/>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614">
                <a:extLst>
                  <a:ext uri="{FF2B5EF4-FFF2-40B4-BE49-F238E27FC236}">
                    <a16:creationId xmlns:a16="http://schemas.microsoft.com/office/drawing/2014/main" id="{229ABFC3-7377-8F43-A3DE-1FE4C4CEACC9}"/>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615">
                <a:extLst>
                  <a:ext uri="{FF2B5EF4-FFF2-40B4-BE49-F238E27FC236}">
                    <a16:creationId xmlns:a16="http://schemas.microsoft.com/office/drawing/2014/main" id="{83D9D04B-2BC9-2B4C-8D2A-73C5F861F213}"/>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616">
                <a:extLst>
                  <a:ext uri="{FF2B5EF4-FFF2-40B4-BE49-F238E27FC236}">
                    <a16:creationId xmlns:a16="http://schemas.microsoft.com/office/drawing/2014/main" id="{2DE76F6C-796E-F349-B633-57841136A83B}"/>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617">
                <a:extLst>
                  <a:ext uri="{FF2B5EF4-FFF2-40B4-BE49-F238E27FC236}">
                    <a16:creationId xmlns:a16="http://schemas.microsoft.com/office/drawing/2014/main" id="{13F8E66C-33E1-3D4A-97B7-01C0498B3236}"/>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6" name="Group 5">
            <a:extLst>
              <a:ext uri="{FF2B5EF4-FFF2-40B4-BE49-F238E27FC236}">
                <a16:creationId xmlns:a16="http://schemas.microsoft.com/office/drawing/2014/main" id="{7401FBC4-96D2-C84D-8081-CF2A75A66592}"/>
              </a:ext>
            </a:extLst>
          </p:cNvPr>
          <p:cNvGrpSpPr/>
          <p:nvPr/>
        </p:nvGrpSpPr>
        <p:grpSpPr>
          <a:xfrm>
            <a:off x="830214" y="2214240"/>
            <a:ext cx="2877844" cy="1771401"/>
            <a:chOff x="846822" y="3367179"/>
            <a:chExt cx="2877844" cy="1771401"/>
          </a:xfrm>
        </p:grpSpPr>
        <p:sp>
          <p:nvSpPr>
            <p:cNvPr id="42" name="Notched Right Arrow 41">
              <a:extLst>
                <a:ext uri="{FF2B5EF4-FFF2-40B4-BE49-F238E27FC236}">
                  <a16:creationId xmlns:a16="http://schemas.microsoft.com/office/drawing/2014/main" id="{9514D00F-9A8D-A647-A8E6-9287F68AF204}"/>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77" name="Oval 76">
              <a:extLst>
                <a:ext uri="{FF2B5EF4-FFF2-40B4-BE49-F238E27FC236}">
                  <a16:creationId xmlns:a16="http://schemas.microsoft.com/office/drawing/2014/main" id="{B10548F5-57C4-C248-920A-93CE71C916DD}"/>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t>01</a:t>
              </a:r>
            </a:p>
          </p:txBody>
        </p:sp>
        <p:sp>
          <p:nvSpPr>
            <p:cNvPr id="73" name="Freeform 44">
              <a:extLst>
                <a:ext uri="{FF2B5EF4-FFF2-40B4-BE49-F238E27FC236}">
                  <a16:creationId xmlns:a16="http://schemas.microsoft.com/office/drawing/2014/main" id="{0B37F2EF-2FDC-CB4E-A233-FD05F7379A9F}"/>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anchor="t" anchorCtr="0" compatLnSpc="1">
              <a:prstTxWarp prst="textNoShape">
                <a:avLst/>
              </a:prstTxWarp>
            </a:bodyPr>
            <a:lstStyle/>
            <a:p>
              <a:endParaRPr lang="en-US" sz="760"/>
            </a:p>
          </p:txBody>
        </p:sp>
      </p:grpSp>
      <p:grpSp>
        <p:nvGrpSpPr>
          <p:cNvPr id="7" name="Group 6">
            <a:extLst>
              <a:ext uri="{FF2B5EF4-FFF2-40B4-BE49-F238E27FC236}">
                <a16:creationId xmlns:a16="http://schemas.microsoft.com/office/drawing/2014/main" id="{1F2A3D3F-CA5F-EB4F-A5E2-BC99F72DA87F}"/>
              </a:ext>
            </a:extLst>
          </p:cNvPr>
          <p:cNvGrpSpPr/>
          <p:nvPr/>
        </p:nvGrpSpPr>
        <p:grpSpPr>
          <a:xfrm>
            <a:off x="9309942" y="2214240"/>
            <a:ext cx="2877844" cy="1771401"/>
            <a:chOff x="8585472" y="3367179"/>
            <a:chExt cx="2877844" cy="1771401"/>
          </a:xfrm>
        </p:grpSpPr>
        <p:sp>
          <p:nvSpPr>
            <p:cNvPr id="48" name="Notched Right Arrow 47">
              <a:extLst>
                <a:ext uri="{FF2B5EF4-FFF2-40B4-BE49-F238E27FC236}">
                  <a16:creationId xmlns:a16="http://schemas.microsoft.com/office/drawing/2014/main" id="{218AF546-7743-EF43-89D1-94956E9BF81F}"/>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121" name="Oval 120">
              <a:extLst>
                <a:ext uri="{FF2B5EF4-FFF2-40B4-BE49-F238E27FC236}">
                  <a16:creationId xmlns:a16="http://schemas.microsoft.com/office/drawing/2014/main" id="{18157F0F-5363-7B47-A8C1-AFA46A79F4BB}"/>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t>03</a:t>
              </a:r>
            </a:p>
          </p:txBody>
        </p:sp>
        <p:grpSp>
          <p:nvGrpSpPr>
            <p:cNvPr id="2" name="Group 1">
              <a:extLst>
                <a:ext uri="{FF2B5EF4-FFF2-40B4-BE49-F238E27FC236}">
                  <a16:creationId xmlns:a16="http://schemas.microsoft.com/office/drawing/2014/main" id="{918ED1F2-DD09-A649-BF1B-B7B679C530C2}"/>
                </a:ext>
              </a:extLst>
            </p:cNvPr>
            <p:cNvGrpSpPr/>
            <p:nvPr/>
          </p:nvGrpSpPr>
          <p:grpSpPr>
            <a:xfrm>
              <a:off x="9624593" y="3469218"/>
              <a:ext cx="954225" cy="894678"/>
              <a:chOff x="9446327" y="3408887"/>
              <a:chExt cx="1132492" cy="1061819"/>
            </a:xfrm>
          </p:grpSpPr>
          <p:grpSp>
            <p:nvGrpSpPr>
              <p:cNvPr id="94" name="Group 93">
                <a:extLst>
                  <a:ext uri="{FF2B5EF4-FFF2-40B4-BE49-F238E27FC236}">
                    <a16:creationId xmlns:a16="http://schemas.microsoft.com/office/drawing/2014/main" id="{6E422CE8-05BE-2C43-ABC2-6175B980D893}"/>
                  </a:ext>
                </a:extLst>
              </p:cNvPr>
              <p:cNvGrpSpPr/>
              <p:nvPr/>
            </p:nvGrpSpPr>
            <p:grpSpPr>
              <a:xfrm>
                <a:off x="9446327" y="3408887"/>
                <a:ext cx="1132492" cy="1061819"/>
                <a:chOff x="2493963" y="2683574"/>
                <a:chExt cx="372773" cy="349510"/>
              </a:xfrm>
              <a:solidFill>
                <a:schemeClr val="bg1"/>
              </a:solidFill>
            </p:grpSpPr>
            <p:sp>
              <p:nvSpPr>
                <p:cNvPr id="95" name="Freeform 169">
                  <a:extLst>
                    <a:ext uri="{FF2B5EF4-FFF2-40B4-BE49-F238E27FC236}">
                      <a16:creationId xmlns:a16="http://schemas.microsoft.com/office/drawing/2014/main" id="{83D11B2F-BAB1-D049-9914-BA440C4FEC0C}"/>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171">
                  <a:extLst>
                    <a:ext uri="{FF2B5EF4-FFF2-40B4-BE49-F238E27FC236}">
                      <a16:creationId xmlns:a16="http://schemas.microsoft.com/office/drawing/2014/main" id="{D29C10AF-7422-4B4F-9EA8-BB3B6C7BD10C}"/>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7" name="Group 96">
                <a:extLst>
                  <a:ext uri="{FF2B5EF4-FFF2-40B4-BE49-F238E27FC236}">
                    <a16:creationId xmlns:a16="http://schemas.microsoft.com/office/drawing/2014/main" id="{2812D84B-DDFB-2841-9771-66F8FCF656FC}"/>
                  </a:ext>
                </a:extLst>
              </p:cNvPr>
              <p:cNvGrpSpPr/>
              <p:nvPr/>
            </p:nvGrpSpPr>
            <p:grpSpPr>
              <a:xfrm>
                <a:off x="9603923" y="3826069"/>
                <a:ext cx="771663" cy="228809"/>
                <a:chOff x="1477713" y="4929970"/>
                <a:chExt cx="1039375" cy="308189"/>
              </a:xfrm>
              <a:solidFill>
                <a:schemeClr val="bg1"/>
              </a:solidFill>
            </p:grpSpPr>
            <p:sp>
              <p:nvSpPr>
                <p:cNvPr id="98" name="Freeform 97">
                  <a:extLst>
                    <a:ext uri="{FF2B5EF4-FFF2-40B4-BE49-F238E27FC236}">
                      <a16:creationId xmlns:a16="http://schemas.microsoft.com/office/drawing/2014/main" id="{0BBD9B66-EA43-A04B-A4CB-605E1CEE64C7}"/>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99" name="Freeform 98">
                  <a:extLst>
                    <a:ext uri="{FF2B5EF4-FFF2-40B4-BE49-F238E27FC236}">
                      <a16:creationId xmlns:a16="http://schemas.microsoft.com/office/drawing/2014/main" id="{10068DD5-28B8-8244-A94B-4BC27F81BBB2}"/>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00" name="Freeform 99">
                  <a:extLst>
                    <a:ext uri="{FF2B5EF4-FFF2-40B4-BE49-F238E27FC236}">
                      <a16:creationId xmlns:a16="http://schemas.microsoft.com/office/drawing/2014/main" id="{DB9EF068-55B1-0047-879D-07A2BEECB4B6}"/>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grpSp>
        </p:grpSp>
      </p:grpSp>
      <p:pic>
        <p:nvPicPr>
          <p:cNvPr id="101" name="Picture Placeholder 18">
            <a:extLst>
              <a:ext uri="{FF2B5EF4-FFF2-40B4-BE49-F238E27FC236}">
                <a16:creationId xmlns:a16="http://schemas.microsoft.com/office/drawing/2014/main" id="{AF621A06-697B-244D-8527-9AA275E4FFD5}"/>
              </a:ext>
            </a:extLst>
          </p:cNvPr>
          <p:cNvPicPr>
            <a:picLocks noChangeAspect="1"/>
          </p:cNvPicPr>
          <p:nvPr/>
        </p:nvPicPr>
        <p:blipFill>
          <a:blip r:embed="rId3">
            <a:extLst>
              <a:ext uri="{28A0092B-C50C-407E-A947-70E740481C1C}">
                <a14:useLocalDpi xmlns:a14="http://schemas.microsoft.com/office/drawing/2010/main" val="0"/>
              </a:ext>
            </a:extLst>
          </a:blip>
          <a:srcRect t="11756" b="11756"/>
          <a:stretch>
            <a:fillRect/>
          </a:stretch>
        </p:blipFill>
        <p:spPr>
          <a:xfrm>
            <a:off x="8726598" y="6075011"/>
            <a:ext cx="3805677" cy="2310843"/>
          </a:xfrm>
          <a:custGeom>
            <a:avLst/>
            <a:gdLst>
              <a:gd name="connsiteX0" fmla="*/ 0 w 5452245"/>
              <a:gd name="connsiteY0" fmla="*/ 0 h 3323955"/>
              <a:gd name="connsiteX1" fmla="*/ 5452245 w 5452245"/>
              <a:gd name="connsiteY1" fmla="*/ 0 h 3323955"/>
              <a:gd name="connsiteX2" fmla="*/ 5452245 w 5452245"/>
              <a:gd name="connsiteY2" fmla="*/ 3323955 h 3323955"/>
              <a:gd name="connsiteX3" fmla="*/ 0 w 5452245"/>
              <a:gd name="connsiteY3" fmla="*/ 3323955 h 3323955"/>
            </a:gdLst>
            <a:ahLst/>
            <a:cxnLst>
              <a:cxn ang="0">
                <a:pos x="connsiteX0" y="connsiteY0"/>
              </a:cxn>
              <a:cxn ang="0">
                <a:pos x="connsiteX1" y="connsiteY1"/>
              </a:cxn>
              <a:cxn ang="0">
                <a:pos x="connsiteX2" y="connsiteY2"/>
              </a:cxn>
              <a:cxn ang="0">
                <a:pos x="connsiteX3" y="connsiteY3"/>
              </a:cxn>
            </a:cxnLst>
            <a:rect l="l" t="t" r="r" b="b"/>
            <a:pathLst>
              <a:path w="5452245" h="3323955">
                <a:moveTo>
                  <a:pt x="0" y="0"/>
                </a:moveTo>
                <a:lnTo>
                  <a:pt x="5452245" y="0"/>
                </a:lnTo>
                <a:lnTo>
                  <a:pt x="5452245" y="3323955"/>
                </a:lnTo>
                <a:lnTo>
                  <a:pt x="0" y="3323955"/>
                </a:lnTo>
                <a:close/>
              </a:path>
            </a:pathLst>
          </a:custGeom>
        </p:spPr>
      </p:pic>
      <p:pic>
        <p:nvPicPr>
          <p:cNvPr id="102" name="Picture Placeholder 5">
            <a:extLst>
              <a:ext uri="{FF2B5EF4-FFF2-40B4-BE49-F238E27FC236}">
                <a16:creationId xmlns:a16="http://schemas.microsoft.com/office/drawing/2014/main" id="{ECB6D6D9-CD3E-B340-91E1-28187685346D}"/>
              </a:ext>
            </a:extLst>
          </p:cNvPr>
          <p:cNvPicPr>
            <a:picLocks noChangeAspect="1"/>
          </p:cNvPicPr>
          <p:nvPr/>
        </p:nvPicPr>
        <p:blipFill>
          <a:blip r:embed="rId4">
            <a:extLst>
              <a:ext uri="{28A0092B-C50C-407E-A947-70E740481C1C}">
                <a14:useLocalDpi xmlns:a14="http://schemas.microsoft.com/office/drawing/2010/main" val="0"/>
              </a:ext>
            </a:extLst>
          </a:blip>
          <a:srcRect l="9002" r="9002"/>
          <a:stretch>
            <a:fillRect/>
          </a:stretch>
        </p:blipFill>
        <p:spPr>
          <a:xfrm>
            <a:off x="4604707" y="6033819"/>
            <a:ext cx="3824221" cy="2331433"/>
          </a:xfrm>
          <a:custGeom>
            <a:avLst/>
            <a:gdLst>
              <a:gd name="connsiteX0" fmla="*/ 0 w 5452245"/>
              <a:gd name="connsiteY0" fmla="*/ 0 h 3323955"/>
              <a:gd name="connsiteX1" fmla="*/ 5452245 w 5452245"/>
              <a:gd name="connsiteY1" fmla="*/ 0 h 3323955"/>
              <a:gd name="connsiteX2" fmla="*/ 5452245 w 5452245"/>
              <a:gd name="connsiteY2" fmla="*/ 3323955 h 3323955"/>
              <a:gd name="connsiteX3" fmla="*/ 0 w 5452245"/>
              <a:gd name="connsiteY3" fmla="*/ 3323955 h 3323955"/>
            </a:gdLst>
            <a:ahLst/>
            <a:cxnLst>
              <a:cxn ang="0">
                <a:pos x="connsiteX0" y="connsiteY0"/>
              </a:cxn>
              <a:cxn ang="0">
                <a:pos x="connsiteX1" y="connsiteY1"/>
              </a:cxn>
              <a:cxn ang="0">
                <a:pos x="connsiteX2" y="connsiteY2"/>
              </a:cxn>
              <a:cxn ang="0">
                <a:pos x="connsiteX3" y="connsiteY3"/>
              </a:cxn>
            </a:cxnLst>
            <a:rect l="l" t="t" r="r" b="b"/>
            <a:pathLst>
              <a:path w="5452245" h="3323955">
                <a:moveTo>
                  <a:pt x="0" y="0"/>
                </a:moveTo>
                <a:lnTo>
                  <a:pt x="5452245" y="0"/>
                </a:lnTo>
                <a:lnTo>
                  <a:pt x="5452245" y="3323955"/>
                </a:lnTo>
                <a:lnTo>
                  <a:pt x="0" y="3323955"/>
                </a:lnTo>
                <a:close/>
              </a:path>
            </a:pathLst>
          </a:custGeom>
        </p:spPr>
      </p:pic>
      <p:pic>
        <p:nvPicPr>
          <p:cNvPr id="103" name="Picture Placeholder 15">
            <a:extLst>
              <a:ext uri="{FF2B5EF4-FFF2-40B4-BE49-F238E27FC236}">
                <a16:creationId xmlns:a16="http://schemas.microsoft.com/office/drawing/2014/main" id="{310E62A5-817E-234A-A980-4F469774FC8D}"/>
              </a:ext>
            </a:extLst>
          </p:cNvPr>
          <p:cNvPicPr>
            <a:picLocks noChangeAspect="1"/>
          </p:cNvPicPr>
          <p:nvPr/>
        </p:nvPicPr>
        <p:blipFill>
          <a:blip r:embed="rId5">
            <a:extLst>
              <a:ext uri="{28A0092B-C50C-407E-A947-70E740481C1C}">
                <a14:useLocalDpi xmlns:a14="http://schemas.microsoft.com/office/drawing/2010/main" val="0"/>
              </a:ext>
            </a:extLst>
          </a:blip>
          <a:srcRect t="4251" b="4251"/>
          <a:stretch>
            <a:fillRect/>
          </a:stretch>
        </p:blipFill>
        <p:spPr>
          <a:xfrm>
            <a:off x="456796" y="6075011"/>
            <a:ext cx="3850241" cy="2322179"/>
          </a:xfrm>
          <a:custGeom>
            <a:avLst/>
            <a:gdLst>
              <a:gd name="connsiteX0" fmla="*/ 0 w 5452245"/>
              <a:gd name="connsiteY0" fmla="*/ 0 h 3323955"/>
              <a:gd name="connsiteX1" fmla="*/ 5452245 w 5452245"/>
              <a:gd name="connsiteY1" fmla="*/ 0 h 3323955"/>
              <a:gd name="connsiteX2" fmla="*/ 5452245 w 5452245"/>
              <a:gd name="connsiteY2" fmla="*/ 3323955 h 3323955"/>
              <a:gd name="connsiteX3" fmla="*/ 0 w 5452245"/>
              <a:gd name="connsiteY3" fmla="*/ 3323955 h 3323955"/>
            </a:gdLst>
            <a:ahLst/>
            <a:cxnLst>
              <a:cxn ang="0">
                <a:pos x="connsiteX0" y="connsiteY0"/>
              </a:cxn>
              <a:cxn ang="0">
                <a:pos x="connsiteX1" y="connsiteY1"/>
              </a:cxn>
              <a:cxn ang="0">
                <a:pos x="connsiteX2" y="connsiteY2"/>
              </a:cxn>
              <a:cxn ang="0">
                <a:pos x="connsiteX3" y="connsiteY3"/>
              </a:cxn>
            </a:cxnLst>
            <a:rect l="l" t="t" r="r" b="b"/>
            <a:pathLst>
              <a:path w="5452245" h="3323955">
                <a:moveTo>
                  <a:pt x="0" y="0"/>
                </a:moveTo>
                <a:lnTo>
                  <a:pt x="5452245" y="0"/>
                </a:lnTo>
                <a:lnTo>
                  <a:pt x="5452245" y="3323955"/>
                </a:lnTo>
                <a:lnTo>
                  <a:pt x="0" y="3323955"/>
                </a:lnTo>
                <a:close/>
              </a:path>
            </a:pathLst>
          </a:custGeom>
        </p:spPr>
      </p:pic>
      <p:sp>
        <p:nvSpPr>
          <p:cNvPr id="3" name="TextBox 2">
            <a:extLst>
              <a:ext uri="{FF2B5EF4-FFF2-40B4-BE49-F238E27FC236}">
                <a16:creationId xmlns:a16="http://schemas.microsoft.com/office/drawing/2014/main" id="{928B4340-7AF3-3C47-A65F-B338E0B66F0E}"/>
              </a:ext>
            </a:extLst>
          </p:cNvPr>
          <p:cNvSpPr txBox="1"/>
          <p:nvPr/>
        </p:nvSpPr>
        <p:spPr>
          <a:xfrm>
            <a:off x="4273826" y="1331844"/>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cxnSp>
        <p:nvCxnSpPr>
          <p:cNvPr id="104" name="Straight Connector 103">
            <a:extLst>
              <a:ext uri="{FF2B5EF4-FFF2-40B4-BE49-F238E27FC236}">
                <a16:creationId xmlns:a16="http://schemas.microsoft.com/office/drawing/2014/main" id="{386F04BA-EFB5-D14A-AAEC-1F6B85F621C4}"/>
              </a:ext>
            </a:extLst>
          </p:cNvPr>
          <p:cNvCxnSpPr>
            <a:cxnSpLocks/>
          </p:cNvCxnSpPr>
          <p:nvPr/>
        </p:nvCxnSpPr>
        <p:spPr bwMode="auto">
          <a:xfrm>
            <a:off x="4425383" y="2214240"/>
            <a:ext cx="12" cy="6299851"/>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105" name="Content Placeholder 2">
            <a:extLst>
              <a:ext uri="{FF2B5EF4-FFF2-40B4-BE49-F238E27FC236}">
                <a16:creationId xmlns:a16="http://schemas.microsoft.com/office/drawing/2014/main" id="{FFD8D4E0-3DBE-BC47-86FB-9D594D16AF0D}"/>
              </a:ext>
            </a:extLst>
          </p:cNvPr>
          <p:cNvSpPr txBox="1">
            <a:spLocks/>
          </p:cNvSpPr>
          <p:nvPr/>
        </p:nvSpPr>
        <p:spPr>
          <a:xfrm>
            <a:off x="434857" y="4938021"/>
            <a:ext cx="3708314" cy="1219905"/>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a:r>
              <a:rPr lang="en-US" sz="2400" kern="0" dirty="0">
                <a:solidFill>
                  <a:schemeClr val="tx1"/>
                </a:solidFill>
              </a:rPr>
              <a:t>Disconnection of Normal Coping Mechanisms</a:t>
            </a:r>
          </a:p>
        </p:txBody>
      </p:sp>
      <p:cxnSp>
        <p:nvCxnSpPr>
          <p:cNvPr id="106" name="Straight Connector 105">
            <a:extLst>
              <a:ext uri="{FF2B5EF4-FFF2-40B4-BE49-F238E27FC236}">
                <a16:creationId xmlns:a16="http://schemas.microsoft.com/office/drawing/2014/main" id="{CE0122B5-5151-2B41-B574-88CDF52851A9}"/>
              </a:ext>
            </a:extLst>
          </p:cNvPr>
          <p:cNvCxnSpPr>
            <a:cxnSpLocks/>
          </p:cNvCxnSpPr>
          <p:nvPr/>
        </p:nvCxnSpPr>
        <p:spPr bwMode="auto">
          <a:xfrm>
            <a:off x="8579939" y="2214240"/>
            <a:ext cx="12" cy="6299851"/>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107" name="Content Placeholder 2">
            <a:extLst>
              <a:ext uri="{FF2B5EF4-FFF2-40B4-BE49-F238E27FC236}">
                <a16:creationId xmlns:a16="http://schemas.microsoft.com/office/drawing/2014/main" id="{3CDAD819-3982-B44B-A58A-C2D2AC9BC8AF}"/>
              </a:ext>
            </a:extLst>
          </p:cNvPr>
          <p:cNvSpPr txBox="1">
            <a:spLocks/>
          </p:cNvSpPr>
          <p:nvPr/>
        </p:nvSpPr>
        <p:spPr>
          <a:xfrm>
            <a:off x="4649048" y="4957898"/>
            <a:ext cx="3708314" cy="837457"/>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a:r>
              <a:rPr lang="en-US" sz="2400" kern="0" dirty="0">
                <a:solidFill>
                  <a:schemeClr val="tx1"/>
                </a:solidFill>
              </a:rPr>
              <a:t>Categorization </a:t>
            </a:r>
            <a:br>
              <a:rPr lang="en-US" sz="2400" kern="0" dirty="0">
                <a:solidFill>
                  <a:schemeClr val="tx1"/>
                </a:solidFill>
              </a:rPr>
            </a:br>
            <a:r>
              <a:rPr lang="en-US" sz="2400" kern="0" dirty="0">
                <a:solidFill>
                  <a:schemeClr val="tx1"/>
                </a:solidFill>
              </a:rPr>
              <a:t>of Identities</a:t>
            </a:r>
          </a:p>
        </p:txBody>
      </p:sp>
      <p:sp>
        <p:nvSpPr>
          <p:cNvPr id="108" name="Content Placeholder 2">
            <a:extLst>
              <a:ext uri="{FF2B5EF4-FFF2-40B4-BE49-F238E27FC236}">
                <a16:creationId xmlns:a16="http://schemas.microsoft.com/office/drawing/2014/main" id="{0283D1C5-1F37-6B46-8CDE-EA85F07F0C8B}"/>
              </a:ext>
            </a:extLst>
          </p:cNvPr>
          <p:cNvSpPr txBox="1">
            <a:spLocks/>
          </p:cNvSpPr>
          <p:nvPr/>
        </p:nvSpPr>
        <p:spPr>
          <a:xfrm>
            <a:off x="8942752" y="4957898"/>
            <a:ext cx="3708314" cy="837457"/>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a:r>
              <a:rPr lang="en-US" sz="2400" kern="0" dirty="0">
                <a:solidFill>
                  <a:schemeClr val="tx1"/>
                </a:solidFill>
              </a:rPr>
              <a:t>Insufficient Response to Unique LGBTIQ+ Needs</a:t>
            </a:r>
          </a:p>
        </p:txBody>
      </p:sp>
      <p:cxnSp>
        <p:nvCxnSpPr>
          <p:cNvPr id="53" name="Straight Connector 52">
            <a:extLst>
              <a:ext uri="{FF2B5EF4-FFF2-40B4-BE49-F238E27FC236}">
                <a16:creationId xmlns:a16="http://schemas.microsoft.com/office/drawing/2014/main" id="{B9B93BB5-17EE-2645-B57E-237E43FB97B1}"/>
              </a:ext>
            </a:extLst>
          </p:cNvPr>
          <p:cNvCxnSpPr>
            <a:cxnSpLocks/>
          </p:cNvCxnSpPr>
          <p:nvPr/>
        </p:nvCxnSpPr>
        <p:spPr bwMode="auto">
          <a:xfrm flipH="1">
            <a:off x="-11834" y="841571"/>
            <a:ext cx="1065934" cy="0"/>
          </a:xfrm>
          <a:prstGeom prst="line">
            <a:avLst/>
          </a:prstGeom>
          <a:blipFill dpi="0" rotWithShape="0">
            <a:blip r:embed="rId6"/>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Connector 55">
            <a:extLst>
              <a:ext uri="{FF2B5EF4-FFF2-40B4-BE49-F238E27FC236}">
                <a16:creationId xmlns:a16="http://schemas.microsoft.com/office/drawing/2014/main" id="{D973ECDE-8943-0843-A0C3-0755F0A9214E}"/>
              </a:ext>
            </a:extLst>
          </p:cNvPr>
          <p:cNvCxnSpPr>
            <a:cxnSpLocks/>
          </p:cNvCxnSpPr>
          <p:nvPr/>
        </p:nvCxnSpPr>
        <p:spPr bwMode="auto">
          <a:xfrm flipH="1">
            <a:off x="11932142" y="841571"/>
            <a:ext cx="1065934" cy="0"/>
          </a:xfrm>
          <a:prstGeom prst="line">
            <a:avLst/>
          </a:prstGeom>
          <a:blipFill dpi="0" rotWithShape="0">
            <a:blip r:embed="rId6"/>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692206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9"/>
                                        </p:tgtEl>
                                        <p:attrNameLst>
                                          <p:attrName>style.visibility</p:attrName>
                                        </p:attrNameLst>
                                      </p:cBhvr>
                                      <p:to>
                                        <p:strVal val="visible"/>
                                      </p:to>
                                    </p:set>
                                    <p:anim calcmode="lin" valueType="num">
                                      <p:cBhvr additive="base">
                                        <p:cTn id="11" dur="500" fill="hold"/>
                                        <p:tgtEl>
                                          <p:spTgt spid="89"/>
                                        </p:tgtEl>
                                        <p:attrNameLst>
                                          <p:attrName>ppt_x</p:attrName>
                                        </p:attrNameLst>
                                      </p:cBhvr>
                                      <p:tavLst>
                                        <p:tav tm="0">
                                          <p:val>
                                            <p:strVal val="0-#ppt_w/2"/>
                                          </p:val>
                                        </p:tav>
                                        <p:tav tm="100000">
                                          <p:val>
                                            <p:strVal val="#ppt_x"/>
                                          </p:val>
                                        </p:tav>
                                      </p:tavLst>
                                    </p:anim>
                                    <p:anim calcmode="lin" valueType="num">
                                      <p:cBhvr additive="base">
                                        <p:cTn id="12" dur="500" fill="hold"/>
                                        <p:tgtEl>
                                          <p:spTgt spid="8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anim calcmode="lin" valueType="num">
                                      <p:cBhvr additive="base">
                                        <p:cTn id="15" dur="500" fill="hold"/>
                                        <p:tgtEl>
                                          <p:spTgt spid="105"/>
                                        </p:tgtEl>
                                        <p:attrNameLst>
                                          <p:attrName>ppt_x</p:attrName>
                                        </p:attrNameLst>
                                      </p:cBhvr>
                                      <p:tavLst>
                                        <p:tav tm="0">
                                          <p:val>
                                            <p:strVal val="0-#ppt_w/2"/>
                                          </p:val>
                                        </p:tav>
                                        <p:tav tm="100000">
                                          <p:val>
                                            <p:strVal val="#ppt_x"/>
                                          </p:val>
                                        </p:tav>
                                      </p:tavLst>
                                    </p:anim>
                                    <p:anim calcmode="lin" valueType="num">
                                      <p:cBhvr additive="base">
                                        <p:cTn id="16" dur="500" fill="hold"/>
                                        <p:tgtEl>
                                          <p:spTgt spid="10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fade">
                                      <p:cBhvr>
                                        <p:cTn id="20" dur="500"/>
                                        <p:tgtEl>
                                          <p:spTgt spid="103"/>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04"/>
                                        </p:tgtEl>
                                        <p:attrNameLst>
                                          <p:attrName>style.visibility</p:attrName>
                                        </p:attrNameLst>
                                      </p:cBhvr>
                                      <p:to>
                                        <p:strVal val="visible"/>
                                      </p:to>
                                    </p:set>
                                    <p:animEffect transition="in" filter="wipe(down)">
                                      <p:cBhvr>
                                        <p:cTn id="24" dur="500"/>
                                        <p:tgtEl>
                                          <p:spTgt spid="10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88"/>
                                        </p:tgtEl>
                                        <p:attrNameLst>
                                          <p:attrName>style.visibility</p:attrName>
                                        </p:attrNameLst>
                                      </p:cBhvr>
                                      <p:to>
                                        <p:strVal val="visible"/>
                                      </p:to>
                                    </p:set>
                                    <p:anim calcmode="lin" valueType="num">
                                      <p:cBhvr additive="base">
                                        <p:cTn id="33" dur="500" fill="hold"/>
                                        <p:tgtEl>
                                          <p:spTgt spid="88"/>
                                        </p:tgtEl>
                                        <p:attrNameLst>
                                          <p:attrName>ppt_x</p:attrName>
                                        </p:attrNameLst>
                                      </p:cBhvr>
                                      <p:tavLst>
                                        <p:tav tm="0">
                                          <p:val>
                                            <p:strVal val="0-#ppt_w/2"/>
                                          </p:val>
                                        </p:tav>
                                        <p:tav tm="100000">
                                          <p:val>
                                            <p:strVal val="#ppt_x"/>
                                          </p:val>
                                        </p:tav>
                                      </p:tavLst>
                                    </p:anim>
                                    <p:anim calcmode="lin" valueType="num">
                                      <p:cBhvr additive="base">
                                        <p:cTn id="34" dur="500" fill="hold"/>
                                        <p:tgtEl>
                                          <p:spTgt spid="88"/>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 calcmode="lin" valueType="num">
                                      <p:cBhvr additive="base">
                                        <p:cTn id="37" dur="500" fill="hold"/>
                                        <p:tgtEl>
                                          <p:spTgt spid="107"/>
                                        </p:tgtEl>
                                        <p:attrNameLst>
                                          <p:attrName>ppt_x</p:attrName>
                                        </p:attrNameLst>
                                      </p:cBhvr>
                                      <p:tavLst>
                                        <p:tav tm="0">
                                          <p:val>
                                            <p:strVal val="0-#ppt_w/2"/>
                                          </p:val>
                                        </p:tav>
                                        <p:tav tm="100000">
                                          <p:val>
                                            <p:strVal val="#ppt_x"/>
                                          </p:val>
                                        </p:tav>
                                      </p:tavLst>
                                    </p:anim>
                                    <p:anim calcmode="lin" valueType="num">
                                      <p:cBhvr additive="base">
                                        <p:cTn id="38" dur="500" fill="hold"/>
                                        <p:tgtEl>
                                          <p:spTgt spid="107"/>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02"/>
                                        </p:tgtEl>
                                        <p:attrNameLst>
                                          <p:attrName>style.visibility</p:attrName>
                                        </p:attrNameLst>
                                      </p:cBhvr>
                                      <p:to>
                                        <p:strVal val="visible"/>
                                      </p:to>
                                    </p:set>
                                    <p:animEffect transition="in" filter="fade">
                                      <p:cBhvr>
                                        <p:cTn id="42" dur="500"/>
                                        <p:tgtEl>
                                          <p:spTgt spid="102"/>
                                        </p:tgtEl>
                                      </p:cBhvr>
                                    </p:animEffect>
                                  </p:childTnLst>
                                </p:cTn>
                              </p:par>
                            </p:childTnLst>
                          </p:cTn>
                        </p:par>
                        <p:par>
                          <p:cTn id="43" fill="hold">
                            <p:stCondLst>
                              <p:cond delay="1000"/>
                            </p:stCondLst>
                            <p:childTnLst>
                              <p:par>
                                <p:cTn id="44" presetID="22" presetClass="entr" presetSubtype="4" fill="hold" nodeType="afterEffect">
                                  <p:stCondLst>
                                    <p:cond delay="0"/>
                                  </p:stCondLst>
                                  <p:childTnLst>
                                    <p:set>
                                      <p:cBhvr>
                                        <p:cTn id="45" dur="1" fill="hold">
                                          <p:stCondLst>
                                            <p:cond delay="0"/>
                                          </p:stCondLst>
                                        </p:cTn>
                                        <p:tgtEl>
                                          <p:spTgt spid="106"/>
                                        </p:tgtEl>
                                        <p:attrNameLst>
                                          <p:attrName>style.visibility</p:attrName>
                                        </p:attrNameLst>
                                      </p:cBhvr>
                                      <p:to>
                                        <p:strVal val="visible"/>
                                      </p:to>
                                    </p:set>
                                    <p:animEffect transition="in" filter="wipe(down)">
                                      <p:cBhvr>
                                        <p:cTn id="46" dur="500"/>
                                        <p:tgtEl>
                                          <p:spTgt spid="10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0-#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90"/>
                                        </p:tgtEl>
                                        <p:attrNameLst>
                                          <p:attrName>style.visibility</p:attrName>
                                        </p:attrNameLst>
                                      </p:cBhvr>
                                      <p:to>
                                        <p:strVal val="visible"/>
                                      </p:to>
                                    </p:set>
                                    <p:anim calcmode="lin" valueType="num">
                                      <p:cBhvr additive="base">
                                        <p:cTn id="55" dur="500" fill="hold"/>
                                        <p:tgtEl>
                                          <p:spTgt spid="90"/>
                                        </p:tgtEl>
                                        <p:attrNameLst>
                                          <p:attrName>ppt_x</p:attrName>
                                        </p:attrNameLst>
                                      </p:cBhvr>
                                      <p:tavLst>
                                        <p:tav tm="0">
                                          <p:val>
                                            <p:strVal val="0-#ppt_w/2"/>
                                          </p:val>
                                        </p:tav>
                                        <p:tav tm="100000">
                                          <p:val>
                                            <p:strVal val="#ppt_x"/>
                                          </p:val>
                                        </p:tav>
                                      </p:tavLst>
                                    </p:anim>
                                    <p:anim calcmode="lin" valueType="num">
                                      <p:cBhvr additive="base">
                                        <p:cTn id="56" dur="500" fill="hold"/>
                                        <p:tgtEl>
                                          <p:spTgt spid="90"/>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08"/>
                                        </p:tgtEl>
                                        <p:attrNameLst>
                                          <p:attrName>style.visibility</p:attrName>
                                        </p:attrNameLst>
                                      </p:cBhvr>
                                      <p:to>
                                        <p:strVal val="visible"/>
                                      </p:to>
                                    </p:set>
                                    <p:anim calcmode="lin" valueType="num">
                                      <p:cBhvr additive="base">
                                        <p:cTn id="59" dur="500" fill="hold"/>
                                        <p:tgtEl>
                                          <p:spTgt spid="108"/>
                                        </p:tgtEl>
                                        <p:attrNameLst>
                                          <p:attrName>ppt_x</p:attrName>
                                        </p:attrNameLst>
                                      </p:cBhvr>
                                      <p:tavLst>
                                        <p:tav tm="0">
                                          <p:val>
                                            <p:strVal val="0-#ppt_w/2"/>
                                          </p:val>
                                        </p:tav>
                                        <p:tav tm="100000">
                                          <p:val>
                                            <p:strVal val="#ppt_x"/>
                                          </p:val>
                                        </p:tav>
                                      </p:tavLst>
                                    </p:anim>
                                    <p:anim calcmode="lin" valueType="num">
                                      <p:cBhvr additive="base">
                                        <p:cTn id="60" dur="500" fill="hold"/>
                                        <p:tgtEl>
                                          <p:spTgt spid="108"/>
                                        </p:tgtEl>
                                        <p:attrNameLst>
                                          <p:attrName>ppt_y</p:attrName>
                                        </p:attrNameLst>
                                      </p:cBhvr>
                                      <p:tavLst>
                                        <p:tav tm="0">
                                          <p:val>
                                            <p:strVal val="#ppt_y"/>
                                          </p:val>
                                        </p:tav>
                                        <p:tav tm="100000">
                                          <p:val>
                                            <p:strVal val="#ppt_y"/>
                                          </p:val>
                                        </p:tav>
                                      </p:tavLst>
                                    </p:anim>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101"/>
                                        </p:tgtEl>
                                        <p:attrNameLst>
                                          <p:attrName>style.visibility</p:attrName>
                                        </p:attrNameLst>
                                      </p:cBhvr>
                                      <p:to>
                                        <p:strVal val="visible"/>
                                      </p:to>
                                    </p:set>
                                    <p:animEffect transition="in" filter="fade">
                                      <p:cBhvr>
                                        <p:cTn id="64"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88" grpId="0"/>
      <p:bldP spid="90" grpId="0"/>
      <p:bldP spid="105" grpId="0"/>
      <p:bldP spid="107" grpId="0"/>
      <p:bldP spid="10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Crisis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11</a:t>
            </a:fld>
            <a:endParaRPr lang="en-US" altLang="en-US" sz="1200" dirty="0">
              <a:solidFill>
                <a:schemeClr val="bg1"/>
              </a:solidFill>
            </a:endParaRPr>
          </a:p>
        </p:txBody>
      </p:sp>
      <p:sp>
        <p:nvSpPr>
          <p:cNvPr id="39" name="Rectangle 45">
            <a:extLst>
              <a:ext uri="{FF2B5EF4-FFF2-40B4-BE49-F238E27FC236}">
                <a16:creationId xmlns:a16="http://schemas.microsoft.com/office/drawing/2014/main" id="{51186372-E210-DF44-B46A-B5E8923F8EB0}"/>
              </a:ext>
            </a:extLst>
          </p:cNvPr>
          <p:cNvSpPr>
            <a:spLocks noChangeArrowheads="1"/>
          </p:cNvSpPr>
          <p:nvPr/>
        </p:nvSpPr>
        <p:spPr bwMode="auto">
          <a:xfrm>
            <a:off x="2129687" y="1322622"/>
            <a:ext cx="998637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eaLnBrk="0" fontAlgn="base" hangingPunct="0">
              <a:lnSpc>
                <a:spcPct val="90000"/>
              </a:lnSpc>
              <a:spcBef>
                <a:spcPct val="0"/>
              </a:spcBef>
              <a:spcAft>
                <a:spcPct val="0"/>
              </a:spcAft>
              <a:defRPr/>
            </a:pPr>
            <a:r>
              <a:rPr lang="en-US" sz="3200" b="1" cap="all" dirty="0">
                <a:ea typeface="Adobe Fan Heiti Std B" charset="-120"/>
                <a:cs typeface="Adobe Fan Heiti Std B" charset="-120"/>
                <a:sym typeface="Gill Sans" charset="0"/>
              </a:rPr>
              <a:t>Disconnection </a:t>
            </a:r>
            <a:r>
              <a:rPr lang="en-US" sz="3200" cap="all" dirty="0">
                <a:ea typeface="Adobe Fan Heiti Std B" charset="-120"/>
                <a:cs typeface="Adobe Fan Heiti Std B" charset="-120"/>
                <a:sym typeface="Gill Sans" charset="0"/>
              </a:rPr>
              <a:t>from Normal Coping Mechanisms</a:t>
            </a:r>
          </a:p>
        </p:txBody>
      </p:sp>
      <p:sp>
        <p:nvSpPr>
          <p:cNvPr id="57" name="Shape 602">
            <a:extLst>
              <a:ext uri="{FF2B5EF4-FFF2-40B4-BE49-F238E27FC236}">
                <a16:creationId xmlns:a16="http://schemas.microsoft.com/office/drawing/2014/main" id="{420582E5-4DE5-5A46-B10E-B9EB0F28F91B}"/>
              </a:ext>
            </a:extLst>
          </p:cNvPr>
          <p:cNvSpPr/>
          <p:nvPr/>
        </p:nvSpPr>
        <p:spPr>
          <a:xfrm>
            <a:off x="6037" y="7429157"/>
            <a:ext cx="13003213"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58" name="Shape 599">
            <a:extLst>
              <a:ext uri="{FF2B5EF4-FFF2-40B4-BE49-F238E27FC236}">
                <a16:creationId xmlns:a16="http://schemas.microsoft.com/office/drawing/2014/main" id="{C47C003B-2CB1-1840-B017-EEC58F79C57B}"/>
              </a:ext>
            </a:extLst>
          </p:cNvPr>
          <p:cNvSpPr/>
          <p:nvPr/>
        </p:nvSpPr>
        <p:spPr>
          <a:xfrm>
            <a:off x="6038" y="3862523"/>
            <a:ext cx="1411705" cy="686907"/>
          </a:xfrm>
          <a:prstGeom prst="homePlate">
            <a:avLst/>
          </a:prstGeom>
          <a:solidFill>
            <a:schemeClr val="accent1"/>
          </a:solidFill>
          <a:ln w="12700" cap="flat">
            <a:noFill/>
            <a:miter lim="400000"/>
          </a:ln>
          <a:effectLst/>
        </p:spPr>
        <p:txBody>
          <a:bodyPr wrap="square" lIns="65015" tIns="65015" rIns="65015" bIns="65015" numCol="1" anchor="ctr">
            <a:noAutofit/>
          </a:bodyPr>
          <a:lstStyle/>
          <a:p>
            <a:pPr algn="ctr">
              <a:defRPr sz="1200">
                <a:solidFill>
                  <a:srgbClr val="FFFFFF"/>
                </a:solidFill>
              </a:defRPr>
            </a:pPr>
            <a:r>
              <a:rPr lang="en-US" sz="3600" b="1" dirty="0">
                <a:latin typeface="Calibri Regular"/>
              </a:rPr>
              <a:t>A</a:t>
            </a:r>
            <a:endParaRPr sz="3600" b="1" dirty="0">
              <a:latin typeface="Calibri Regular"/>
            </a:endParaRPr>
          </a:p>
        </p:txBody>
      </p:sp>
      <p:sp>
        <p:nvSpPr>
          <p:cNvPr id="62" name="Shape 603">
            <a:extLst>
              <a:ext uri="{FF2B5EF4-FFF2-40B4-BE49-F238E27FC236}">
                <a16:creationId xmlns:a16="http://schemas.microsoft.com/office/drawing/2014/main" id="{D3AF6087-8BBF-DE41-BE58-4157B5F9AE11}"/>
              </a:ext>
            </a:extLst>
          </p:cNvPr>
          <p:cNvSpPr/>
          <p:nvPr/>
        </p:nvSpPr>
        <p:spPr>
          <a:xfrm>
            <a:off x="6037" y="6235445"/>
            <a:ext cx="13003213"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63" name="Shape 605">
            <a:extLst>
              <a:ext uri="{FF2B5EF4-FFF2-40B4-BE49-F238E27FC236}">
                <a16:creationId xmlns:a16="http://schemas.microsoft.com/office/drawing/2014/main" id="{6E5F2371-24EA-7346-BEEE-C08319BF2723}"/>
              </a:ext>
            </a:extLst>
          </p:cNvPr>
          <p:cNvSpPr/>
          <p:nvPr/>
        </p:nvSpPr>
        <p:spPr>
          <a:xfrm>
            <a:off x="6038" y="4871172"/>
            <a:ext cx="13003212"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88" name="Shape 617">
            <a:extLst>
              <a:ext uri="{FF2B5EF4-FFF2-40B4-BE49-F238E27FC236}">
                <a16:creationId xmlns:a16="http://schemas.microsoft.com/office/drawing/2014/main" id="{0B2B5DEB-623B-8F47-BC93-34A4613AECAC}"/>
              </a:ext>
            </a:extLst>
          </p:cNvPr>
          <p:cNvSpPr/>
          <p:nvPr/>
        </p:nvSpPr>
        <p:spPr>
          <a:xfrm>
            <a:off x="1584010" y="3782516"/>
            <a:ext cx="10333408" cy="931519"/>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a:spAutoFit/>
          </a:bodyPr>
          <a:lstStyle/>
          <a:p>
            <a:pPr>
              <a:spcBef>
                <a:spcPts val="300"/>
              </a:spcBef>
            </a:pPr>
            <a:r>
              <a:rPr lang="en-CA" sz="2600" dirty="0">
                <a:cs typeface="MS PGothic" charset="0"/>
              </a:rPr>
              <a:t>“Normal coping mechanisms” are spaces such as social networks, sensitive health centers and community centers.</a:t>
            </a:r>
          </a:p>
        </p:txBody>
      </p:sp>
      <p:sp>
        <p:nvSpPr>
          <p:cNvPr id="89" name="Shape 618">
            <a:extLst>
              <a:ext uri="{FF2B5EF4-FFF2-40B4-BE49-F238E27FC236}">
                <a16:creationId xmlns:a16="http://schemas.microsoft.com/office/drawing/2014/main" id="{CEB82490-99D0-5C44-BA45-96ABC6E6391E}"/>
              </a:ext>
            </a:extLst>
          </p:cNvPr>
          <p:cNvSpPr/>
          <p:nvPr/>
        </p:nvSpPr>
        <p:spPr>
          <a:xfrm>
            <a:off x="1595370" y="5102323"/>
            <a:ext cx="10935891" cy="931519"/>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a:spAutoFit/>
          </a:bodyPr>
          <a:lstStyle/>
          <a:p>
            <a:pPr defTabSz="914400">
              <a:lnSpc>
                <a:spcPct val="100000"/>
              </a:lnSpc>
              <a:spcBef>
                <a:spcPts val="300"/>
              </a:spcBef>
              <a:defRPr/>
            </a:pPr>
            <a:r>
              <a:rPr lang="en-CA" sz="2600" kern="0" dirty="0">
                <a:cs typeface="MS PGothic" charset="0"/>
              </a:rPr>
              <a:t>“Normal coping mechanisms” describes our mental capacity to handle high levels of stress. </a:t>
            </a:r>
          </a:p>
        </p:txBody>
      </p:sp>
      <p:sp>
        <p:nvSpPr>
          <p:cNvPr id="90" name="Shape 619">
            <a:extLst>
              <a:ext uri="{FF2B5EF4-FFF2-40B4-BE49-F238E27FC236}">
                <a16:creationId xmlns:a16="http://schemas.microsoft.com/office/drawing/2014/main" id="{6F56CE0B-5A07-2842-ACEA-476FCA370A65}"/>
              </a:ext>
            </a:extLst>
          </p:cNvPr>
          <p:cNvSpPr/>
          <p:nvPr/>
        </p:nvSpPr>
        <p:spPr>
          <a:xfrm>
            <a:off x="1603886" y="6573251"/>
            <a:ext cx="10802701" cy="531409"/>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a:spAutoFit/>
          </a:bodyPr>
          <a:lstStyle/>
          <a:p>
            <a:pPr defTabSz="914400">
              <a:lnSpc>
                <a:spcPct val="100000"/>
              </a:lnSpc>
              <a:spcBef>
                <a:spcPts val="300"/>
              </a:spcBef>
              <a:defRPr/>
            </a:pPr>
            <a:r>
              <a:rPr lang="en-CA" sz="2600" kern="0" dirty="0">
                <a:cs typeface="MS PGothic" charset="0"/>
              </a:rPr>
              <a:t>“Normal coping mechanisms” are substances such as alcohol, drugs and sugar. </a:t>
            </a:r>
          </a:p>
        </p:txBody>
      </p:sp>
      <p:sp>
        <p:nvSpPr>
          <p:cNvPr id="91" name="Shape 599">
            <a:extLst>
              <a:ext uri="{FF2B5EF4-FFF2-40B4-BE49-F238E27FC236}">
                <a16:creationId xmlns:a16="http://schemas.microsoft.com/office/drawing/2014/main" id="{EC2CA3EE-6E5B-A648-931F-F9F1271CA316}"/>
              </a:ext>
            </a:extLst>
          </p:cNvPr>
          <p:cNvSpPr/>
          <p:nvPr/>
        </p:nvSpPr>
        <p:spPr>
          <a:xfrm>
            <a:off x="6038" y="5202973"/>
            <a:ext cx="1411705" cy="686907"/>
          </a:xfrm>
          <a:prstGeom prst="homePlate">
            <a:avLst/>
          </a:prstGeom>
          <a:solidFill>
            <a:schemeClr val="accent2"/>
          </a:solidFill>
          <a:ln w="12700" cap="flat">
            <a:noFill/>
            <a:miter lim="400000"/>
          </a:ln>
          <a:effectLst/>
        </p:spPr>
        <p:txBody>
          <a:bodyPr wrap="square" lIns="65015" tIns="65015" rIns="65015" bIns="65015" numCol="1" anchor="ctr">
            <a:noAutofit/>
          </a:bodyPr>
          <a:lstStyle/>
          <a:p>
            <a:pPr algn="ctr">
              <a:defRPr sz="1200">
                <a:solidFill>
                  <a:srgbClr val="FFFFFF"/>
                </a:solidFill>
              </a:defRPr>
            </a:pPr>
            <a:r>
              <a:rPr lang="en-US" sz="3600" b="1" dirty="0">
                <a:solidFill>
                  <a:srgbClr val="FFFFFF"/>
                </a:solidFill>
                <a:latin typeface="Calibri Regular"/>
              </a:rPr>
              <a:t>B</a:t>
            </a:r>
            <a:endParaRPr sz="3600" b="1" dirty="0">
              <a:solidFill>
                <a:srgbClr val="FFFFFF"/>
              </a:solidFill>
              <a:latin typeface="Calibri Regular"/>
            </a:endParaRPr>
          </a:p>
        </p:txBody>
      </p:sp>
      <p:sp>
        <p:nvSpPr>
          <p:cNvPr id="92" name="Shape 599">
            <a:extLst>
              <a:ext uri="{FF2B5EF4-FFF2-40B4-BE49-F238E27FC236}">
                <a16:creationId xmlns:a16="http://schemas.microsoft.com/office/drawing/2014/main" id="{BD9BB6BB-5A9F-2249-AE8F-87FDC8147086}"/>
              </a:ext>
            </a:extLst>
          </p:cNvPr>
          <p:cNvSpPr/>
          <p:nvPr/>
        </p:nvSpPr>
        <p:spPr>
          <a:xfrm>
            <a:off x="6038" y="6480114"/>
            <a:ext cx="1411705" cy="686907"/>
          </a:xfrm>
          <a:prstGeom prst="homePlate">
            <a:avLst/>
          </a:prstGeom>
          <a:solidFill>
            <a:schemeClr val="accent5"/>
          </a:solidFill>
          <a:ln w="12700" cap="flat">
            <a:noFill/>
            <a:miter lim="400000"/>
          </a:ln>
          <a:effectLst/>
        </p:spPr>
        <p:txBody>
          <a:bodyPr wrap="square" lIns="65015" tIns="65015" rIns="65015" bIns="65015" numCol="1" anchor="ctr">
            <a:noAutofit/>
          </a:bodyPr>
          <a:lstStyle/>
          <a:p>
            <a:pPr algn="ctr">
              <a:defRPr sz="1200">
                <a:solidFill>
                  <a:srgbClr val="FFFFFF"/>
                </a:solidFill>
              </a:defRPr>
            </a:pPr>
            <a:r>
              <a:rPr lang="en-US" sz="3600" b="1" dirty="0">
                <a:solidFill>
                  <a:srgbClr val="FFFFFF"/>
                </a:solidFill>
                <a:latin typeface="Calibri Regular"/>
              </a:rPr>
              <a:t>C</a:t>
            </a:r>
            <a:endParaRPr sz="3600" b="1" dirty="0">
              <a:solidFill>
                <a:srgbClr val="FFFFFF"/>
              </a:solidFill>
              <a:latin typeface="Calibri Regular"/>
            </a:endParaRPr>
          </a:p>
        </p:txBody>
      </p:sp>
      <p:sp>
        <p:nvSpPr>
          <p:cNvPr id="93" name="TextBox 92">
            <a:extLst>
              <a:ext uri="{FF2B5EF4-FFF2-40B4-BE49-F238E27FC236}">
                <a16:creationId xmlns:a16="http://schemas.microsoft.com/office/drawing/2014/main" id="{A2DBD4BB-C036-694E-9C05-C99D0B0A79C1}"/>
              </a:ext>
            </a:extLst>
          </p:cNvPr>
          <p:cNvSpPr txBox="1"/>
          <p:nvPr/>
        </p:nvSpPr>
        <p:spPr>
          <a:xfrm>
            <a:off x="8861280" y="3240861"/>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grpSp>
        <p:nvGrpSpPr>
          <p:cNvPr id="94" name="Group 93">
            <a:extLst>
              <a:ext uri="{FF2B5EF4-FFF2-40B4-BE49-F238E27FC236}">
                <a16:creationId xmlns:a16="http://schemas.microsoft.com/office/drawing/2014/main" id="{BE004DB7-3AC5-144F-A82E-96A3F6F44F97}"/>
              </a:ext>
            </a:extLst>
          </p:cNvPr>
          <p:cNvGrpSpPr/>
          <p:nvPr/>
        </p:nvGrpSpPr>
        <p:grpSpPr>
          <a:xfrm>
            <a:off x="596827" y="1181322"/>
            <a:ext cx="1594934" cy="981731"/>
            <a:chOff x="846822" y="3367179"/>
            <a:chExt cx="2877844" cy="1771401"/>
          </a:xfrm>
        </p:grpSpPr>
        <p:sp>
          <p:nvSpPr>
            <p:cNvPr id="95" name="Notched Right Arrow 94">
              <a:extLst>
                <a:ext uri="{FF2B5EF4-FFF2-40B4-BE49-F238E27FC236}">
                  <a16:creationId xmlns:a16="http://schemas.microsoft.com/office/drawing/2014/main" id="{62325C3B-6BB3-3141-84C6-4D771E8E6C6E}"/>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96" name="Oval 95">
              <a:extLst>
                <a:ext uri="{FF2B5EF4-FFF2-40B4-BE49-F238E27FC236}">
                  <a16:creationId xmlns:a16="http://schemas.microsoft.com/office/drawing/2014/main" id="{C1F6C1FE-E106-5045-9FED-B2CCBD13BAB5}"/>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01</a:t>
              </a:r>
            </a:p>
          </p:txBody>
        </p:sp>
        <p:sp>
          <p:nvSpPr>
            <p:cNvPr id="97" name="Freeform 44">
              <a:extLst>
                <a:ext uri="{FF2B5EF4-FFF2-40B4-BE49-F238E27FC236}">
                  <a16:creationId xmlns:a16="http://schemas.microsoft.com/office/drawing/2014/main" id="{436821AB-71D5-254F-B95B-4864F685619B}"/>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anchor="t" anchorCtr="0" compatLnSpc="1">
              <a:prstTxWarp prst="textNoShape">
                <a:avLst/>
              </a:prstTxWarp>
            </a:bodyPr>
            <a:lstStyle/>
            <a:p>
              <a:endParaRPr lang="en-US" sz="760"/>
            </a:p>
          </p:txBody>
        </p:sp>
      </p:gr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99" name="Rectangle 98">
            <a:extLst>
              <a:ext uri="{FF2B5EF4-FFF2-40B4-BE49-F238E27FC236}">
                <a16:creationId xmlns:a16="http://schemas.microsoft.com/office/drawing/2014/main" id="{B9C41C81-FD76-2F47-B401-6BE432BEC245}"/>
              </a:ext>
            </a:extLst>
          </p:cNvPr>
          <p:cNvSpPr/>
          <p:nvPr/>
        </p:nvSpPr>
        <p:spPr>
          <a:xfrm>
            <a:off x="0" y="2489116"/>
            <a:ext cx="9481930" cy="646331"/>
          </a:xfrm>
          <a:prstGeom prst="rect">
            <a:avLst/>
          </a:prstGeom>
          <a:solidFill>
            <a:schemeClr val="accent1"/>
          </a:solidFill>
        </p:spPr>
        <p:txBody>
          <a:bodyPr wrap="square">
            <a:spAutoFit/>
          </a:bodyPr>
          <a:lstStyle/>
          <a:p>
            <a:pPr marL="1152525" algn="ctr"/>
            <a:r>
              <a:rPr lang="en-US" sz="3600" b="1" dirty="0">
                <a:solidFill>
                  <a:schemeClr val="bg1"/>
                </a:solidFill>
              </a:rPr>
              <a:t>What are normal coping mechanisms?</a:t>
            </a:r>
          </a:p>
        </p:txBody>
      </p:sp>
    </p:spTree>
    <p:extLst>
      <p:ext uri="{BB962C8B-B14F-4D97-AF65-F5344CB8AC3E}">
        <p14:creationId xmlns:p14="http://schemas.microsoft.com/office/powerpoint/2010/main" val="28408136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fill="hold"/>
                                        <p:tgtEl>
                                          <p:spTgt spid="94"/>
                                        </p:tgtEl>
                                        <p:attrNameLst>
                                          <p:attrName>ppt_x</p:attrName>
                                        </p:attrNameLst>
                                      </p:cBhvr>
                                      <p:tavLst>
                                        <p:tav tm="0">
                                          <p:val>
                                            <p:strVal val="0-#ppt_w/2"/>
                                          </p:val>
                                        </p:tav>
                                        <p:tav tm="100000">
                                          <p:val>
                                            <p:strVal val="#ppt_x"/>
                                          </p:val>
                                        </p:tav>
                                      </p:tavLst>
                                    </p:anim>
                                    <p:anim calcmode="lin" valueType="num">
                                      <p:cBhvr additive="base">
                                        <p:cTn id="8" dur="500" fill="hold"/>
                                        <p:tgtEl>
                                          <p:spTgt spid="9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left)">
                                      <p:cBhvr>
                                        <p:cTn id="16" dur="500"/>
                                        <p:tgtEl>
                                          <p:spTgt spid="6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fade">
                                      <p:cBhvr>
                                        <p:cTn id="20" dur="500"/>
                                        <p:tgtEl>
                                          <p:spTgt spid="9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left)">
                                      <p:cBhvr>
                                        <p:cTn id="25" dur="500"/>
                                        <p:tgtEl>
                                          <p:spTgt spid="5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fade">
                                      <p:cBhvr>
                                        <p:cTn id="29" dur="500"/>
                                        <p:tgtEl>
                                          <p:spTgt spid="88"/>
                                        </p:tgtEl>
                                      </p:cBhvr>
                                    </p:animEffect>
                                  </p:childTnLst>
                                </p:cTn>
                              </p:par>
                            </p:childTnLst>
                          </p:cTn>
                        </p:par>
                        <p:par>
                          <p:cTn id="30" fill="hold">
                            <p:stCondLst>
                              <p:cond delay="1000"/>
                            </p:stCondLst>
                            <p:childTnLst>
                              <p:par>
                                <p:cTn id="31" presetID="22" presetClass="entr" presetSubtype="4" fill="hold" grpId="0" nodeType="afterEffect">
                                  <p:stCondLst>
                                    <p:cond delay="0"/>
                                  </p:stCondLst>
                                  <p:iterate>
                                    <p:tmAbs val="0"/>
                                  </p:iterate>
                                  <p:childTnLst>
                                    <p:set>
                                      <p:cBhvr>
                                        <p:cTn id="32" fill="hold"/>
                                        <p:tgtEl>
                                          <p:spTgt spid="63"/>
                                        </p:tgtEl>
                                        <p:attrNameLst>
                                          <p:attrName>style.visibility</p:attrName>
                                        </p:attrNameLst>
                                      </p:cBhvr>
                                      <p:to>
                                        <p:strVal val="visible"/>
                                      </p:to>
                                    </p:set>
                                    <p:animEffect transition="in" filter="wipe(down)">
                                      <p:cBhvr>
                                        <p:cTn id="33" dur="500"/>
                                        <p:tgtEl>
                                          <p:spTgt spid="6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wipe(left)">
                                      <p:cBhvr>
                                        <p:cTn id="38" dur="500"/>
                                        <p:tgtEl>
                                          <p:spTgt spid="91"/>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fade">
                                      <p:cBhvr>
                                        <p:cTn id="42" dur="500"/>
                                        <p:tgtEl>
                                          <p:spTgt spid="89"/>
                                        </p:tgtEl>
                                      </p:cBhvr>
                                    </p:animEffect>
                                  </p:childTnLst>
                                </p:cTn>
                              </p:par>
                            </p:childTnLst>
                          </p:cTn>
                        </p:par>
                        <p:par>
                          <p:cTn id="43" fill="hold">
                            <p:stCondLst>
                              <p:cond delay="1000"/>
                            </p:stCondLst>
                            <p:childTnLst>
                              <p:par>
                                <p:cTn id="44" presetID="22" presetClass="entr" presetSubtype="4" fill="hold" grpId="0" nodeType="afterEffect">
                                  <p:stCondLst>
                                    <p:cond delay="0"/>
                                  </p:stCondLst>
                                  <p:iterate>
                                    <p:tmAbs val="0"/>
                                  </p:iterate>
                                  <p:childTnLst>
                                    <p:set>
                                      <p:cBhvr>
                                        <p:cTn id="45" fill="hold"/>
                                        <p:tgtEl>
                                          <p:spTgt spid="62"/>
                                        </p:tgtEl>
                                        <p:attrNameLst>
                                          <p:attrName>style.visibility</p:attrName>
                                        </p:attrNameLst>
                                      </p:cBhvr>
                                      <p:to>
                                        <p:strVal val="visible"/>
                                      </p:to>
                                    </p:set>
                                    <p:animEffect transition="in" filter="wipe(down)">
                                      <p:cBhvr>
                                        <p:cTn id="46" dur="500"/>
                                        <p:tgtEl>
                                          <p:spTgt spid="6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animEffect transition="in" filter="wipe(left)">
                                      <p:cBhvr>
                                        <p:cTn id="51" dur="500"/>
                                        <p:tgtEl>
                                          <p:spTgt spid="92"/>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fade">
                                      <p:cBhvr>
                                        <p:cTn id="55" dur="500"/>
                                        <p:tgtEl>
                                          <p:spTgt spid="90"/>
                                        </p:tgtEl>
                                      </p:cBhvr>
                                    </p:animEffect>
                                  </p:childTnLst>
                                </p:cTn>
                              </p:par>
                            </p:childTnLst>
                          </p:cTn>
                        </p:par>
                        <p:par>
                          <p:cTn id="56" fill="hold">
                            <p:stCondLst>
                              <p:cond delay="1000"/>
                            </p:stCondLst>
                            <p:childTnLst>
                              <p:par>
                                <p:cTn id="57" presetID="22" presetClass="entr" presetSubtype="4" fill="hold" grpId="0" nodeType="afterEffect">
                                  <p:stCondLst>
                                    <p:cond delay="0"/>
                                  </p:stCondLst>
                                  <p:iterate>
                                    <p:tmAbs val="0"/>
                                  </p:iterate>
                                  <p:childTnLst>
                                    <p:set>
                                      <p:cBhvr>
                                        <p:cTn id="58" fill="hold"/>
                                        <p:tgtEl>
                                          <p:spTgt spid="57"/>
                                        </p:tgtEl>
                                        <p:attrNameLst>
                                          <p:attrName>style.visibility</p:attrName>
                                        </p:attrNameLst>
                                      </p:cBhvr>
                                      <p:to>
                                        <p:strVal val="visible"/>
                                      </p:to>
                                    </p:set>
                                    <p:animEffect transition="in" filter="wipe(down)">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7" grpId="0" animBg="1" advAuto="0"/>
      <p:bldP spid="58" grpId="0" animBg="1"/>
      <p:bldP spid="62" grpId="0" animBg="1" advAuto="0"/>
      <p:bldP spid="63" grpId="0" animBg="1" advAuto="0"/>
      <p:bldP spid="88" grpId="0" animBg="1" advAuto="0"/>
      <p:bldP spid="89" grpId="0" animBg="1" advAuto="0"/>
      <p:bldP spid="90" grpId="0" animBg="1" advAuto="0"/>
      <p:bldP spid="91" grpId="0" animBg="1"/>
      <p:bldP spid="92" grpId="0" animBg="1"/>
      <p:bldP spid="9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Crisis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12</a:t>
            </a:fld>
            <a:endParaRPr lang="en-US" altLang="en-US" sz="1200" dirty="0">
              <a:solidFill>
                <a:schemeClr val="bg1"/>
              </a:solidFill>
            </a:endParaRPr>
          </a:p>
        </p:txBody>
      </p:sp>
      <p:sp>
        <p:nvSpPr>
          <p:cNvPr id="39" name="Rectangle 45">
            <a:extLst>
              <a:ext uri="{FF2B5EF4-FFF2-40B4-BE49-F238E27FC236}">
                <a16:creationId xmlns:a16="http://schemas.microsoft.com/office/drawing/2014/main" id="{51186372-E210-DF44-B46A-B5E8923F8EB0}"/>
              </a:ext>
            </a:extLst>
          </p:cNvPr>
          <p:cNvSpPr>
            <a:spLocks noChangeArrowheads="1"/>
          </p:cNvSpPr>
          <p:nvPr/>
        </p:nvSpPr>
        <p:spPr bwMode="auto">
          <a:xfrm>
            <a:off x="2129687" y="1322622"/>
            <a:ext cx="998637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eaLnBrk="0" fontAlgn="base" hangingPunct="0">
              <a:lnSpc>
                <a:spcPct val="90000"/>
              </a:lnSpc>
              <a:spcBef>
                <a:spcPct val="0"/>
              </a:spcBef>
              <a:spcAft>
                <a:spcPct val="0"/>
              </a:spcAft>
              <a:defRPr/>
            </a:pPr>
            <a:r>
              <a:rPr lang="en-US" sz="3200" b="1" cap="all" dirty="0">
                <a:ea typeface="Adobe Fan Heiti Std B" charset="-120"/>
                <a:cs typeface="Adobe Fan Heiti Std B" charset="-120"/>
                <a:sym typeface="Gill Sans" charset="0"/>
              </a:rPr>
              <a:t>Disconnection </a:t>
            </a:r>
            <a:r>
              <a:rPr lang="en-US" sz="3200" cap="all" dirty="0">
                <a:ea typeface="Adobe Fan Heiti Std B" charset="-120"/>
                <a:cs typeface="Adobe Fan Heiti Std B" charset="-120"/>
                <a:sym typeface="Gill Sans" charset="0"/>
              </a:rPr>
              <a:t>from Normal Coping Mechanisms</a:t>
            </a:r>
          </a:p>
        </p:txBody>
      </p:sp>
      <p:grpSp>
        <p:nvGrpSpPr>
          <p:cNvPr id="94" name="Group 93">
            <a:extLst>
              <a:ext uri="{FF2B5EF4-FFF2-40B4-BE49-F238E27FC236}">
                <a16:creationId xmlns:a16="http://schemas.microsoft.com/office/drawing/2014/main" id="{BE004DB7-3AC5-144F-A82E-96A3F6F44F97}"/>
              </a:ext>
            </a:extLst>
          </p:cNvPr>
          <p:cNvGrpSpPr/>
          <p:nvPr/>
        </p:nvGrpSpPr>
        <p:grpSpPr>
          <a:xfrm>
            <a:off x="596827" y="1181322"/>
            <a:ext cx="1594934" cy="981731"/>
            <a:chOff x="846822" y="3367179"/>
            <a:chExt cx="2877844" cy="1771401"/>
          </a:xfrm>
        </p:grpSpPr>
        <p:sp>
          <p:nvSpPr>
            <p:cNvPr id="95" name="Notched Right Arrow 94">
              <a:extLst>
                <a:ext uri="{FF2B5EF4-FFF2-40B4-BE49-F238E27FC236}">
                  <a16:creationId xmlns:a16="http://schemas.microsoft.com/office/drawing/2014/main" id="{62325C3B-6BB3-3141-84C6-4D771E8E6C6E}"/>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96" name="Oval 95">
              <a:extLst>
                <a:ext uri="{FF2B5EF4-FFF2-40B4-BE49-F238E27FC236}">
                  <a16:creationId xmlns:a16="http://schemas.microsoft.com/office/drawing/2014/main" id="{C1F6C1FE-E106-5045-9FED-B2CCBD13BAB5}"/>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01</a:t>
              </a:r>
            </a:p>
          </p:txBody>
        </p:sp>
        <p:sp>
          <p:nvSpPr>
            <p:cNvPr id="97" name="Freeform 44">
              <a:extLst>
                <a:ext uri="{FF2B5EF4-FFF2-40B4-BE49-F238E27FC236}">
                  <a16:creationId xmlns:a16="http://schemas.microsoft.com/office/drawing/2014/main" id="{436821AB-71D5-254F-B95B-4864F685619B}"/>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anchor="t" anchorCtr="0" compatLnSpc="1">
              <a:prstTxWarp prst="textNoShape">
                <a:avLst/>
              </a:prstTxWarp>
            </a:bodyPr>
            <a:lstStyle/>
            <a:p>
              <a:endParaRPr lang="en-US" sz="760"/>
            </a:p>
          </p:txBody>
        </p:sp>
      </p:gr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cxnSp>
        <p:nvCxnSpPr>
          <p:cNvPr id="22" name="Straight Connector 21">
            <a:extLst>
              <a:ext uri="{FF2B5EF4-FFF2-40B4-BE49-F238E27FC236}">
                <a16:creationId xmlns:a16="http://schemas.microsoft.com/office/drawing/2014/main" id="{2FF2DDE5-7134-484F-9699-5C1C5C789682}"/>
              </a:ext>
            </a:extLst>
          </p:cNvPr>
          <p:cNvCxnSpPr>
            <a:cxnSpLocks/>
          </p:cNvCxnSpPr>
          <p:nvPr/>
        </p:nvCxnSpPr>
        <p:spPr bwMode="auto">
          <a:xfrm>
            <a:off x="4386136" y="3009958"/>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AABE3505-DF0D-CA46-934F-DB760FEC22FE}"/>
              </a:ext>
            </a:extLst>
          </p:cNvPr>
          <p:cNvCxnSpPr>
            <a:cxnSpLocks/>
          </p:cNvCxnSpPr>
          <p:nvPr/>
        </p:nvCxnSpPr>
        <p:spPr bwMode="auto">
          <a:xfrm>
            <a:off x="8683226"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24"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5660A026-2627-3E48-94F9-F4352E6797B7}"/>
              </a:ext>
            </a:extLst>
          </p:cNvPr>
          <p:cNvSpPr/>
          <p:nvPr/>
        </p:nvSpPr>
        <p:spPr>
          <a:xfrm>
            <a:off x="70759" y="3000229"/>
            <a:ext cx="4260513" cy="845206"/>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2600" b="1" cap="all" dirty="0">
                <a:solidFill>
                  <a:schemeClr val="bg1"/>
                </a:solidFill>
                <a:latin typeface="Calibri" charset="0"/>
                <a:ea typeface="Calibri" charset="0"/>
                <a:cs typeface="Calibri" charset="0"/>
              </a:rPr>
              <a:t>DISCONNECTION</a:t>
            </a:r>
          </a:p>
        </p:txBody>
      </p:sp>
      <p:sp>
        <p:nvSpPr>
          <p:cNvPr id="25"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A74C186E-DA65-9C40-95D8-BBFA864FB950}"/>
              </a:ext>
            </a:extLst>
          </p:cNvPr>
          <p:cNvSpPr/>
          <p:nvPr/>
        </p:nvSpPr>
        <p:spPr>
          <a:xfrm>
            <a:off x="4470356" y="2982693"/>
            <a:ext cx="4159379" cy="854502"/>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r>
              <a:rPr lang="en-US" altLang="en-US" sz="2600" b="1" kern="0" dirty="0">
                <a:solidFill>
                  <a:srgbClr val="FFFFFF"/>
                </a:solidFill>
                <a:latin typeface="Calibri" charset="0"/>
                <a:ea typeface="MS PGothic" charset="-128"/>
                <a:cs typeface="Calibri" charset="0"/>
              </a:rPr>
              <a:t>RESOURCES</a:t>
            </a:r>
            <a:endParaRPr lang="en-US" sz="2600" b="1" dirty="0"/>
          </a:p>
        </p:txBody>
      </p:sp>
      <p:sp>
        <p:nvSpPr>
          <p:cNvPr id="26"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122C45D-ADB0-754D-B192-F1E839AFDDB9}"/>
              </a:ext>
            </a:extLst>
          </p:cNvPr>
          <p:cNvSpPr/>
          <p:nvPr/>
        </p:nvSpPr>
        <p:spPr>
          <a:xfrm>
            <a:off x="8756045" y="3017091"/>
            <a:ext cx="4159379" cy="828344"/>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2600" b="1" cap="all" dirty="0">
                <a:solidFill>
                  <a:schemeClr val="bg1"/>
                </a:solidFill>
                <a:latin typeface="Calibri" charset="0"/>
                <a:ea typeface="Calibri" charset="0"/>
                <a:cs typeface="Calibri" charset="0"/>
              </a:rPr>
              <a:t>BLAME</a:t>
            </a:r>
          </a:p>
        </p:txBody>
      </p:sp>
      <p:sp>
        <p:nvSpPr>
          <p:cNvPr id="27" name="Content Placeholder 2">
            <a:extLst>
              <a:ext uri="{FF2B5EF4-FFF2-40B4-BE49-F238E27FC236}">
                <a16:creationId xmlns:a16="http://schemas.microsoft.com/office/drawing/2014/main" id="{F29B5F9D-FE04-1343-BCD8-11D5B91AA972}"/>
              </a:ext>
            </a:extLst>
          </p:cNvPr>
          <p:cNvSpPr txBox="1">
            <a:spLocks/>
          </p:cNvSpPr>
          <p:nvPr/>
        </p:nvSpPr>
        <p:spPr>
          <a:xfrm>
            <a:off x="123011" y="4053371"/>
            <a:ext cx="4201479"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a:defRPr/>
            </a:pPr>
            <a:r>
              <a:rPr lang="en-US" altLang="en-US" sz="2800" dirty="0">
                <a:solidFill>
                  <a:schemeClr val="tx1"/>
                </a:solidFill>
                <a:latin typeface="Calibri" charset="0"/>
                <a:ea typeface="MS PGothic" charset="-128"/>
                <a:cs typeface="Calibri" charset="0"/>
              </a:rPr>
              <a:t>During migration, individuals may become disconnected from </a:t>
            </a:r>
            <a:r>
              <a:rPr lang="en-US" altLang="en-US" sz="2800" b="1" dirty="0">
                <a:solidFill>
                  <a:schemeClr val="tx1"/>
                </a:solidFill>
                <a:latin typeface="Calibri" charset="0"/>
                <a:ea typeface="MS PGothic" charset="-128"/>
                <a:cs typeface="Calibri" charset="0"/>
              </a:rPr>
              <a:t>normal coping mechanisms, </a:t>
            </a:r>
            <a:r>
              <a:rPr lang="en-US" altLang="en-US" sz="2800" dirty="0">
                <a:solidFill>
                  <a:schemeClr val="tx1"/>
                </a:solidFill>
                <a:latin typeface="Calibri" charset="0"/>
                <a:ea typeface="MS PGothic" charset="-128"/>
                <a:cs typeface="Calibri" charset="0"/>
              </a:rPr>
              <a:t>including social networks, sensitive health centers and community centers.</a:t>
            </a:r>
          </a:p>
        </p:txBody>
      </p:sp>
      <p:cxnSp>
        <p:nvCxnSpPr>
          <p:cNvPr id="28" name="Straight Connector 27">
            <a:extLst>
              <a:ext uri="{FF2B5EF4-FFF2-40B4-BE49-F238E27FC236}">
                <a16:creationId xmlns:a16="http://schemas.microsoft.com/office/drawing/2014/main" id="{8FD781A8-4102-AC43-BD0A-4F1517798781}"/>
              </a:ext>
            </a:extLst>
          </p:cNvPr>
          <p:cNvCxnSpPr>
            <a:cxnSpLocks/>
          </p:cNvCxnSpPr>
          <p:nvPr/>
        </p:nvCxnSpPr>
        <p:spPr bwMode="auto">
          <a:xfrm>
            <a:off x="1292604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25D0C35C-EB3B-7E4C-9237-644614D684B4}"/>
              </a:ext>
            </a:extLst>
          </p:cNvPr>
          <p:cNvCxnSpPr>
            <a:cxnSpLocks/>
          </p:cNvCxnSpPr>
          <p:nvPr/>
        </p:nvCxnSpPr>
        <p:spPr bwMode="auto">
          <a:xfrm>
            <a:off x="3300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30" name="Content Placeholder 2">
            <a:extLst>
              <a:ext uri="{FF2B5EF4-FFF2-40B4-BE49-F238E27FC236}">
                <a16:creationId xmlns:a16="http://schemas.microsoft.com/office/drawing/2014/main" id="{0E305851-80D0-474D-A4DF-C2DB7C1114D5}"/>
              </a:ext>
            </a:extLst>
          </p:cNvPr>
          <p:cNvSpPr txBox="1">
            <a:spLocks/>
          </p:cNvSpPr>
          <p:nvPr/>
        </p:nvSpPr>
        <p:spPr>
          <a:xfrm>
            <a:off x="4470356" y="4053371"/>
            <a:ext cx="4140051"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a:defRPr/>
            </a:pPr>
            <a:r>
              <a:rPr lang="en-US" altLang="en-US" sz="2800" b="1" dirty="0">
                <a:solidFill>
                  <a:schemeClr val="tx1"/>
                </a:solidFill>
                <a:latin typeface="Calibri" charset="0"/>
                <a:ea typeface="MS PGothic" charset="-128"/>
                <a:cs typeface="Calibri" charset="0"/>
              </a:rPr>
              <a:t>Facilities</a:t>
            </a:r>
            <a:r>
              <a:rPr lang="en-US" altLang="en-US" sz="2800" dirty="0">
                <a:solidFill>
                  <a:schemeClr val="tx1"/>
                </a:solidFill>
                <a:latin typeface="Calibri" charset="0"/>
                <a:ea typeface="MS PGothic" charset="-128"/>
                <a:cs typeface="Calibri" charset="0"/>
              </a:rPr>
              <a:t> and services offered to migrants may not meet the needs of migrants with diverse SOGIESC.</a:t>
            </a:r>
          </a:p>
        </p:txBody>
      </p:sp>
      <p:sp>
        <p:nvSpPr>
          <p:cNvPr id="31" name="Content Placeholder 2">
            <a:extLst>
              <a:ext uri="{FF2B5EF4-FFF2-40B4-BE49-F238E27FC236}">
                <a16:creationId xmlns:a16="http://schemas.microsoft.com/office/drawing/2014/main" id="{607280B3-264D-D64B-BC82-4A33BF97590F}"/>
              </a:ext>
            </a:extLst>
          </p:cNvPr>
          <p:cNvSpPr txBox="1">
            <a:spLocks/>
          </p:cNvSpPr>
          <p:nvPr/>
        </p:nvSpPr>
        <p:spPr>
          <a:xfrm>
            <a:off x="8724304" y="4053371"/>
            <a:ext cx="4140051"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a:defRPr/>
            </a:pPr>
            <a:r>
              <a:rPr lang="en-US" altLang="en-US" sz="2800" dirty="0">
                <a:solidFill>
                  <a:schemeClr val="tx1"/>
                </a:solidFill>
                <a:latin typeface="Calibri" charset="0"/>
                <a:ea typeface="MS PGothic" charset="-128"/>
                <a:cs typeface="Calibri" charset="0"/>
              </a:rPr>
              <a:t>Migrants with diverse SOGIESC can be targeted by a host society or </a:t>
            </a:r>
            <a:r>
              <a:rPr lang="en-US" altLang="en-US" sz="2800" b="1" dirty="0">
                <a:solidFill>
                  <a:schemeClr val="tx1"/>
                </a:solidFill>
                <a:latin typeface="Calibri" charset="0"/>
                <a:ea typeface="MS PGothic" charset="-128"/>
                <a:cs typeface="Calibri" charset="0"/>
              </a:rPr>
              <a:t>blamed </a:t>
            </a:r>
            <a:r>
              <a:rPr lang="en-US" altLang="en-US" sz="2800" dirty="0">
                <a:solidFill>
                  <a:schemeClr val="tx1"/>
                </a:solidFill>
                <a:latin typeface="Calibri" charset="0"/>
                <a:ea typeface="MS PGothic" charset="-128"/>
                <a:cs typeface="Calibri" charset="0"/>
              </a:rPr>
              <a:t>for a crisis, </a:t>
            </a:r>
            <a:br>
              <a:rPr lang="en-US" altLang="en-US" sz="2800" dirty="0">
                <a:solidFill>
                  <a:schemeClr val="tx1"/>
                </a:solidFill>
                <a:latin typeface="Calibri" charset="0"/>
                <a:ea typeface="MS PGothic" charset="-128"/>
                <a:cs typeface="Calibri" charset="0"/>
              </a:rPr>
            </a:br>
            <a:r>
              <a:rPr lang="en-US" altLang="en-US" sz="2800" dirty="0">
                <a:solidFill>
                  <a:schemeClr val="tx1"/>
                </a:solidFill>
                <a:latin typeface="Calibri" charset="0"/>
                <a:ea typeface="MS PGothic" charset="-128"/>
                <a:cs typeface="Calibri" charset="0"/>
              </a:rPr>
              <a:t>making the loss of </a:t>
            </a:r>
            <a:br>
              <a:rPr lang="en-US" altLang="en-US" sz="2800" dirty="0">
                <a:solidFill>
                  <a:schemeClr val="tx1"/>
                </a:solidFill>
                <a:latin typeface="Calibri" charset="0"/>
                <a:ea typeface="MS PGothic" charset="-128"/>
                <a:cs typeface="Calibri" charset="0"/>
              </a:rPr>
            </a:br>
            <a:r>
              <a:rPr lang="en-US" altLang="en-US" sz="2800" dirty="0">
                <a:solidFill>
                  <a:schemeClr val="tx1"/>
                </a:solidFill>
                <a:latin typeface="Calibri" charset="0"/>
                <a:ea typeface="MS PGothic" charset="-128"/>
                <a:cs typeface="Calibri" charset="0"/>
              </a:rPr>
              <a:t>coping mechanisms </a:t>
            </a:r>
            <a:br>
              <a:rPr lang="en-US" altLang="en-US" sz="2800" b="1" dirty="0">
                <a:solidFill>
                  <a:schemeClr val="tx1"/>
                </a:solidFill>
                <a:latin typeface="Calibri" charset="0"/>
                <a:ea typeface="MS PGothic" charset="-128"/>
                <a:cs typeface="Calibri" charset="0"/>
              </a:rPr>
            </a:br>
            <a:r>
              <a:rPr lang="en-US" altLang="en-US" sz="2800" b="1" dirty="0">
                <a:solidFill>
                  <a:schemeClr val="tx1"/>
                </a:solidFill>
                <a:latin typeface="Calibri" charset="0"/>
                <a:ea typeface="MS PGothic" charset="-128"/>
                <a:cs typeface="Calibri" charset="0"/>
              </a:rPr>
              <a:t>more problematic.</a:t>
            </a:r>
          </a:p>
        </p:txBody>
      </p:sp>
    </p:spTree>
    <p:extLst>
      <p:ext uri="{BB962C8B-B14F-4D97-AF65-F5344CB8AC3E}">
        <p14:creationId xmlns:p14="http://schemas.microsoft.com/office/powerpoint/2010/main" val="4047340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Crisis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13</a:t>
            </a:fld>
            <a:endParaRPr lang="en-US" altLang="en-US" sz="1200" dirty="0">
              <a:solidFill>
                <a:schemeClr val="bg1"/>
              </a:solidFill>
            </a:endParaRPr>
          </a:p>
        </p:txBody>
      </p:sp>
      <p:sp>
        <p:nvSpPr>
          <p:cNvPr id="39" name="Rectangle 45">
            <a:extLst>
              <a:ext uri="{FF2B5EF4-FFF2-40B4-BE49-F238E27FC236}">
                <a16:creationId xmlns:a16="http://schemas.microsoft.com/office/drawing/2014/main" id="{51186372-E210-DF44-B46A-B5E8923F8EB0}"/>
              </a:ext>
            </a:extLst>
          </p:cNvPr>
          <p:cNvSpPr>
            <a:spLocks noChangeArrowheads="1"/>
          </p:cNvSpPr>
          <p:nvPr/>
        </p:nvSpPr>
        <p:spPr bwMode="auto">
          <a:xfrm>
            <a:off x="2129687" y="1322622"/>
            <a:ext cx="998637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eaLnBrk="0" fontAlgn="base" hangingPunct="0">
              <a:lnSpc>
                <a:spcPct val="90000"/>
              </a:lnSpc>
              <a:spcBef>
                <a:spcPct val="0"/>
              </a:spcBef>
              <a:spcAft>
                <a:spcPct val="0"/>
              </a:spcAft>
              <a:defRPr/>
            </a:pPr>
            <a:r>
              <a:rPr lang="en-US" sz="3200" b="1" cap="all" dirty="0">
                <a:ea typeface="Adobe Fan Heiti Std B" charset="-120"/>
                <a:cs typeface="Adobe Fan Heiti Std B" charset="-120"/>
                <a:sym typeface="Gill Sans" charset="0"/>
              </a:rPr>
              <a:t>Disconnection </a:t>
            </a:r>
            <a:r>
              <a:rPr lang="en-US" sz="3200" cap="all" dirty="0">
                <a:ea typeface="Adobe Fan Heiti Std B" charset="-120"/>
                <a:cs typeface="Adobe Fan Heiti Std B" charset="-120"/>
                <a:sym typeface="Gill Sans" charset="0"/>
              </a:rPr>
              <a:t>from Normal Coping Mechanisms</a:t>
            </a:r>
          </a:p>
        </p:txBody>
      </p:sp>
      <p:grpSp>
        <p:nvGrpSpPr>
          <p:cNvPr id="94" name="Group 93">
            <a:extLst>
              <a:ext uri="{FF2B5EF4-FFF2-40B4-BE49-F238E27FC236}">
                <a16:creationId xmlns:a16="http://schemas.microsoft.com/office/drawing/2014/main" id="{BE004DB7-3AC5-144F-A82E-96A3F6F44F97}"/>
              </a:ext>
            </a:extLst>
          </p:cNvPr>
          <p:cNvGrpSpPr/>
          <p:nvPr/>
        </p:nvGrpSpPr>
        <p:grpSpPr>
          <a:xfrm>
            <a:off x="596827" y="1181322"/>
            <a:ext cx="1594934" cy="981731"/>
            <a:chOff x="846822" y="3367179"/>
            <a:chExt cx="2877844" cy="1771401"/>
          </a:xfrm>
        </p:grpSpPr>
        <p:sp>
          <p:nvSpPr>
            <p:cNvPr id="95" name="Notched Right Arrow 94">
              <a:extLst>
                <a:ext uri="{FF2B5EF4-FFF2-40B4-BE49-F238E27FC236}">
                  <a16:creationId xmlns:a16="http://schemas.microsoft.com/office/drawing/2014/main" id="{62325C3B-6BB3-3141-84C6-4D771E8E6C6E}"/>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96" name="Oval 95">
              <a:extLst>
                <a:ext uri="{FF2B5EF4-FFF2-40B4-BE49-F238E27FC236}">
                  <a16:creationId xmlns:a16="http://schemas.microsoft.com/office/drawing/2014/main" id="{C1F6C1FE-E106-5045-9FED-B2CCBD13BAB5}"/>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01</a:t>
              </a:r>
            </a:p>
          </p:txBody>
        </p:sp>
        <p:sp>
          <p:nvSpPr>
            <p:cNvPr id="97" name="Freeform 44">
              <a:extLst>
                <a:ext uri="{FF2B5EF4-FFF2-40B4-BE49-F238E27FC236}">
                  <a16:creationId xmlns:a16="http://schemas.microsoft.com/office/drawing/2014/main" id="{436821AB-71D5-254F-B95B-4864F685619B}"/>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anchor="t" anchorCtr="0" compatLnSpc="1">
              <a:prstTxWarp prst="textNoShape">
                <a:avLst/>
              </a:prstTxWarp>
            </a:bodyPr>
            <a:lstStyle/>
            <a:p>
              <a:endParaRPr lang="en-US" sz="760"/>
            </a:p>
          </p:txBody>
        </p:sp>
      </p:gr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21" name="Rectangle 34">
            <a:extLst>
              <a:ext uri="{FF2B5EF4-FFF2-40B4-BE49-F238E27FC236}">
                <a16:creationId xmlns:a16="http://schemas.microsoft.com/office/drawing/2014/main" id="{C3A516C8-5896-F943-AB92-BE3BF45EF1BF}"/>
              </a:ext>
            </a:extLst>
          </p:cNvPr>
          <p:cNvSpPr>
            <a:spLocks noChangeArrowheads="1"/>
          </p:cNvSpPr>
          <p:nvPr/>
        </p:nvSpPr>
        <p:spPr bwMode="auto">
          <a:xfrm>
            <a:off x="198262" y="2850313"/>
            <a:ext cx="3789538" cy="5340357"/>
          </a:xfrm>
          <a:prstGeom prst="rect">
            <a:avLst/>
          </a:prstGeom>
          <a:solidFill>
            <a:schemeClr val="accent1"/>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pic>
        <p:nvPicPr>
          <p:cNvPr id="32" name="Picture 31">
            <a:extLst>
              <a:ext uri="{FF2B5EF4-FFF2-40B4-BE49-F238E27FC236}">
                <a16:creationId xmlns:a16="http://schemas.microsoft.com/office/drawing/2014/main" id="{B2240B06-2AD1-C14A-9B16-9E5E09702BFF}"/>
              </a:ext>
            </a:extLst>
          </p:cNvPr>
          <p:cNvPicPr>
            <a:picLocks noChangeAspect="1"/>
          </p:cNvPicPr>
          <p:nvPr/>
        </p:nvPicPr>
        <p:blipFill>
          <a:blip r:embed="rId3">
            <a:lum bright="70000" contrast="-70000"/>
            <a:alphaModFix amt="46000"/>
            <a:extLst>
              <a:ext uri="{28A0092B-C50C-407E-A947-70E740481C1C}">
                <a14:useLocalDpi xmlns:a14="http://schemas.microsoft.com/office/drawing/2010/main" val="0"/>
              </a:ext>
            </a:extLst>
          </a:blip>
          <a:stretch>
            <a:fillRect/>
          </a:stretch>
        </p:blipFill>
        <p:spPr>
          <a:xfrm>
            <a:off x="141783" y="3890511"/>
            <a:ext cx="3782668" cy="4264878"/>
          </a:xfrm>
          <a:prstGeom prst="rect">
            <a:avLst/>
          </a:prstGeom>
        </p:spPr>
      </p:pic>
      <p:sp>
        <p:nvSpPr>
          <p:cNvPr id="33" name="Content Placeholder 4">
            <a:extLst>
              <a:ext uri="{FF2B5EF4-FFF2-40B4-BE49-F238E27FC236}">
                <a16:creationId xmlns:a16="http://schemas.microsoft.com/office/drawing/2014/main" id="{F9B52B48-3747-AD44-83AD-846782E7AE31}"/>
              </a:ext>
            </a:extLst>
          </p:cNvPr>
          <p:cNvSpPr txBox="1">
            <a:spLocks/>
          </p:cNvSpPr>
          <p:nvPr/>
        </p:nvSpPr>
        <p:spPr bwMode="auto">
          <a:xfrm>
            <a:off x="4521200" y="3781375"/>
            <a:ext cx="7944224"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nSpc>
                <a:spcPct val="110000"/>
              </a:lnSpc>
            </a:pPr>
            <a:r>
              <a:rPr lang="en-US" altLang="en-US" sz="2800" dirty="0">
                <a:latin typeface="Calibri" panose="020F0502020204030204" pitchFamily="34" charset="0"/>
                <a:ea typeface="MS PGothic" charset="-128"/>
                <a:cs typeface="Calibri" panose="020F0502020204030204" pitchFamily="34" charset="0"/>
              </a:rPr>
              <a:t>Some forced relocation schemes in Nepal’s </a:t>
            </a:r>
            <a:r>
              <a:rPr lang="en-US" altLang="en-US" sz="2800" dirty="0" err="1">
                <a:latin typeface="Calibri" panose="020F0502020204030204" pitchFamily="34" charset="0"/>
                <a:ea typeface="MS PGothic" charset="-128"/>
                <a:cs typeface="Calibri" panose="020F0502020204030204" pitchFamily="34" charset="0"/>
              </a:rPr>
              <a:t>Tarai</a:t>
            </a:r>
            <a:r>
              <a:rPr lang="en-US" altLang="en-US" sz="2800" dirty="0">
                <a:latin typeface="Calibri" panose="020F0502020204030204" pitchFamily="34" charset="0"/>
                <a:ea typeface="MS PGothic" charset="-128"/>
                <a:cs typeface="Calibri" panose="020F0502020204030204" pitchFamily="34" charset="0"/>
              </a:rPr>
              <a:t> region after the 2008 flooding did not take into account the need for access to many of the vital services that support metis’ (people who were assigned the sex of male at birth but identify as women) lives, including HIV services and community-based organization social services.</a:t>
            </a:r>
          </a:p>
        </p:txBody>
      </p:sp>
      <p:sp>
        <p:nvSpPr>
          <p:cNvPr id="34" name="Rectangle 34">
            <a:extLst>
              <a:ext uri="{FF2B5EF4-FFF2-40B4-BE49-F238E27FC236}">
                <a16:creationId xmlns:a16="http://schemas.microsoft.com/office/drawing/2014/main" id="{903A2FB8-D11B-CA45-9845-6A03BED10E02}"/>
              </a:ext>
            </a:extLst>
          </p:cNvPr>
          <p:cNvSpPr>
            <a:spLocks noChangeArrowheads="1"/>
          </p:cNvSpPr>
          <p:nvPr/>
        </p:nvSpPr>
        <p:spPr bwMode="auto">
          <a:xfrm>
            <a:off x="198262" y="2850313"/>
            <a:ext cx="12593168" cy="5340357"/>
          </a:xfrm>
          <a:prstGeom prst="rect">
            <a:avLst/>
          </a:prstGeom>
          <a:noFill/>
          <a:ln w="57150">
            <a:solidFill>
              <a:schemeClr val="accent1"/>
            </a:solidFill>
            <a:miter lim="800000"/>
            <a:headEnd/>
            <a:tailEnd/>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35" name="Rectangle 34">
            <a:extLst>
              <a:ext uri="{FF2B5EF4-FFF2-40B4-BE49-F238E27FC236}">
                <a16:creationId xmlns:a16="http://schemas.microsoft.com/office/drawing/2014/main" id="{C08865E1-B6AE-5A4C-91F3-F6A7C7657E22}"/>
              </a:ext>
            </a:extLst>
          </p:cNvPr>
          <p:cNvSpPr/>
          <p:nvPr/>
        </p:nvSpPr>
        <p:spPr>
          <a:xfrm>
            <a:off x="129233" y="3518854"/>
            <a:ext cx="3807768" cy="1107996"/>
          </a:xfrm>
          <a:prstGeom prst="rect">
            <a:avLst/>
          </a:prstGeom>
        </p:spPr>
        <p:txBody>
          <a:bodyPr wrap="square">
            <a:spAutoFit/>
          </a:bodyPr>
          <a:lstStyle/>
          <a:p>
            <a:pPr algn="ctr"/>
            <a:r>
              <a:rPr lang="en-US" altLang="en-US" sz="6600" b="1" kern="0">
                <a:solidFill>
                  <a:schemeClr val="bg1"/>
                </a:solidFill>
                <a:latin typeface="Calibri" charset="0"/>
                <a:ea typeface="MS PGothic" charset="-128"/>
                <a:cs typeface="Calibri" charset="0"/>
              </a:rPr>
              <a:t>NEPAL</a:t>
            </a:r>
            <a:endParaRPr lang="en-US" sz="6600" b="1">
              <a:solidFill>
                <a:schemeClr val="bg1"/>
              </a:solidFill>
            </a:endParaRPr>
          </a:p>
        </p:txBody>
      </p:sp>
      <p:sp>
        <p:nvSpPr>
          <p:cNvPr id="36" name="Rectangle 35">
            <a:extLst>
              <a:ext uri="{FF2B5EF4-FFF2-40B4-BE49-F238E27FC236}">
                <a16:creationId xmlns:a16="http://schemas.microsoft.com/office/drawing/2014/main" id="{18530BFA-7968-AE44-BE2A-E4BA5A1F8D4C}"/>
              </a:ext>
            </a:extLst>
          </p:cNvPr>
          <p:cNvSpPr/>
          <p:nvPr/>
        </p:nvSpPr>
        <p:spPr>
          <a:xfrm>
            <a:off x="819426" y="3173133"/>
            <a:ext cx="2502894" cy="584775"/>
          </a:xfrm>
          <a:prstGeom prst="rect">
            <a:avLst/>
          </a:prstGeom>
        </p:spPr>
        <p:txBody>
          <a:bodyPr wrap="square">
            <a:spAutoFit/>
          </a:bodyPr>
          <a:lstStyle/>
          <a:p>
            <a:r>
              <a:rPr lang="en-US" altLang="en-US" sz="3200" b="1" dirty="0">
                <a:solidFill>
                  <a:schemeClr val="bg1"/>
                </a:solidFill>
                <a:latin typeface="Calibri" charset="0"/>
                <a:ea typeface="MS PGothic" charset="-128"/>
                <a:cs typeface="Calibri" charset="0"/>
              </a:rPr>
              <a:t>EXAMPLE 1 </a:t>
            </a:r>
            <a:endParaRPr lang="en-US" sz="3200" dirty="0"/>
          </a:p>
        </p:txBody>
      </p:sp>
      <p:sp>
        <p:nvSpPr>
          <p:cNvPr id="18" name="Oval 17">
            <a:extLst>
              <a:ext uri="{FF2B5EF4-FFF2-40B4-BE49-F238E27FC236}">
                <a16:creationId xmlns:a16="http://schemas.microsoft.com/office/drawing/2014/main" id="{AE3AB789-6EE5-A543-A910-C5110AEA844A}"/>
              </a:ext>
            </a:extLst>
          </p:cNvPr>
          <p:cNvSpPr/>
          <p:nvPr/>
        </p:nvSpPr>
        <p:spPr bwMode="auto">
          <a:xfrm>
            <a:off x="2172893" y="4767577"/>
            <a:ext cx="736880" cy="783773"/>
          </a:xfrm>
          <a:prstGeom prst="ellipse">
            <a:avLst/>
          </a:prstGeom>
          <a:solidFill>
            <a:schemeClr val="tx1">
              <a:lumMod val="75000"/>
              <a:lumOff val="2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399668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Crisis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14</a:t>
            </a:fld>
            <a:endParaRPr lang="en-US" altLang="en-US" sz="1200" dirty="0">
              <a:solidFill>
                <a:schemeClr val="bg1"/>
              </a:solidFill>
            </a:endParaRPr>
          </a:p>
        </p:txBody>
      </p:sp>
      <p:sp>
        <p:nvSpPr>
          <p:cNvPr id="39" name="Rectangle 45">
            <a:extLst>
              <a:ext uri="{FF2B5EF4-FFF2-40B4-BE49-F238E27FC236}">
                <a16:creationId xmlns:a16="http://schemas.microsoft.com/office/drawing/2014/main" id="{51186372-E210-DF44-B46A-B5E8923F8EB0}"/>
              </a:ext>
            </a:extLst>
          </p:cNvPr>
          <p:cNvSpPr>
            <a:spLocks noChangeArrowheads="1"/>
          </p:cNvSpPr>
          <p:nvPr/>
        </p:nvSpPr>
        <p:spPr bwMode="auto">
          <a:xfrm>
            <a:off x="2129687" y="1322622"/>
            <a:ext cx="998637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eaLnBrk="0" fontAlgn="base" hangingPunct="0">
              <a:lnSpc>
                <a:spcPct val="90000"/>
              </a:lnSpc>
              <a:spcBef>
                <a:spcPct val="0"/>
              </a:spcBef>
              <a:spcAft>
                <a:spcPct val="0"/>
              </a:spcAft>
              <a:defRPr/>
            </a:pPr>
            <a:r>
              <a:rPr lang="en-US" sz="3200" b="1" cap="all" dirty="0">
                <a:ea typeface="Adobe Fan Heiti Std B" charset="-120"/>
                <a:cs typeface="Adobe Fan Heiti Std B" charset="-120"/>
                <a:sym typeface="Gill Sans" charset="0"/>
              </a:rPr>
              <a:t>Disconnection </a:t>
            </a:r>
            <a:r>
              <a:rPr lang="en-US" sz="3200" cap="all" dirty="0">
                <a:ea typeface="Adobe Fan Heiti Std B" charset="-120"/>
                <a:cs typeface="Adobe Fan Heiti Std B" charset="-120"/>
                <a:sym typeface="Gill Sans" charset="0"/>
              </a:rPr>
              <a:t>from Normal Coping Mechanisms</a:t>
            </a:r>
          </a:p>
        </p:txBody>
      </p:sp>
      <p:grpSp>
        <p:nvGrpSpPr>
          <p:cNvPr id="94" name="Group 93">
            <a:extLst>
              <a:ext uri="{FF2B5EF4-FFF2-40B4-BE49-F238E27FC236}">
                <a16:creationId xmlns:a16="http://schemas.microsoft.com/office/drawing/2014/main" id="{BE004DB7-3AC5-144F-A82E-96A3F6F44F97}"/>
              </a:ext>
            </a:extLst>
          </p:cNvPr>
          <p:cNvGrpSpPr/>
          <p:nvPr/>
        </p:nvGrpSpPr>
        <p:grpSpPr>
          <a:xfrm>
            <a:off x="596827" y="1181322"/>
            <a:ext cx="1594934" cy="981731"/>
            <a:chOff x="846822" y="3367179"/>
            <a:chExt cx="2877844" cy="1771401"/>
          </a:xfrm>
        </p:grpSpPr>
        <p:sp>
          <p:nvSpPr>
            <p:cNvPr id="95" name="Notched Right Arrow 94">
              <a:extLst>
                <a:ext uri="{FF2B5EF4-FFF2-40B4-BE49-F238E27FC236}">
                  <a16:creationId xmlns:a16="http://schemas.microsoft.com/office/drawing/2014/main" id="{62325C3B-6BB3-3141-84C6-4D771E8E6C6E}"/>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96" name="Oval 95">
              <a:extLst>
                <a:ext uri="{FF2B5EF4-FFF2-40B4-BE49-F238E27FC236}">
                  <a16:creationId xmlns:a16="http://schemas.microsoft.com/office/drawing/2014/main" id="{C1F6C1FE-E106-5045-9FED-B2CCBD13BAB5}"/>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01</a:t>
              </a:r>
            </a:p>
          </p:txBody>
        </p:sp>
        <p:sp>
          <p:nvSpPr>
            <p:cNvPr id="97" name="Freeform 44">
              <a:extLst>
                <a:ext uri="{FF2B5EF4-FFF2-40B4-BE49-F238E27FC236}">
                  <a16:creationId xmlns:a16="http://schemas.microsoft.com/office/drawing/2014/main" id="{436821AB-71D5-254F-B95B-4864F685619B}"/>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anchor="t" anchorCtr="0" compatLnSpc="1">
              <a:prstTxWarp prst="textNoShape">
                <a:avLst/>
              </a:prstTxWarp>
            </a:bodyPr>
            <a:lstStyle/>
            <a:p>
              <a:endParaRPr lang="en-US" sz="760"/>
            </a:p>
          </p:txBody>
        </p:sp>
      </p:gr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21" name="Rectangle 34">
            <a:extLst>
              <a:ext uri="{FF2B5EF4-FFF2-40B4-BE49-F238E27FC236}">
                <a16:creationId xmlns:a16="http://schemas.microsoft.com/office/drawing/2014/main" id="{C3A516C8-5896-F943-AB92-BE3BF45EF1BF}"/>
              </a:ext>
            </a:extLst>
          </p:cNvPr>
          <p:cNvSpPr>
            <a:spLocks noChangeArrowheads="1"/>
          </p:cNvSpPr>
          <p:nvPr/>
        </p:nvSpPr>
        <p:spPr bwMode="auto">
          <a:xfrm>
            <a:off x="198262" y="2850313"/>
            <a:ext cx="3789538" cy="5340357"/>
          </a:xfrm>
          <a:prstGeom prst="rect">
            <a:avLst/>
          </a:prstGeom>
          <a:solidFill>
            <a:schemeClr val="accent1"/>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pic>
        <p:nvPicPr>
          <p:cNvPr id="32" name="Picture 31">
            <a:extLst>
              <a:ext uri="{FF2B5EF4-FFF2-40B4-BE49-F238E27FC236}">
                <a16:creationId xmlns:a16="http://schemas.microsoft.com/office/drawing/2014/main" id="{B2240B06-2AD1-C14A-9B16-9E5E09702BFF}"/>
              </a:ext>
            </a:extLst>
          </p:cNvPr>
          <p:cNvPicPr>
            <a:picLocks noChangeAspect="1"/>
          </p:cNvPicPr>
          <p:nvPr/>
        </p:nvPicPr>
        <p:blipFill>
          <a:blip r:embed="rId3">
            <a:lum bright="70000" contrast="-70000"/>
            <a:alphaModFix amt="46000"/>
            <a:extLst>
              <a:ext uri="{28A0092B-C50C-407E-A947-70E740481C1C}">
                <a14:useLocalDpi xmlns:a14="http://schemas.microsoft.com/office/drawing/2010/main" val="0"/>
              </a:ext>
            </a:extLst>
          </a:blip>
          <a:stretch>
            <a:fillRect/>
          </a:stretch>
        </p:blipFill>
        <p:spPr>
          <a:xfrm>
            <a:off x="141783" y="3890511"/>
            <a:ext cx="3782668" cy="4264878"/>
          </a:xfrm>
          <a:prstGeom prst="rect">
            <a:avLst/>
          </a:prstGeom>
        </p:spPr>
      </p:pic>
      <p:sp>
        <p:nvSpPr>
          <p:cNvPr id="33" name="Content Placeholder 4">
            <a:extLst>
              <a:ext uri="{FF2B5EF4-FFF2-40B4-BE49-F238E27FC236}">
                <a16:creationId xmlns:a16="http://schemas.microsoft.com/office/drawing/2014/main" id="{F9B52B48-3747-AD44-83AD-846782E7AE31}"/>
              </a:ext>
            </a:extLst>
          </p:cNvPr>
          <p:cNvSpPr txBox="1">
            <a:spLocks/>
          </p:cNvSpPr>
          <p:nvPr/>
        </p:nvSpPr>
        <p:spPr bwMode="auto">
          <a:xfrm>
            <a:off x="4521200" y="3781375"/>
            <a:ext cx="7944224"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nSpc>
                <a:spcPct val="110000"/>
              </a:lnSpc>
            </a:pPr>
            <a:r>
              <a:rPr lang="en-US" altLang="en-US" sz="2800" dirty="0">
                <a:latin typeface="Calibri" panose="020F0502020204030204" pitchFamily="34" charset="0"/>
                <a:ea typeface="MS PGothic" charset="-128"/>
                <a:cs typeface="Calibri" panose="020F0502020204030204" pitchFamily="34" charset="0"/>
              </a:rPr>
              <a:t>During the 2015 earthquake, the Kathmandu offices of the national LGBT organization were damaged and many of the staff were crisis-affected, so individuals who usually relied on their services were unable to do so. Because displaced persons camps were not safe spaces for LGBT Nepalis, they formed their own camps and were greatly in need of supplies such as food and clean water. Despite the visibility of their plight, their needs were largely overlooked by the organizations engaged in emergency response. </a:t>
            </a:r>
          </a:p>
        </p:txBody>
      </p:sp>
      <p:sp>
        <p:nvSpPr>
          <p:cNvPr id="34" name="Rectangle 34">
            <a:extLst>
              <a:ext uri="{FF2B5EF4-FFF2-40B4-BE49-F238E27FC236}">
                <a16:creationId xmlns:a16="http://schemas.microsoft.com/office/drawing/2014/main" id="{903A2FB8-D11B-CA45-9845-6A03BED10E02}"/>
              </a:ext>
            </a:extLst>
          </p:cNvPr>
          <p:cNvSpPr>
            <a:spLocks noChangeArrowheads="1"/>
          </p:cNvSpPr>
          <p:nvPr/>
        </p:nvSpPr>
        <p:spPr bwMode="auto">
          <a:xfrm>
            <a:off x="198262" y="2850313"/>
            <a:ext cx="12593168" cy="5340357"/>
          </a:xfrm>
          <a:prstGeom prst="rect">
            <a:avLst/>
          </a:prstGeom>
          <a:noFill/>
          <a:ln w="57150">
            <a:solidFill>
              <a:schemeClr val="accent1"/>
            </a:solidFill>
            <a:miter lim="800000"/>
            <a:headEnd/>
            <a:tailEnd/>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35" name="Rectangle 34">
            <a:extLst>
              <a:ext uri="{FF2B5EF4-FFF2-40B4-BE49-F238E27FC236}">
                <a16:creationId xmlns:a16="http://schemas.microsoft.com/office/drawing/2014/main" id="{C08865E1-B6AE-5A4C-91F3-F6A7C7657E22}"/>
              </a:ext>
            </a:extLst>
          </p:cNvPr>
          <p:cNvSpPr/>
          <p:nvPr/>
        </p:nvSpPr>
        <p:spPr>
          <a:xfrm>
            <a:off x="129233" y="3518854"/>
            <a:ext cx="3807768" cy="1107996"/>
          </a:xfrm>
          <a:prstGeom prst="rect">
            <a:avLst/>
          </a:prstGeom>
        </p:spPr>
        <p:txBody>
          <a:bodyPr wrap="square">
            <a:spAutoFit/>
          </a:bodyPr>
          <a:lstStyle/>
          <a:p>
            <a:pPr algn="ctr"/>
            <a:r>
              <a:rPr lang="en-US" altLang="en-US" sz="6600" b="1" kern="0" dirty="0">
                <a:solidFill>
                  <a:schemeClr val="bg1"/>
                </a:solidFill>
                <a:latin typeface="Calibri" charset="0"/>
                <a:ea typeface="MS PGothic" charset="-128"/>
                <a:cs typeface="Calibri" charset="0"/>
              </a:rPr>
              <a:t>NEPAL</a:t>
            </a:r>
            <a:endParaRPr lang="en-US" sz="6600" b="1" dirty="0">
              <a:solidFill>
                <a:schemeClr val="bg1"/>
              </a:solidFill>
            </a:endParaRPr>
          </a:p>
        </p:txBody>
      </p:sp>
      <p:sp>
        <p:nvSpPr>
          <p:cNvPr id="36" name="Rectangle 35">
            <a:extLst>
              <a:ext uri="{FF2B5EF4-FFF2-40B4-BE49-F238E27FC236}">
                <a16:creationId xmlns:a16="http://schemas.microsoft.com/office/drawing/2014/main" id="{18530BFA-7968-AE44-BE2A-E4BA5A1F8D4C}"/>
              </a:ext>
            </a:extLst>
          </p:cNvPr>
          <p:cNvSpPr/>
          <p:nvPr/>
        </p:nvSpPr>
        <p:spPr>
          <a:xfrm>
            <a:off x="819426" y="3173133"/>
            <a:ext cx="2502894" cy="584775"/>
          </a:xfrm>
          <a:prstGeom prst="rect">
            <a:avLst/>
          </a:prstGeom>
        </p:spPr>
        <p:txBody>
          <a:bodyPr wrap="square">
            <a:spAutoFit/>
          </a:bodyPr>
          <a:lstStyle/>
          <a:p>
            <a:r>
              <a:rPr lang="en-US" altLang="en-US" sz="3200" b="1" dirty="0">
                <a:solidFill>
                  <a:schemeClr val="bg1"/>
                </a:solidFill>
                <a:latin typeface="Calibri" charset="0"/>
                <a:ea typeface="MS PGothic" charset="-128"/>
                <a:cs typeface="Calibri" charset="0"/>
              </a:rPr>
              <a:t>EXAMPLE 2 </a:t>
            </a:r>
            <a:endParaRPr lang="en-US" sz="3200" dirty="0"/>
          </a:p>
        </p:txBody>
      </p:sp>
      <p:sp>
        <p:nvSpPr>
          <p:cNvPr id="18" name="Oval 17">
            <a:extLst>
              <a:ext uri="{FF2B5EF4-FFF2-40B4-BE49-F238E27FC236}">
                <a16:creationId xmlns:a16="http://schemas.microsoft.com/office/drawing/2014/main" id="{DBB7E225-3101-704D-8924-1AB7CD9DCEE2}"/>
              </a:ext>
            </a:extLst>
          </p:cNvPr>
          <p:cNvSpPr/>
          <p:nvPr/>
        </p:nvSpPr>
        <p:spPr bwMode="auto">
          <a:xfrm>
            <a:off x="2172893" y="4767577"/>
            <a:ext cx="736880" cy="783773"/>
          </a:xfrm>
          <a:prstGeom prst="ellipse">
            <a:avLst/>
          </a:prstGeom>
          <a:solidFill>
            <a:schemeClr val="tx1">
              <a:lumMod val="75000"/>
              <a:lumOff val="2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91139317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Crisis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15</a:t>
            </a:fld>
            <a:endParaRPr lang="en-US" altLang="en-US" sz="1200" dirty="0">
              <a:solidFill>
                <a:schemeClr val="bg1"/>
              </a:solidFill>
            </a:endParaRPr>
          </a:p>
        </p:txBody>
      </p:sp>
      <p:sp>
        <p:nvSpPr>
          <p:cNvPr id="39" name="Rectangle 45">
            <a:extLst>
              <a:ext uri="{FF2B5EF4-FFF2-40B4-BE49-F238E27FC236}">
                <a16:creationId xmlns:a16="http://schemas.microsoft.com/office/drawing/2014/main" id="{51186372-E210-DF44-B46A-B5E8923F8EB0}"/>
              </a:ext>
            </a:extLst>
          </p:cNvPr>
          <p:cNvSpPr>
            <a:spLocks noChangeArrowheads="1"/>
          </p:cNvSpPr>
          <p:nvPr/>
        </p:nvSpPr>
        <p:spPr bwMode="auto">
          <a:xfrm>
            <a:off x="2129687" y="1322622"/>
            <a:ext cx="998637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eaLnBrk="0" fontAlgn="base" hangingPunct="0">
              <a:lnSpc>
                <a:spcPct val="90000"/>
              </a:lnSpc>
              <a:spcBef>
                <a:spcPct val="0"/>
              </a:spcBef>
              <a:spcAft>
                <a:spcPct val="0"/>
              </a:spcAft>
              <a:defRPr/>
            </a:pPr>
            <a:r>
              <a:rPr lang="en-US" sz="3200" b="1" cap="all" dirty="0">
                <a:ea typeface="Adobe Fan Heiti Std B" charset="-120"/>
                <a:cs typeface="Adobe Fan Heiti Std B" charset="-120"/>
                <a:sym typeface="Gill Sans" charset="0"/>
              </a:rPr>
              <a:t>Disconnection </a:t>
            </a:r>
            <a:r>
              <a:rPr lang="en-US" sz="3200" cap="all" dirty="0">
                <a:ea typeface="Adobe Fan Heiti Std B" charset="-120"/>
                <a:cs typeface="Adobe Fan Heiti Std B" charset="-120"/>
                <a:sym typeface="Gill Sans" charset="0"/>
              </a:rPr>
              <a:t>from Normal Coping Mechanisms</a:t>
            </a:r>
          </a:p>
        </p:txBody>
      </p:sp>
      <p:grpSp>
        <p:nvGrpSpPr>
          <p:cNvPr id="94" name="Group 93">
            <a:extLst>
              <a:ext uri="{FF2B5EF4-FFF2-40B4-BE49-F238E27FC236}">
                <a16:creationId xmlns:a16="http://schemas.microsoft.com/office/drawing/2014/main" id="{BE004DB7-3AC5-144F-A82E-96A3F6F44F97}"/>
              </a:ext>
            </a:extLst>
          </p:cNvPr>
          <p:cNvGrpSpPr/>
          <p:nvPr/>
        </p:nvGrpSpPr>
        <p:grpSpPr>
          <a:xfrm>
            <a:off x="596827" y="1181322"/>
            <a:ext cx="1594934" cy="981731"/>
            <a:chOff x="846822" y="3367179"/>
            <a:chExt cx="2877844" cy="1771401"/>
          </a:xfrm>
        </p:grpSpPr>
        <p:sp>
          <p:nvSpPr>
            <p:cNvPr id="95" name="Notched Right Arrow 94">
              <a:extLst>
                <a:ext uri="{FF2B5EF4-FFF2-40B4-BE49-F238E27FC236}">
                  <a16:creationId xmlns:a16="http://schemas.microsoft.com/office/drawing/2014/main" id="{62325C3B-6BB3-3141-84C6-4D771E8E6C6E}"/>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96" name="Oval 95">
              <a:extLst>
                <a:ext uri="{FF2B5EF4-FFF2-40B4-BE49-F238E27FC236}">
                  <a16:creationId xmlns:a16="http://schemas.microsoft.com/office/drawing/2014/main" id="{C1F6C1FE-E106-5045-9FED-B2CCBD13BAB5}"/>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01</a:t>
              </a:r>
            </a:p>
          </p:txBody>
        </p:sp>
        <p:sp>
          <p:nvSpPr>
            <p:cNvPr id="97" name="Freeform 44">
              <a:extLst>
                <a:ext uri="{FF2B5EF4-FFF2-40B4-BE49-F238E27FC236}">
                  <a16:creationId xmlns:a16="http://schemas.microsoft.com/office/drawing/2014/main" id="{436821AB-71D5-254F-B95B-4864F685619B}"/>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anchor="t" anchorCtr="0" compatLnSpc="1">
              <a:prstTxWarp prst="textNoShape">
                <a:avLst/>
              </a:prstTxWarp>
            </a:bodyPr>
            <a:lstStyle/>
            <a:p>
              <a:endParaRPr lang="en-US" sz="760"/>
            </a:p>
          </p:txBody>
        </p:sp>
      </p:gr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21" name="Rectangle 34">
            <a:extLst>
              <a:ext uri="{FF2B5EF4-FFF2-40B4-BE49-F238E27FC236}">
                <a16:creationId xmlns:a16="http://schemas.microsoft.com/office/drawing/2014/main" id="{C3A516C8-5896-F943-AB92-BE3BF45EF1BF}"/>
              </a:ext>
            </a:extLst>
          </p:cNvPr>
          <p:cNvSpPr>
            <a:spLocks noChangeArrowheads="1"/>
          </p:cNvSpPr>
          <p:nvPr/>
        </p:nvSpPr>
        <p:spPr bwMode="auto">
          <a:xfrm>
            <a:off x="198262" y="2850313"/>
            <a:ext cx="3789538" cy="5340357"/>
          </a:xfrm>
          <a:prstGeom prst="rect">
            <a:avLst/>
          </a:prstGeom>
          <a:solidFill>
            <a:schemeClr val="accent1"/>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33" name="Content Placeholder 4">
            <a:extLst>
              <a:ext uri="{FF2B5EF4-FFF2-40B4-BE49-F238E27FC236}">
                <a16:creationId xmlns:a16="http://schemas.microsoft.com/office/drawing/2014/main" id="{F9B52B48-3747-AD44-83AD-846782E7AE31}"/>
              </a:ext>
            </a:extLst>
          </p:cNvPr>
          <p:cNvSpPr txBox="1">
            <a:spLocks/>
          </p:cNvSpPr>
          <p:nvPr/>
        </p:nvSpPr>
        <p:spPr bwMode="auto">
          <a:xfrm>
            <a:off x="4521200" y="3781375"/>
            <a:ext cx="7594865"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nSpc>
                <a:spcPct val="110000"/>
              </a:lnSpc>
            </a:pPr>
            <a:r>
              <a:rPr lang="en-US" altLang="en-US" sz="2800" dirty="0">
                <a:latin typeface="Calibri" panose="020F0502020204030204" pitchFamily="34" charset="0"/>
                <a:ea typeface="MS PGothic" charset="-128"/>
                <a:cs typeface="Calibri" panose="020F0502020204030204" pitchFamily="34" charset="0"/>
              </a:rPr>
              <a:t>The 2010 earthquake destroyed protective infrastructure, “from walls that ensured privacy at home to alleyways that made travel to clinics and gathering spaces safe. In the wake of the damage, people who had relied on specialized and often discreet services, such as HIV/AIDS clinics, were forced to turn to the common consumption of relief aid.”</a:t>
            </a:r>
          </a:p>
        </p:txBody>
      </p:sp>
      <p:sp>
        <p:nvSpPr>
          <p:cNvPr id="34" name="Rectangle 34">
            <a:extLst>
              <a:ext uri="{FF2B5EF4-FFF2-40B4-BE49-F238E27FC236}">
                <a16:creationId xmlns:a16="http://schemas.microsoft.com/office/drawing/2014/main" id="{903A2FB8-D11B-CA45-9845-6A03BED10E02}"/>
              </a:ext>
            </a:extLst>
          </p:cNvPr>
          <p:cNvSpPr>
            <a:spLocks noChangeArrowheads="1"/>
          </p:cNvSpPr>
          <p:nvPr/>
        </p:nvSpPr>
        <p:spPr bwMode="auto">
          <a:xfrm>
            <a:off x="198262" y="2850313"/>
            <a:ext cx="12593168" cy="5340357"/>
          </a:xfrm>
          <a:prstGeom prst="rect">
            <a:avLst/>
          </a:prstGeom>
          <a:noFill/>
          <a:ln w="57150">
            <a:solidFill>
              <a:schemeClr val="accent1"/>
            </a:solidFill>
            <a:miter lim="800000"/>
            <a:headEnd/>
            <a:tailEnd/>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pic>
        <p:nvPicPr>
          <p:cNvPr id="18" name="Picture 17">
            <a:extLst>
              <a:ext uri="{FF2B5EF4-FFF2-40B4-BE49-F238E27FC236}">
                <a16:creationId xmlns:a16="http://schemas.microsoft.com/office/drawing/2014/main" id="{E2ED924A-B21B-A14B-902F-930C8469AB4C}"/>
              </a:ext>
            </a:extLst>
          </p:cNvPr>
          <p:cNvPicPr>
            <a:picLocks noChangeAspect="1"/>
          </p:cNvPicPr>
          <p:nvPr/>
        </p:nvPicPr>
        <p:blipFill rotWithShape="1">
          <a:blip r:embed="rId3">
            <a:alphaModFix amt="46000"/>
            <a:lum bright="70000" contrast="-70000"/>
            <a:extLst>
              <a:ext uri="{28A0092B-C50C-407E-A947-70E740481C1C}">
                <a14:useLocalDpi xmlns:a14="http://schemas.microsoft.com/office/drawing/2010/main" val="0"/>
              </a:ext>
            </a:extLst>
          </a:blip>
          <a:srcRect l="12301"/>
          <a:stretch/>
        </p:blipFill>
        <p:spPr>
          <a:xfrm>
            <a:off x="198262" y="2760653"/>
            <a:ext cx="4206333" cy="5430017"/>
          </a:xfrm>
          <a:prstGeom prst="rect">
            <a:avLst/>
          </a:prstGeom>
        </p:spPr>
      </p:pic>
      <p:sp>
        <p:nvSpPr>
          <p:cNvPr id="19" name="Rectangle 18">
            <a:extLst>
              <a:ext uri="{FF2B5EF4-FFF2-40B4-BE49-F238E27FC236}">
                <a16:creationId xmlns:a16="http://schemas.microsoft.com/office/drawing/2014/main" id="{FF2BEE8F-1476-4240-B016-BF8EF10490F8}"/>
              </a:ext>
            </a:extLst>
          </p:cNvPr>
          <p:cNvSpPr/>
          <p:nvPr/>
        </p:nvSpPr>
        <p:spPr>
          <a:xfrm>
            <a:off x="-239039" y="3506202"/>
            <a:ext cx="4206333" cy="1107996"/>
          </a:xfrm>
          <a:prstGeom prst="rect">
            <a:avLst/>
          </a:prstGeom>
        </p:spPr>
        <p:txBody>
          <a:bodyPr wrap="square">
            <a:spAutoFit/>
          </a:bodyPr>
          <a:lstStyle/>
          <a:p>
            <a:pPr algn="ctr"/>
            <a:r>
              <a:rPr lang="en-US" altLang="en-US" sz="6600" b="1" kern="0" dirty="0">
                <a:solidFill>
                  <a:schemeClr val="bg1"/>
                </a:solidFill>
                <a:latin typeface="Calibri" charset="0"/>
                <a:ea typeface="MS PGothic" charset="-128"/>
                <a:cs typeface="Calibri" charset="0"/>
              </a:rPr>
              <a:t>HAITI</a:t>
            </a:r>
            <a:endParaRPr lang="en-US" sz="6600" b="1" dirty="0">
              <a:solidFill>
                <a:schemeClr val="bg1"/>
              </a:solidFill>
            </a:endParaRPr>
          </a:p>
        </p:txBody>
      </p:sp>
      <p:sp>
        <p:nvSpPr>
          <p:cNvPr id="20" name="Rectangle 19">
            <a:extLst>
              <a:ext uri="{FF2B5EF4-FFF2-40B4-BE49-F238E27FC236}">
                <a16:creationId xmlns:a16="http://schemas.microsoft.com/office/drawing/2014/main" id="{527A34DA-4D1A-5445-B5AD-B00AF3373765}"/>
              </a:ext>
            </a:extLst>
          </p:cNvPr>
          <p:cNvSpPr/>
          <p:nvPr/>
        </p:nvSpPr>
        <p:spPr>
          <a:xfrm>
            <a:off x="863878" y="3162202"/>
            <a:ext cx="1981164" cy="1077218"/>
          </a:xfrm>
          <a:prstGeom prst="rect">
            <a:avLst/>
          </a:prstGeom>
        </p:spPr>
        <p:txBody>
          <a:bodyPr wrap="square">
            <a:spAutoFit/>
          </a:bodyPr>
          <a:lstStyle/>
          <a:p>
            <a:r>
              <a:rPr lang="en-US" altLang="en-US" sz="3200" b="1" dirty="0">
                <a:solidFill>
                  <a:schemeClr val="bg1"/>
                </a:solidFill>
                <a:latin typeface="Calibri" charset="0"/>
                <a:ea typeface="MS PGothic" charset="-128"/>
                <a:cs typeface="Calibri" charset="0"/>
              </a:rPr>
              <a:t>EXAMPLE </a:t>
            </a:r>
            <a:br>
              <a:rPr lang="en-US" altLang="en-US" sz="3200" b="1" dirty="0">
                <a:solidFill>
                  <a:schemeClr val="bg1"/>
                </a:solidFill>
                <a:latin typeface="Calibri" charset="0"/>
                <a:ea typeface="MS PGothic" charset="-128"/>
                <a:cs typeface="Calibri" charset="0"/>
              </a:rPr>
            </a:br>
            <a:endParaRPr lang="en-US" sz="3200" dirty="0"/>
          </a:p>
        </p:txBody>
      </p:sp>
      <p:sp>
        <p:nvSpPr>
          <p:cNvPr id="22" name="Rectangle 21">
            <a:extLst>
              <a:ext uri="{FF2B5EF4-FFF2-40B4-BE49-F238E27FC236}">
                <a16:creationId xmlns:a16="http://schemas.microsoft.com/office/drawing/2014/main" id="{5BAA23B0-8F1F-5741-9A50-8744ECAEDEBC}"/>
              </a:ext>
            </a:extLst>
          </p:cNvPr>
          <p:cNvSpPr/>
          <p:nvPr/>
        </p:nvSpPr>
        <p:spPr>
          <a:xfrm>
            <a:off x="2587915" y="3153170"/>
            <a:ext cx="612316" cy="584775"/>
          </a:xfrm>
          <a:prstGeom prst="rect">
            <a:avLst/>
          </a:prstGeom>
        </p:spPr>
        <p:txBody>
          <a:bodyPr wrap="square">
            <a:spAutoFit/>
          </a:bodyPr>
          <a:lstStyle/>
          <a:p>
            <a:r>
              <a:rPr lang="en-US" sz="3200" b="1" dirty="0">
                <a:solidFill>
                  <a:schemeClr val="bg1"/>
                </a:solidFill>
                <a:latin typeface="Calibri" charset="0"/>
                <a:ea typeface="MS PGothic" charset="-128"/>
                <a:cs typeface="Calibri" charset="0"/>
              </a:rPr>
              <a:t>3</a:t>
            </a:r>
            <a:endParaRPr lang="en-US" sz="3200" dirty="0"/>
          </a:p>
        </p:txBody>
      </p:sp>
      <p:sp>
        <p:nvSpPr>
          <p:cNvPr id="23" name="Oval 22">
            <a:extLst>
              <a:ext uri="{FF2B5EF4-FFF2-40B4-BE49-F238E27FC236}">
                <a16:creationId xmlns:a16="http://schemas.microsoft.com/office/drawing/2014/main" id="{4F71383A-DCE2-C24B-802D-FC58A743A3C5}"/>
              </a:ext>
            </a:extLst>
          </p:cNvPr>
          <p:cNvSpPr/>
          <p:nvPr/>
        </p:nvSpPr>
        <p:spPr bwMode="auto">
          <a:xfrm>
            <a:off x="2900472" y="6250092"/>
            <a:ext cx="542964" cy="519008"/>
          </a:xfrm>
          <a:prstGeom prst="ellipse">
            <a:avLst/>
          </a:prstGeom>
          <a:solidFill>
            <a:schemeClr val="tx1">
              <a:lumMod val="75000"/>
              <a:lumOff val="2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819344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BD06979-9137-4C45-80AC-562E83EBF9B9}"/>
              </a:ext>
            </a:extLst>
          </p:cNvPr>
          <p:cNvGrpSpPr/>
          <p:nvPr/>
        </p:nvGrpSpPr>
        <p:grpSpPr>
          <a:xfrm>
            <a:off x="596827" y="1169766"/>
            <a:ext cx="1613709" cy="993287"/>
            <a:chOff x="5077896" y="2214240"/>
            <a:chExt cx="2877844" cy="1771401"/>
          </a:xfrm>
        </p:grpSpPr>
        <p:sp>
          <p:nvSpPr>
            <p:cNvPr id="23" name="Notched Right Arrow 22">
              <a:extLst>
                <a:ext uri="{FF2B5EF4-FFF2-40B4-BE49-F238E27FC236}">
                  <a16:creationId xmlns:a16="http://schemas.microsoft.com/office/drawing/2014/main" id="{11466FC5-387E-9649-9E21-B99696A3CB71}"/>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24" name="Oval 23">
              <a:extLst>
                <a:ext uri="{FF2B5EF4-FFF2-40B4-BE49-F238E27FC236}">
                  <a16:creationId xmlns:a16="http://schemas.microsoft.com/office/drawing/2014/main" id="{E411E698-B580-274A-BFCA-3FFC81DA8C47}"/>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02</a:t>
              </a:r>
            </a:p>
          </p:txBody>
        </p:sp>
        <p:grpSp>
          <p:nvGrpSpPr>
            <p:cNvPr id="25" name="Group 24">
              <a:extLst>
                <a:ext uri="{FF2B5EF4-FFF2-40B4-BE49-F238E27FC236}">
                  <a16:creationId xmlns:a16="http://schemas.microsoft.com/office/drawing/2014/main" id="{394D4521-6205-744E-B826-0A828AB768E3}"/>
                </a:ext>
              </a:extLst>
            </p:cNvPr>
            <p:cNvGrpSpPr/>
            <p:nvPr/>
          </p:nvGrpSpPr>
          <p:grpSpPr>
            <a:xfrm flipH="1">
              <a:off x="6095654" y="2382648"/>
              <a:ext cx="924868" cy="873318"/>
              <a:chOff x="11172825" y="5868988"/>
              <a:chExt cx="484188" cy="457200"/>
            </a:xfrm>
            <a:solidFill>
              <a:schemeClr val="bg1"/>
            </a:solidFill>
          </p:grpSpPr>
          <p:sp>
            <p:nvSpPr>
              <p:cNvPr id="26" name="Freeform 608">
                <a:extLst>
                  <a:ext uri="{FF2B5EF4-FFF2-40B4-BE49-F238E27FC236}">
                    <a16:creationId xmlns:a16="http://schemas.microsoft.com/office/drawing/2014/main" id="{12C1267B-5BFB-7541-A753-554BF58CCEDC}"/>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609">
                <a:extLst>
                  <a:ext uri="{FF2B5EF4-FFF2-40B4-BE49-F238E27FC236}">
                    <a16:creationId xmlns:a16="http://schemas.microsoft.com/office/drawing/2014/main" id="{8C2163D7-FB61-4847-A766-5F3C3DAF4266}"/>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610">
                <a:extLst>
                  <a:ext uri="{FF2B5EF4-FFF2-40B4-BE49-F238E27FC236}">
                    <a16:creationId xmlns:a16="http://schemas.microsoft.com/office/drawing/2014/main" id="{8B18109B-D4AC-904D-B240-E5664236B09C}"/>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611">
                <a:extLst>
                  <a:ext uri="{FF2B5EF4-FFF2-40B4-BE49-F238E27FC236}">
                    <a16:creationId xmlns:a16="http://schemas.microsoft.com/office/drawing/2014/main" id="{D2F04869-F395-9549-951C-17DB10B8AB77}"/>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612">
                <a:extLst>
                  <a:ext uri="{FF2B5EF4-FFF2-40B4-BE49-F238E27FC236}">
                    <a16:creationId xmlns:a16="http://schemas.microsoft.com/office/drawing/2014/main" id="{DAE325BD-E3D7-8E4B-A65B-D98A7E85525E}"/>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613">
                <a:extLst>
                  <a:ext uri="{FF2B5EF4-FFF2-40B4-BE49-F238E27FC236}">
                    <a16:creationId xmlns:a16="http://schemas.microsoft.com/office/drawing/2014/main" id="{C212DB87-FAD3-0F46-82F1-8BEAA7285AEF}"/>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614">
                <a:extLst>
                  <a:ext uri="{FF2B5EF4-FFF2-40B4-BE49-F238E27FC236}">
                    <a16:creationId xmlns:a16="http://schemas.microsoft.com/office/drawing/2014/main" id="{EFFEF16B-8C0A-6041-B1D6-8CAAEF734FA6}"/>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615">
                <a:extLst>
                  <a:ext uri="{FF2B5EF4-FFF2-40B4-BE49-F238E27FC236}">
                    <a16:creationId xmlns:a16="http://schemas.microsoft.com/office/drawing/2014/main" id="{DB13F200-C070-7845-A95E-4D47FA61242E}"/>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616">
                <a:extLst>
                  <a:ext uri="{FF2B5EF4-FFF2-40B4-BE49-F238E27FC236}">
                    <a16:creationId xmlns:a16="http://schemas.microsoft.com/office/drawing/2014/main" id="{90AFCD8B-A736-5240-B049-29880F569C6C}"/>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617">
                <a:extLst>
                  <a:ext uri="{FF2B5EF4-FFF2-40B4-BE49-F238E27FC236}">
                    <a16:creationId xmlns:a16="http://schemas.microsoft.com/office/drawing/2014/main" id="{F4D764AC-FFDA-C746-B195-B1BC25935BC4}"/>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Crisis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16</a:t>
            </a:fld>
            <a:endParaRPr lang="en-US" altLang="en-US" sz="1200" dirty="0">
              <a:solidFill>
                <a:schemeClr val="bg1"/>
              </a:solidFill>
            </a:endParaRPr>
          </a:p>
        </p:txBody>
      </p:sp>
      <p:sp>
        <p:nvSpPr>
          <p:cNvPr id="39" name="Rectangle 45">
            <a:extLst>
              <a:ext uri="{FF2B5EF4-FFF2-40B4-BE49-F238E27FC236}">
                <a16:creationId xmlns:a16="http://schemas.microsoft.com/office/drawing/2014/main" id="{51186372-E210-DF44-B46A-B5E8923F8EB0}"/>
              </a:ext>
            </a:extLst>
          </p:cNvPr>
          <p:cNvSpPr>
            <a:spLocks noChangeArrowheads="1"/>
          </p:cNvSpPr>
          <p:nvPr/>
        </p:nvSpPr>
        <p:spPr bwMode="auto">
          <a:xfrm>
            <a:off x="2260317" y="1322622"/>
            <a:ext cx="998637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eaLnBrk="0" fontAlgn="base" hangingPunct="0">
              <a:lnSpc>
                <a:spcPct val="90000"/>
              </a:lnSpc>
              <a:spcBef>
                <a:spcPct val="0"/>
              </a:spcBef>
              <a:spcAft>
                <a:spcPct val="0"/>
              </a:spcAft>
              <a:defRPr/>
            </a:pPr>
            <a:r>
              <a:rPr lang="en-US" sz="3200" cap="all" dirty="0">
                <a:ea typeface="Adobe Fan Heiti Std B" charset="-120"/>
                <a:cs typeface="Adobe Fan Heiti Std B" charset="-120"/>
                <a:sym typeface="Gill Sans" charset="0"/>
              </a:rPr>
              <a:t>The </a:t>
            </a:r>
            <a:r>
              <a:rPr lang="en-US" sz="3200" b="1" cap="all" dirty="0">
                <a:ea typeface="Adobe Fan Heiti Std B" charset="-120"/>
                <a:cs typeface="Adobe Fan Heiti Std B" charset="-120"/>
                <a:sym typeface="Gill Sans" charset="0"/>
              </a:rPr>
              <a:t>Categorization </a:t>
            </a:r>
            <a:r>
              <a:rPr lang="en-US" sz="3200" cap="all" dirty="0">
                <a:ea typeface="Adobe Fan Heiti Std B" charset="-120"/>
                <a:cs typeface="Adobe Fan Heiti Std B" charset="-120"/>
                <a:sym typeface="Gill Sans" charset="0"/>
              </a:rPr>
              <a:t>of Identities</a:t>
            </a:r>
          </a:p>
        </p:txBody>
      </p:sp>
      <p:sp>
        <p:nvSpPr>
          <p:cNvPr id="57" name="Shape 602">
            <a:extLst>
              <a:ext uri="{FF2B5EF4-FFF2-40B4-BE49-F238E27FC236}">
                <a16:creationId xmlns:a16="http://schemas.microsoft.com/office/drawing/2014/main" id="{420582E5-4DE5-5A46-B10E-B9EB0F28F91B}"/>
              </a:ext>
            </a:extLst>
          </p:cNvPr>
          <p:cNvSpPr/>
          <p:nvPr/>
        </p:nvSpPr>
        <p:spPr>
          <a:xfrm>
            <a:off x="6037" y="7429157"/>
            <a:ext cx="13003213"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58" name="Shape 599">
            <a:extLst>
              <a:ext uri="{FF2B5EF4-FFF2-40B4-BE49-F238E27FC236}">
                <a16:creationId xmlns:a16="http://schemas.microsoft.com/office/drawing/2014/main" id="{C47C003B-2CB1-1840-B017-EEC58F79C57B}"/>
              </a:ext>
            </a:extLst>
          </p:cNvPr>
          <p:cNvSpPr/>
          <p:nvPr/>
        </p:nvSpPr>
        <p:spPr>
          <a:xfrm>
            <a:off x="6038" y="3862523"/>
            <a:ext cx="1411705" cy="686907"/>
          </a:xfrm>
          <a:prstGeom prst="homePlate">
            <a:avLst/>
          </a:prstGeom>
          <a:solidFill>
            <a:schemeClr val="accent1"/>
          </a:solidFill>
          <a:ln w="12700" cap="flat">
            <a:noFill/>
            <a:miter lim="400000"/>
          </a:ln>
          <a:effectLst/>
        </p:spPr>
        <p:txBody>
          <a:bodyPr wrap="square" lIns="65015" tIns="65015" rIns="65015" bIns="65015" numCol="1" anchor="ctr">
            <a:noAutofit/>
          </a:bodyPr>
          <a:lstStyle/>
          <a:p>
            <a:pPr algn="ctr">
              <a:defRPr sz="1200">
                <a:solidFill>
                  <a:srgbClr val="FFFFFF"/>
                </a:solidFill>
              </a:defRPr>
            </a:pPr>
            <a:r>
              <a:rPr lang="en-US" sz="3600" b="1" dirty="0">
                <a:latin typeface="Calibri Regular"/>
              </a:rPr>
              <a:t>A</a:t>
            </a:r>
            <a:endParaRPr sz="3600" b="1" dirty="0">
              <a:latin typeface="Calibri Regular"/>
            </a:endParaRPr>
          </a:p>
        </p:txBody>
      </p:sp>
      <p:sp>
        <p:nvSpPr>
          <p:cNvPr id="62" name="Shape 603">
            <a:extLst>
              <a:ext uri="{FF2B5EF4-FFF2-40B4-BE49-F238E27FC236}">
                <a16:creationId xmlns:a16="http://schemas.microsoft.com/office/drawing/2014/main" id="{D3AF6087-8BBF-DE41-BE58-4157B5F9AE11}"/>
              </a:ext>
            </a:extLst>
          </p:cNvPr>
          <p:cNvSpPr/>
          <p:nvPr/>
        </p:nvSpPr>
        <p:spPr>
          <a:xfrm>
            <a:off x="6037" y="6235445"/>
            <a:ext cx="13003213"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63" name="Shape 605">
            <a:extLst>
              <a:ext uri="{FF2B5EF4-FFF2-40B4-BE49-F238E27FC236}">
                <a16:creationId xmlns:a16="http://schemas.microsoft.com/office/drawing/2014/main" id="{6E5F2371-24EA-7346-BEEE-C08319BF2723}"/>
              </a:ext>
            </a:extLst>
          </p:cNvPr>
          <p:cNvSpPr/>
          <p:nvPr/>
        </p:nvSpPr>
        <p:spPr>
          <a:xfrm>
            <a:off x="6038" y="4871172"/>
            <a:ext cx="13003212"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88" name="Shape 617">
            <a:extLst>
              <a:ext uri="{FF2B5EF4-FFF2-40B4-BE49-F238E27FC236}">
                <a16:creationId xmlns:a16="http://schemas.microsoft.com/office/drawing/2014/main" id="{0B2B5DEB-623B-8F47-BC93-34A4613AECAC}"/>
              </a:ext>
            </a:extLst>
          </p:cNvPr>
          <p:cNvSpPr/>
          <p:nvPr/>
        </p:nvSpPr>
        <p:spPr>
          <a:xfrm>
            <a:off x="1584010" y="3782516"/>
            <a:ext cx="10333408" cy="931519"/>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a:spAutoFit/>
          </a:bodyPr>
          <a:lstStyle/>
          <a:p>
            <a:pPr>
              <a:spcBef>
                <a:spcPts val="300"/>
              </a:spcBef>
            </a:pPr>
            <a:r>
              <a:rPr lang="en-CA" sz="2600" dirty="0">
                <a:cs typeface="MS PGothic" charset="0"/>
              </a:rPr>
              <a:t>Providing assistance to individuals of one identity category and refusing assistance to individuals of another.</a:t>
            </a:r>
          </a:p>
        </p:txBody>
      </p:sp>
      <p:sp>
        <p:nvSpPr>
          <p:cNvPr id="89" name="Shape 618">
            <a:extLst>
              <a:ext uri="{FF2B5EF4-FFF2-40B4-BE49-F238E27FC236}">
                <a16:creationId xmlns:a16="http://schemas.microsoft.com/office/drawing/2014/main" id="{CEB82490-99D0-5C44-BA45-96ABC6E6391E}"/>
              </a:ext>
            </a:extLst>
          </p:cNvPr>
          <p:cNvSpPr/>
          <p:nvPr/>
        </p:nvSpPr>
        <p:spPr>
          <a:xfrm>
            <a:off x="1595370" y="5102323"/>
            <a:ext cx="10935891" cy="931519"/>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a:spAutoFit/>
          </a:bodyPr>
          <a:lstStyle/>
          <a:p>
            <a:pPr defTabSz="914400">
              <a:lnSpc>
                <a:spcPct val="100000"/>
              </a:lnSpc>
              <a:spcBef>
                <a:spcPts val="300"/>
              </a:spcBef>
              <a:defRPr/>
            </a:pPr>
            <a:r>
              <a:rPr lang="en-CA" sz="2600" kern="0" dirty="0">
                <a:cs typeface="MS PGothic" charset="0"/>
              </a:rPr>
              <a:t>Forcing individuals to report whether they have a diverse sexual orientation, gender identity, gender expression or sex characteristics. </a:t>
            </a:r>
          </a:p>
        </p:txBody>
      </p:sp>
      <p:sp>
        <p:nvSpPr>
          <p:cNvPr id="90" name="Shape 619">
            <a:extLst>
              <a:ext uri="{FF2B5EF4-FFF2-40B4-BE49-F238E27FC236}">
                <a16:creationId xmlns:a16="http://schemas.microsoft.com/office/drawing/2014/main" id="{6F56CE0B-5A07-2842-ACEA-476FCA370A65}"/>
              </a:ext>
            </a:extLst>
          </p:cNvPr>
          <p:cNvSpPr/>
          <p:nvPr/>
        </p:nvSpPr>
        <p:spPr>
          <a:xfrm>
            <a:off x="1603887" y="6397142"/>
            <a:ext cx="10313532" cy="931519"/>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a:spAutoFit/>
          </a:bodyPr>
          <a:lstStyle/>
          <a:p>
            <a:pPr defTabSz="914400">
              <a:lnSpc>
                <a:spcPct val="100000"/>
              </a:lnSpc>
              <a:spcBef>
                <a:spcPts val="300"/>
              </a:spcBef>
              <a:defRPr/>
            </a:pPr>
            <a:r>
              <a:rPr lang="en-CA" sz="2600" kern="0" dirty="0">
                <a:cs typeface="MS PGothic" charset="0"/>
              </a:rPr>
              <a:t>Categorizing individuals by sex, gender, marital status, family composition and other factors</a:t>
            </a:r>
          </a:p>
        </p:txBody>
      </p:sp>
      <p:sp>
        <p:nvSpPr>
          <p:cNvPr id="91" name="Shape 599">
            <a:extLst>
              <a:ext uri="{FF2B5EF4-FFF2-40B4-BE49-F238E27FC236}">
                <a16:creationId xmlns:a16="http://schemas.microsoft.com/office/drawing/2014/main" id="{EC2CA3EE-6E5B-A648-931F-F9F1271CA316}"/>
              </a:ext>
            </a:extLst>
          </p:cNvPr>
          <p:cNvSpPr/>
          <p:nvPr/>
        </p:nvSpPr>
        <p:spPr>
          <a:xfrm>
            <a:off x="6038" y="5202973"/>
            <a:ext cx="1411705" cy="686907"/>
          </a:xfrm>
          <a:prstGeom prst="homePlate">
            <a:avLst/>
          </a:prstGeom>
          <a:solidFill>
            <a:schemeClr val="accent2"/>
          </a:solidFill>
          <a:ln w="12700" cap="flat">
            <a:noFill/>
            <a:miter lim="400000"/>
          </a:ln>
          <a:effectLst/>
        </p:spPr>
        <p:txBody>
          <a:bodyPr wrap="square" lIns="65015" tIns="65015" rIns="65015" bIns="65015" numCol="1" anchor="ctr">
            <a:noAutofit/>
          </a:bodyPr>
          <a:lstStyle/>
          <a:p>
            <a:pPr algn="ctr">
              <a:defRPr sz="1200">
                <a:solidFill>
                  <a:srgbClr val="FFFFFF"/>
                </a:solidFill>
              </a:defRPr>
            </a:pPr>
            <a:r>
              <a:rPr lang="en-US" sz="3600" b="1" dirty="0">
                <a:solidFill>
                  <a:srgbClr val="FFFFFF"/>
                </a:solidFill>
                <a:latin typeface="Calibri Regular"/>
              </a:rPr>
              <a:t>B</a:t>
            </a:r>
            <a:endParaRPr sz="3600" b="1" dirty="0">
              <a:solidFill>
                <a:srgbClr val="FFFFFF"/>
              </a:solidFill>
              <a:latin typeface="Calibri Regular"/>
            </a:endParaRPr>
          </a:p>
        </p:txBody>
      </p:sp>
      <p:sp>
        <p:nvSpPr>
          <p:cNvPr id="92" name="Shape 599">
            <a:extLst>
              <a:ext uri="{FF2B5EF4-FFF2-40B4-BE49-F238E27FC236}">
                <a16:creationId xmlns:a16="http://schemas.microsoft.com/office/drawing/2014/main" id="{BD9BB6BB-5A9F-2249-AE8F-87FDC8147086}"/>
              </a:ext>
            </a:extLst>
          </p:cNvPr>
          <p:cNvSpPr/>
          <p:nvPr/>
        </p:nvSpPr>
        <p:spPr>
          <a:xfrm>
            <a:off x="6038" y="6480114"/>
            <a:ext cx="1411705" cy="686907"/>
          </a:xfrm>
          <a:prstGeom prst="homePlate">
            <a:avLst/>
          </a:prstGeom>
          <a:solidFill>
            <a:schemeClr val="accent5"/>
          </a:solidFill>
          <a:ln w="12700" cap="flat">
            <a:noFill/>
            <a:miter lim="400000"/>
          </a:ln>
          <a:effectLst/>
        </p:spPr>
        <p:txBody>
          <a:bodyPr wrap="square" lIns="65015" tIns="65015" rIns="65015" bIns="65015" numCol="1" anchor="ctr">
            <a:noAutofit/>
          </a:bodyPr>
          <a:lstStyle/>
          <a:p>
            <a:pPr algn="ctr">
              <a:defRPr sz="1200">
                <a:solidFill>
                  <a:srgbClr val="FFFFFF"/>
                </a:solidFill>
              </a:defRPr>
            </a:pPr>
            <a:r>
              <a:rPr lang="en-US" sz="3600" b="1" dirty="0">
                <a:solidFill>
                  <a:srgbClr val="FFFFFF"/>
                </a:solidFill>
                <a:latin typeface="Calibri Regular"/>
              </a:rPr>
              <a:t>C</a:t>
            </a:r>
            <a:endParaRPr sz="3600" b="1" dirty="0">
              <a:solidFill>
                <a:srgbClr val="FFFFFF"/>
              </a:solidFill>
              <a:latin typeface="Calibri Regular"/>
            </a:endParaRPr>
          </a:p>
        </p:txBody>
      </p:sp>
      <p:sp>
        <p:nvSpPr>
          <p:cNvPr id="93" name="TextBox 92">
            <a:extLst>
              <a:ext uri="{FF2B5EF4-FFF2-40B4-BE49-F238E27FC236}">
                <a16:creationId xmlns:a16="http://schemas.microsoft.com/office/drawing/2014/main" id="{A2DBD4BB-C036-694E-9C05-C99D0B0A79C1}"/>
              </a:ext>
            </a:extLst>
          </p:cNvPr>
          <p:cNvSpPr txBox="1"/>
          <p:nvPr/>
        </p:nvSpPr>
        <p:spPr>
          <a:xfrm>
            <a:off x="8861280" y="3240861"/>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99" name="Rectangle 98">
            <a:extLst>
              <a:ext uri="{FF2B5EF4-FFF2-40B4-BE49-F238E27FC236}">
                <a16:creationId xmlns:a16="http://schemas.microsoft.com/office/drawing/2014/main" id="{B9C41C81-FD76-2F47-B401-6BE432BEC245}"/>
              </a:ext>
            </a:extLst>
          </p:cNvPr>
          <p:cNvSpPr/>
          <p:nvPr/>
        </p:nvSpPr>
        <p:spPr>
          <a:xfrm>
            <a:off x="0" y="2489116"/>
            <a:ext cx="9481930" cy="646331"/>
          </a:xfrm>
          <a:prstGeom prst="rect">
            <a:avLst/>
          </a:prstGeom>
          <a:solidFill>
            <a:schemeClr val="accent2"/>
          </a:solidFill>
        </p:spPr>
        <p:txBody>
          <a:bodyPr wrap="square">
            <a:spAutoFit/>
          </a:bodyPr>
          <a:lstStyle/>
          <a:p>
            <a:pPr marL="1152525" algn="ctr"/>
            <a:r>
              <a:rPr lang="en-US" sz="3600" b="1" dirty="0">
                <a:solidFill>
                  <a:schemeClr val="bg1"/>
                </a:solidFill>
              </a:rPr>
              <a:t>What is the categorization of identities?</a:t>
            </a:r>
          </a:p>
        </p:txBody>
      </p:sp>
    </p:spTree>
    <p:extLst>
      <p:ext uri="{BB962C8B-B14F-4D97-AF65-F5344CB8AC3E}">
        <p14:creationId xmlns:p14="http://schemas.microsoft.com/office/powerpoint/2010/main" val="141360650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left)">
                                      <p:cBhvr>
                                        <p:cTn id="16" dur="500"/>
                                        <p:tgtEl>
                                          <p:spTgt spid="6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fade">
                                      <p:cBhvr>
                                        <p:cTn id="20" dur="500"/>
                                        <p:tgtEl>
                                          <p:spTgt spid="9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left)">
                                      <p:cBhvr>
                                        <p:cTn id="25" dur="500"/>
                                        <p:tgtEl>
                                          <p:spTgt spid="5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fade">
                                      <p:cBhvr>
                                        <p:cTn id="29" dur="500"/>
                                        <p:tgtEl>
                                          <p:spTgt spid="88"/>
                                        </p:tgtEl>
                                      </p:cBhvr>
                                    </p:animEffect>
                                  </p:childTnLst>
                                </p:cTn>
                              </p:par>
                            </p:childTnLst>
                          </p:cTn>
                        </p:par>
                        <p:par>
                          <p:cTn id="30" fill="hold">
                            <p:stCondLst>
                              <p:cond delay="1000"/>
                            </p:stCondLst>
                            <p:childTnLst>
                              <p:par>
                                <p:cTn id="31" presetID="22" presetClass="entr" presetSubtype="4" fill="hold" grpId="0" nodeType="afterEffect">
                                  <p:stCondLst>
                                    <p:cond delay="0"/>
                                  </p:stCondLst>
                                  <p:iterate>
                                    <p:tmAbs val="0"/>
                                  </p:iterate>
                                  <p:childTnLst>
                                    <p:set>
                                      <p:cBhvr>
                                        <p:cTn id="32" fill="hold"/>
                                        <p:tgtEl>
                                          <p:spTgt spid="63"/>
                                        </p:tgtEl>
                                        <p:attrNameLst>
                                          <p:attrName>style.visibility</p:attrName>
                                        </p:attrNameLst>
                                      </p:cBhvr>
                                      <p:to>
                                        <p:strVal val="visible"/>
                                      </p:to>
                                    </p:set>
                                    <p:animEffect transition="in" filter="wipe(down)">
                                      <p:cBhvr>
                                        <p:cTn id="33" dur="500"/>
                                        <p:tgtEl>
                                          <p:spTgt spid="6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wipe(left)">
                                      <p:cBhvr>
                                        <p:cTn id="38" dur="500"/>
                                        <p:tgtEl>
                                          <p:spTgt spid="91"/>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fade">
                                      <p:cBhvr>
                                        <p:cTn id="42" dur="500"/>
                                        <p:tgtEl>
                                          <p:spTgt spid="89"/>
                                        </p:tgtEl>
                                      </p:cBhvr>
                                    </p:animEffect>
                                  </p:childTnLst>
                                </p:cTn>
                              </p:par>
                            </p:childTnLst>
                          </p:cTn>
                        </p:par>
                        <p:par>
                          <p:cTn id="43" fill="hold">
                            <p:stCondLst>
                              <p:cond delay="1000"/>
                            </p:stCondLst>
                            <p:childTnLst>
                              <p:par>
                                <p:cTn id="44" presetID="22" presetClass="entr" presetSubtype="4" fill="hold" grpId="0" nodeType="afterEffect">
                                  <p:stCondLst>
                                    <p:cond delay="0"/>
                                  </p:stCondLst>
                                  <p:iterate>
                                    <p:tmAbs val="0"/>
                                  </p:iterate>
                                  <p:childTnLst>
                                    <p:set>
                                      <p:cBhvr>
                                        <p:cTn id="45" fill="hold"/>
                                        <p:tgtEl>
                                          <p:spTgt spid="62"/>
                                        </p:tgtEl>
                                        <p:attrNameLst>
                                          <p:attrName>style.visibility</p:attrName>
                                        </p:attrNameLst>
                                      </p:cBhvr>
                                      <p:to>
                                        <p:strVal val="visible"/>
                                      </p:to>
                                    </p:set>
                                    <p:animEffect transition="in" filter="wipe(down)">
                                      <p:cBhvr>
                                        <p:cTn id="46" dur="500"/>
                                        <p:tgtEl>
                                          <p:spTgt spid="6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animEffect transition="in" filter="wipe(left)">
                                      <p:cBhvr>
                                        <p:cTn id="51" dur="500"/>
                                        <p:tgtEl>
                                          <p:spTgt spid="92"/>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fade">
                                      <p:cBhvr>
                                        <p:cTn id="55" dur="500"/>
                                        <p:tgtEl>
                                          <p:spTgt spid="90"/>
                                        </p:tgtEl>
                                      </p:cBhvr>
                                    </p:animEffect>
                                  </p:childTnLst>
                                </p:cTn>
                              </p:par>
                            </p:childTnLst>
                          </p:cTn>
                        </p:par>
                        <p:par>
                          <p:cTn id="56" fill="hold">
                            <p:stCondLst>
                              <p:cond delay="1000"/>
                            </p:stCondLst>
                            <p:childTnLst>
                              <p:par>
                                <p:cTn id="57" presetID="22" presetClass="entr" presetSubtype="4" fill="hold" grpId="0" nodeType="afterEffect">
                                  <p:stCondLst>
                                    <p:cond delay="0"/>
                                  </p:stCondLst>
                                  <p:iterate>
                                    <p:tmAbs val="0"/>
                                  </p:iterate>
                                  <p:childTnLst>
                                    <p:set>
                                      <p:cBhvr>
                                        <p:cTn id="58" fill="hold"/>
                                        <p:tgtEl>
                                          <p:spTgt spid="57"/>
                                        </p:tgtEl>
                                        <p:attrNameLst>
                                          <p:attrName>style.visibility</p:attrName>
                                        </p:attrNameLst>
                                      </p:cBhvr>
                                      <p:to>
                                        <p:strVal val="visible"/>
                                      </p:to>
                                    </p:set>
                                    <p:animEffect transition="in" filter="wipe(down)">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7" grpId="0" animBg="1" advAuto="0"/>
      <p:bldP spid="58" grpId="0" animBg="1"/>
      <p:bldP spid="62" grpId="0" animBg="1" advAuto="0"/>
      <p:bldP spid="63" grpId="0" animBg="1" advAuto="0"/>
      <p:bldP spid="88" grpId="0" animBg="1" advAuto="0"/>
      <p:bldP spid="89" grpId="0" animBg="1" advAuto="0"/>
      <p:bldP spid="90" grpId="0" animBg="1" advAuto="0"/>
      <p:bldP spid="91" grpId="0" animBg="1"/>
      <p:bldP spid="92" grpId="0" animBg="1"/>
      <p:bldP spid="9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Crisis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17</a:t>
            </a:fld>
            <a:endParaRPr lang="en-US" altLang="en-US" sz="1200" dirty="0">
              <a:solidFill>
                <a:schemeClr val="bg1"/>
              </a:solidFill>
            </a:endParaRPr>
          </a:p>
        </p:txBody>
      </p:sp>
      <p:sp>
        <p:nvSpPr>
          <p:cNvPr id="39" name="Rectangle 45">
            <a:extLst>
              <a:ext uri="{FF2B5EF4-FFF2-40B4-BE49-F238E27FC236}">
                <a16:creationId xmlns:a16="http://schemas.microsoft.com/office/drawing/2014/main" id="{51186372-E210-DF44-B46A-B5E8923F8EB0}"/>
              </a:ext>
            </a:extLst>
          </p:cNvPr>
          <p:cNvSpPr>
            <a:spLocks noChangeArrowheads="1"/>
          </p:cNvSpPr>
          <p:nvPr/>
        </p:nvSpPr>
        <p:spPr bwMode="auto">
          <a:xfrm>
            <a:off x="2235199" y="1322622"/>
            <a:ext cx="988086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eaLnBrk="0" fontAlgn="base" hangingPunct="0">
              <a:lnSpc>
                <a:spcPct val="90000"/>
              </a:lnSpc>
              <a:spcBef>
                <a:spcPct val="0"/>
              </a:spcBef>
              <a:spcAft>
                <a:spcPct val="0"/>
              </a:spcAft>
              <a:defRPr/>
            </a:pPr>
            <a:r>
              <a:rPr lang="en-US" sz="3200" cap="all" dirty="0">
                <a:ea typeface="Adobe Fan Heiti Std B" charset="-120"/>
                <a:cs typeface="Adobe Fan Heiti Std B" charset="-120"/>
                <a:sym typeface="Gill Sans" charset="0"/>
              </a:rPr>
              <a:t>The </a:t>
            </a:r>
            <a:r>
              <a:rPr lang="en-US" sz="3200" b="1" cap="all" dirty="0">
                <a:ea typeface="Adobe Fan Heiti Std B" charset="-120"/>
                <a:cs typeface="Adobe Fan Heiti Std B" charset="-120"/>
                <a:sym typeface="Gill Sans" charset="0"/>
              </a:rPr>
              <a:t>Categorization </a:t>
            </a:r>
            <a:r>
              <a:rPr lang="en-US" sz="3200" cap="all" dirty="0">
                <a:ea typeface="Adobe Fan Heiti Std B" charset="-120"/>
                <a:cs typeface="Adobe Fan Heiti Std B" charset="-120"/>
                <a:sym typeface="Gill Sans" charset="0"/>
              </a:rPr>
              <a:t>of Identities</a:t>
            </a: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cxnSp>
        <p:nvCxnSpPr>
          <p:cNvPr id="22" name="Straight Connector 21">
            <a:extLst>
              <a:ext uri="{FF2B5EF4-FFF2-40B4-BE49-F238E27FC236}">
                <a16:creationId xmlns:a16="http://schemas.microsoft.com/office/drawing/2014/main" id="{2FF2DDE5-7134-484F-9699-5C1C5C789682}"/>
              </a:ext>
            </a:extLst>
          </p:cNvPr>
          <p:cNvCxnSpPr>
            <a:cxnSpLocks/>
          </p:cNvCxnSpPr>
          <p:nvPr/>
        </p:nvCxnSpPr>
        <p:spPr bwMode="auto">
          <a:xfrm>
            <a:off x="4386136" y="3009958"/>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AABE3505-DF0D-CA46-934F-DB760FEC22FE}"/>
              </a:ext>
            </a:extLst>
          </p:cNvPr>
          <p:cNvCxnSpPr>
            <a:cxnSpLocks/>
          </p:cNvCxnSpPr>
          <p:nvPr/>
        </p:nvCxnSpPr>
        <p:spPr bwMode="auto">
          <a:xfrm>
            <a:off x="8683226"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24"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5660A026-2627-3E48-94F9-F4352E6797B7}"/>
              </a:ext>
            </a:extLst>
          </p:cNvPr>
          <p:cNvSpPr/>
          <p:nvPr/>
        </p:nvSpPr>
        <p:spPr>
          <a:xfrm>
            <a:off x="70759" y="3000229"/>
            <a:ext cx="4260513" cy="845206"/>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2600" b="1" cap="all" dirty="0">
                <a:solidFill>
                  <a:schemeClr val="bg1"/>
                </a:solidFill>
                <a:latin typeface="Calibri" charset="0"/>
                <a:ea typeface="Calibri" charset="0"/>
                <a:cs typeface="Calibri" charset="0"/>
              </a:rPr>
              <a:t>Categorization</a:t>
            </a:r>
          </a:p>
        </p:txBody>
      </p:sp>
      <p:sp>
        <p:nvSpPr>
          <p:cNvPr id="25"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A74C186E-DA65-9C40-95D8-BBFA864FB950}"/>
              </a:ext>
            </a:extLst>
          </p:cNvPr>
          <p:cNvSpPr/>
          <p:nvPr/>
        </p:nvSpPr>
        <p:spPr>
          <a:xfrm>
            <a:off x="4470356" y="2982693"/>
            <a:ext cx="4159379" cy="854502"/>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r>
              <a:rPr lang="en-US" altLang="en-US" sz="2600" b="1" kern="0" dirty="0">
                <a:solidFill>
                  <a:srgbClr val="FFFFFF"/>
                </a:solidFill>
                <a:latin typeface="Calibri" charset="0"/>
                <a:ea typeface="MS PGothic" charset="-128"/>
                <a:cs typeface="Calibri" charset="0"/>
              </a:rPr>
              <a:t>SEX AND GENDER</a:t>
            </a:r>
            <a:endParaRPr lang="en-US" sz="2600" b="1" dirty="0"/>
          </a:p>
        </p:txBody>
      </p:sp>
      <p:sp>
        <p:nvSpPr>
          <p:cNvPr id="26"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122C45D-ADB0-754D-B192-F1E839AFDDB9}"/>
              </a:ext>
            </a:extLst>
          </p:cNvPr>
          <p:cNvSpPr/>
          <p:nvPr/>
        </p:nvSpPr>
        <p:spPr>
          <a:xfrm>
            <a:off x="8756045" y="3017091"/>
            <a:ext cx="4159379" cy="828344"/>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altLang="en-US" sz="2600" b="1" kern="0" dirty="0">
                <a:solidFill>
                  <a:srgbClr val="FFFFFF"/>
                </a:solidFill>
                <a:latin typeface="Calibri" charset="0"/>
                <a:ea typeface="MS PGothic" charset="-128"/>
                <a:cs typeface="Calibri" charset="0"/>
              </a:rPr>
              <a:t>EXPECTATIONS</a:t>
            </a:r>
            <a:endParaRPr lang="en-US" sz="2600" b="1" kern="0" dirty="0">
              <a:solidFill>
                <a:srgbClr val="FFFFFF"/>
              </a:solidFill>
              <a:latin typeface="Calibri" charset="0"/>
              <a:ea typeface="MS PGothic" charset="-128"/>
              <a:cs typeface="Calibri" charset="0"/>
            </a:endParaRPr>
          </a:p>
        </p:txBody>
      </p:sp>
      <p:sp>
        <p:nvSpPr>
          <p:cNvPr id="27" name="Content Placeholder 2">
            <a:extLst>
              <a:ext uri="{FF2B5EF4-FFF2-40B4-BE49-F238E27FC236}">
                <a16:creationId xmlns:a16="http://schemas.microsoft.com/office/drawing/2014/main" id="{F29B5F9D-FE04-1343-BCD8-11D5B91AA972}"/>
              </a:ext>
            </a:extLst>
          </p:cNvPr>
          <p:cNvSpPr txBox="1">
            <a:spLocks/>
          </p:cNvSpPr>
          <p:nvPr/>
        </p:nvSpPr>
        <p:spPr>
          <a:xfrm>
            <a:off x="333333" y="4053371"/>
            <a:ext cx="3938905"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a:spcBef>
                <a:spcPts val="2400"/>
              </a:spcBef>
            </a:pPr>
            <a:r>
              <a:rPr lang="en-US" altLang="en-US" sz="2800" kern="0" dirty="0">
                <a:solidFill>
                  <a:schemeClr val="tx1"/>
                </a:solidFill>
                <a:latin typeface="Calibri" charset="0"/>
                <a:ea typeface="MS PGothic" charset="-128"/>
                <a:cs typeface="Calibri" charset="0"/>
              </a:rPr>
              <a:t>Categorization for the </a:t>
            </a:r>
            <a:r>
              <a:rPr lang="en-US" altLang="en-US" sz="2800" b="1" kern="0" dirty="0">
                <a:solidFill>
                  <a:schemeClr val="tx1"/>
                </a:solidFill>
                <a:latin typeface="Calibri" charset="0"/>
                <a:ea typeface="MS PGothic" charset="-128"/>
                <a:cs typeface="Calibri" charset="0"/>
              </a:rPr>
              <a:t>purposes</a:t>
            </a:r>
            <a:r>
              <a:rPr lang="en-US" altLang="en-US" sz="2800" kern="0" dirty="0">
                <a:solidFill>
                  <a:schemeClr val="tx1"/>
                </a:solidFill>
                <a:latin typeface="Calibri" charset="0"/>
                <a:ea typeface="MS PGothic" charset="-128"/>
                <a:cs typeface="Calibri" charset="0"/>
              </a:rPr>
              <a:t> of registering, tracking and assisting people may not be varied enough.</a:t>
            </a:r>
          </a:p>
        </p:txBody>
      </p:sp>
      <p:cxnSp>
        <p:nvCxnSpPr>
          <p:cNvPr id="28" name="Straight Connector 27">
            <a:extLst>
              <a:ext uri="{FF2B5EF4-FFF2-40B4-BE49-F238E27FC236}">
                <a16:creationId xmlns:a16="http://schemas.microsoft.com/office/drawing/2014/main" id="{8FD781A8-4102-AC43-BD0A-4F1517798781}"/>
              </a:ext>
            </a:extLst>
          </p:cNvPr>
          <p:cNvCxnSpPr>
            <a:cxnSpLocks/>
          </p:cNvCxnSpPr>
          <p:nvPr/>
        </p:nvCxnSpPr>
        <p:spPr bwMode="auto">
          <a:xfrm>
            <a:off x="1292604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25D0C35C-EB3B-7E4C-9237-644614D684B4}"/>
              </a:ext>
            </a:extLst>
          </p:cNvPr>
          <p:cNvCxnSpPr>
            <a:cxnSpLocks/>
          </p:cNvCxnSpPr>
          <p:nvPr/>
        </p:nvCxnSpPr>
        <p:spPr bwMode="auto">
          <a:xfrm>
            <a:off x="3300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30" name="Content Placeholder 2">
            <a:extLst>
              <a:ext uri="{FF2B5EF4-FFF2-40B4-BE49-F238E27FC236}">
                <a16:creationId xmlns:a16="http://schemas.microsoft.com/office/drawing/2014/main" id="{0E305851-80D0-474D-A4DF-C2DB7C1114D5}"/>
              </a:ext>
            </a:extLst>
          </p:cNvPr>
          <p:cNvSpPr txBox="1">
            <a:spLocks/>
          </p:cNvSpPr>
          <p:nvPr/>
        </p:nvSpPr>
        <p:spPr>
          <a:xfrm>
            <a:off x="4470356" y="4053371"/>
            <a:ext cx="4140051"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a:spcBef>
                <a:spcPts val="2400"/>
              </a:spcBef>
            </a:pPr>
            <a:r>
              <a:rPr lang="en-US" altLang="en-US" sz="2800" kern="0" dirty="0">
                <a:solidFill>
                  <a:schemeClr val="tx1"/>
                </a:solidFill>
                <a:latin typeface="Calibri" charset="0"/>
                <a:ea typeface="MS PGothic" charset="-128"/>
                <a:cs typeface="Calibri" charset="0"/>
              </a:rPr>
              <a:t>Categories such as </a:t>
            </a:r>
            <a:r>
              <a:rPr lang="en-US" altLang="en-US" sz="2800" b="1" kern="0" dirty="0">
                <a:solidFill>
                  <a:schemeClr val="tx1"/>
                </a:solidFill>
                <a:latin typeface="Calibri" charset="0"/>
                <a:ea typeface="MS PGothic" charset="-128"/>
                <a:cs typeface="Calibri" charset="0"/>
              </a:rPr>
              <a:t>sex and gender</a:t>
            </a:r>
            <a:r>
              <a:rPr lang="en-US" altLang="en-US" sz="2800" kern="0" dirty="0">
                <a:solidFill>
                  <a:schemeClr val="tx1"/>
                </a:solidFill>
                <a:latin typeface="Calibri" charset="0"/>
                <a:ea typeface="MS PGothic" charset="-128"/>
                <a:cs typeface="Calibri" charset="0"/>
              </a:rPr>
              <a:t> may be conflated and may thus, for example, not be able to capture an individual’s gender identity in addition to the sex marker on their official ID.</a:t>
            </a:r>
          </a:p>
        </p:txBody>
      </p:sp>
      <p:sp>
        <p:nvSpPr>
          <p:cNvPr id="31" name="Content Placeholder 2">
            <a:extLst>
              <a:ext uri="{FF2B5EF4-FFF2-40B4-BE49-F238E27FC236}">
                <a16:creationId xmlns:a16="http://schemas.microsoft.com/office/drawing/2014/main" id="{607280B3-264D-D64B-BC82-4A33BF97590F}"/>
              </a:ext>
            </a:extLst>
          </p:cNvPr>
          <p:cNvSpPr txBox="1">
            <a:spLocks/>
          </p:cNvSpPr>
          <p:nvPr/>
        </p:nvSpPr>
        <p:spPr>
          <a:xfrm>
            <a:off x="8724304" y="4053371"/>
            <a:ext cx="4140051"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a:spcBef>
                <a:spcPts val="2400"/>
              </a:spcBef>
            </a:pPr>
            <a:r>
              <a:rPr lang="en-US" altLang="en-US" sz="2800" kern="0" dirty="0">
                <a:solidFill>
                  <a:schemeClr val="tx1"/>
                </a:solidFill>
                <a:latin typeface="Calibri" charset="0"/>
                <a:ea typeface="MS PGothic" charset="-128"/>
                <a:cs typeface="Calibri" charset="0"/>
              </a:rPr>
              <a:t>Individuals who do not </a:t>
            </a:r>
            <a:r>
              <a:rPr lang="en-US" altLang="en-US" sz="2800" b="1" kern="0" dirty="0">
                <a:solidFill>
                  <a:schemeClr val="tx1"/>
                </a:solidFill>
                <a:latin typeface="Calibri" charset="0"/>
                <a:ea typeface="MS PGothic" charset="-128"/>
                <a:cs typeface="Calibri" charset="0"/>
              </a:rPr>
              <a:t>align </a:t>
            </a:r>
            <a:r>
              <a:rPr lang="en-US" altLang="en-US" sz="2800" kern="0" dirty="0">
                <a:solidFill>
                  <a:schemeClr val="tx1"/>
                </a:solidFill>
                <a:latin typeface="Calibri" charset="0"/>
                <a:ea typeface="MS PGothic" charset="-128"/>
                <a:cs typeface="Calibri" charset="0"/>
              </a:rPr>
              <a:t>with expectations of what men and women act and look like may be excluded altogether due to insufficient categories.</a:t>
            </a:r>
          </a:p>
        </p:txBody>
      </p:sp>
      <p:grpSp>
        <p:nvGrpSpPr>
          <p:cNvPr id="21" name="Group 20">
            <a:extLst>
              <a:ext uri="{FF2B5EF4-FFF2-40B4-BE49-F238E27FC236}">
                <a16:creationId xmlns:a16="http://schemas.microsoft.com/office/drawing/2014/main" id="{1540638D-1708-DC4E-BD46-84395300B0A3}"/>
              </a:ext>
            </a:extLst>
          </p:cNvPr>
          <p:cNvGrpSpPr/>
          <p:nvPr/>
        </p:nvGrpSpPr>
        <p:grpSpPr>
          <a:xfrm>
            <a:off x="596827" y="1169766"/>
            <a:ext cx="1613709" cy="993287"/>
            <a:chOff x="5077896" y="2214240"/>
            <a:chExt cx="2877844" cy="1771401"/>
          </a:xfrm>
        </p:grpSpPr>
        <p:sp>
          <p:nvSpPr>
            <p:cNvPr id="32" name="Notched Right Arrow 31">
              <a:extLst>
                <a:ext uri="{FF2B5EF4-FFF2-40B4-BE49-F238E27FC236}">
                  <a16:creationId xmlns:a16="http://schemas.microsoft.com/office/drawing/2014/main" id="{2C817E76-1F3D-EB45-862B-9256C3BB194D}"/>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33" name="Oval 32">
              <a:extLst>
                <a:ext uri="{FF2B5EF4-FFF2-40B4-BE49-F238E27FC236}">
                  <a16:creationId xmlns:a16="http://schemas.microsoft.com/office/drawing/2014/main" id="{5A7DB354-3053-A44B-878F-DA1A4B7E7B6B}"/>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02</a:t>
              </a:r>
            </a:p>
          </p:txBody>
        </p:sp>
        <p:grpSp>
          <p:nvGrpSpPr>
            <p:cNvPr id="34" name="Group 33">
              <a:extLst>
                <a:ext uri="{FF2B5EF4-FFF2-40B4-BE49-F238E27FC236}">
                  <a16:creationId xmlns:a16="http://schemas.microsoft.com/office/drawing/2014/main" id="{20C61BEC-A7AF-7547-95D2-016880DEB87C}"/>
                </a:ext>
              </a:extLst>
            </p:cNvPr>
            <p:cNvGrpSpPr/>
            <p:nvPr/>
          </p:nvGrpSpPr>
          <p:grpSpPr>
            <a:xfrm flipH="1">
              <a:off x="6095654" y="2382648"/>
              <a:ext cx="924868" cy="873318"/>
              <a:chOff x="11172825" y="5868988"/>
              <a:chExt cx="484188" cy="457200"/>
            </a:xfrm>
            <a:solidFill>
              <a:schemeClr val="bg1"/>
            </a:solidFill>
          </p:grpSpPr>
          <p:sp>
            <p:nvSpPr>
              <p:cNvPr id="35" name="Freeform 608">
                <a:extLst>
                  <a:ext uri="{FF2B5EF4-FFF2-40B4-BE49-F238E27FC236}">
                    <a16:creationId xmlns:a16="http://schemas.microsoft.com/office/drawing/2014/main" id="{98274FA6-2B27-AA4F-8733-938627A9F2C8}"/>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609">
                <a:extLst>
                  <a:ext uri="{FF2B5EF4-FFF2-40B4-BE49-F238E27FC236}">
                    <a16:creationId xmlns:a16="http://schemas.microsoft.com/office/drawing/2014/main" id="{36A1D646-357C-8C44-9C6C-6F5EE0731B42}"/>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610">
                <a:extLst>
                  <a:ext uri="{FF2B5EF4-FFF2-40B4-BE49-F238E27FC236}">
                    <a16:creationId xmlns:a16="http://schemas.microsoft.com/office/drawing/2014/main" id="{94D55ED3-43D4-5341-8C9B-9163781B0881}"/>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611">
                <a:extLst>
                  <a:ext uri="{FF2B5EF4-FFF2-40B4-BE49-F238E27FC236}">
                    <a16:creationId xmlns:a16="http://schemas.microsoft.com/office/drawing/2014/main" id="{53D8621F-F50E-5F40-A03E-64CB0A7C600C}"/>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612">
                <a:extLst>
                  <a:ext uri="{FF2B5EF4-FFF2-40B4-BE49-F238E27FC236}">
                    <a16:creationId xmlns:a16="http://schemas.microsoft.com/office/drawing/2014/main" id="{B3667CBA-40F5-1949-ABDC-3B6C20973610}"/>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13">
                <a:extLst>
                  <a:ext uri="{FF2B5EF4-FFF2-40B4-BE49-F238E27FC236}">
                    <a16:creationId xmlns:a16="http://schemas.microsoft.com/office/drawing/2014/main" id="{1DDA8A33-0E0B-6F4E-B924-2C931D4E25AA}"/>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614">
                <a:extLst>
                  <a:ext uri="{FF2B5EF4-FFF2-40B4-BE49-F238E27FC236}">
                    <a16:creationId xmlns:a16="http://schemas.microsoft.com/office/drawing/2014/main" id="{7F7D6116-5018-F44F-8E10-22C5F5229BB0}"/>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615">
                <a:extLst>
                  <a:ext uri="{FF2B5EF4-FFF2-40B4-BE49-F238E27FC236}">
                    <a16:creationId xmlns:a16="http://schemas.microsoft.com/office/drawing/2014/main" id="{B160A763-2FE6-D649-9B66-1AB7DAC56B59}"/>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616">
                <a:extLst>
                  <a:ext uri="{FF2B5EF4-FFF2-40B4-BE49-F238E27FC236}">
                    <a16:creationId xmlns:a16="http://schemas.microsoft.com/office/drawing/2014/main" id="{80E0A47B-BD4D-104D-941B-14517531C8A6}"/>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617">
                <a:extLst>
                  <a:ext uri="{FF2B5EF4-FFF2-40B4-BE49-F238E27FC236}">
                    <a16:creationId xmlns:a16="http://schemas.microsoft.com/office/drawing/2014/main" id="{EAFDC292-5A4D-EC4B-9B0E-7726CB4C4FEE}"/>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98075242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Crisis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18</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cxnSp>
        <p:nvCxnSpPr>
          <p:cNvPr id="22" name="Straight Connector 21">
            <a:extLst>
              <a:ext uri="{FF2B5EF4-FFF2-40B4-BE49-F238E27FC236}">
                <a16:creationId xmlns:a16="http://schemas.microsoft.com/office/drawing/2014/main" id="{2FF2DDE5-7134-484F-9699-5C1C5C789682}"/>
              </a:ext>
            </a:extLst>
          </p:cNvPr>
          <p:cNvCxnSpPr>
            <a:cxnSpLocks/>
          </p:cNvCxnSpPr>
          <p:nvPr/>
        </p:nvCxnSpPr>
        <p:spPr bwMode="auto">
          <a:xfrm>
            <a:off x="4386136" y="3009958"/>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AABE3505-DF0D-CA46-934F-DB760FEC22FE}"/>
              </a:ext>
            </a:extLst>
          </p:cNvPr>
          <p:cNvCxnSpPr>
            <a:cxnSpLocks/>
          </p:cNvCxnSpPr>
          <p:nvPr/>
        </p:nvCxnSpPr>
        <p:spPr bwMode="auto">
          <a:xfrm>
            <a:off x="8683226"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24"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5660A026-2627-3E48-94F9-F4352E6797B7}"/>
              </a:ext>
            </a:extLst>
          </p:cNvPr>
          <p:cNvSpPr/>
          <p:nvPr/>
        </p:nvSpPr>
        <p:spPr>
          <a:xfrm>
            <a:off x="70759" y="3000229"/>
            <a:ext cx="4260513" cy="845206"/>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2600" b="1" cap="all" dirty="0">
                <a:solidFill>
                  <a:schemeClr val="bg1"/>
                </a:solidFill>
                <a:latin typeface="Calibri" charset="0"/>
                <a:ea typeface="Calibri" charset="0"/>
                <a:cs typeface="Calibri" charset="0"/>
              </a:rPr>
              <a:t>invisibility</a:t>
            </a:r>
          </a:p>
        </p:txBody>
      </p:sp>
      <p:sp>
        <p:nvSpPr>
          <p:cNvPr id="25"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A74C186E-DA65-9C40-95D8-BBFA864FB950}"/>
              </a:ext>
            </a:extLst>
          </p:cNvPr>
          <p:cNvSpPr/>
          <p:nvPr/>
        </p:nvSpPr>
        <p:spPr>
          <a:xfrm>
            <a:off x="4470356" y="2982693"/>
            <a:ext cx="4159379" cy="854502"/>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r>
              <a:rPr lang="en-US" altLang="en-US" sz="2600" b="1" kern="0" cap="all" dirty="0">
                <a:solidFill>
                  <a:srgbClr val="FFFFFF"/>
                </a:solidFill>
                <a:latin typeface="Calibri" charset="0"/>
                <a:ea typeface="MS PGothic" charset="-128"/>
                <a:cs typeface="Calibri" charset="0"/>
              </a:rPr>
              <a:t>family</a:t>
            </a:r>
            <a:endParaRPr lang="en-US" sz="2600" b="1" cap="all" dirty="0"/>
          </a:p>
        </p:txBody>
      </p:sp>
      <p:sp>
        <p:nvSpPr>
          <p:cNvPr id="26"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122C45D-ADB0-754D-B192-F1E839AFDDB9}"/>
              </a:ext>
            </a:extLst>
          </p:cNvPr>
          <p:cNvSpPr/>
          <p:nvPr/>
        </p:nvSpPr>
        <p:spPr>
          <a:xfrm>
            <a:off x="8756045" y="3017091"/>
            <a:ext cx="4159379" cy="828344"/>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altLang="en-US" sz="2600" b="1" kern="0" cap="all" dirty="0">
                <a:solidFill>
                  <a:srgbClr val="FFFFFF"/>
                </a:solidFill>
                <a:latin typeface="Calibri" charset="0"/>
                <a:ea typeface="MS PGothic" charset="-128"/>
                <a:cs typeface="Calibri" charset="0"/>
              </a:rPr>
              <a:t>programs</a:t>
            </a:r>
            <a:endParaRPr lang="en-US" sz="2600" b="1" kern="0" cap="all" dirty="0">
              <a:solidFill>
                <a:srgbClr val="FFFFFF"/>
              </a:solidFill>
              <a:latin typeface="Calibri" charset="0"/>
              <a:ea typeface="MS PGothic" charset="-128"/>
              <a:cs typeface="Calibri" charset="0"/>
            </a:endParaRPr>
          </a:p>
        </p:txBody>
      </p:sp>
      <p:sp>
        <p:nvSpPr>
          <p:cNvPr id="27" name="Content Placeholder 2">
            <a:extLst>
              <a:ext uri="{FF2B5EF4-FFF2-40B4-BE49-F238E27FC236}">
                <a16:creationId xmlns:a16="http://schemas.microsoft.com/office/drawing/2014/main" id="{F29B5F9D-FE04-1343-BCD8-11D5B91AA972}"/>
              </a:ext>
            </a:extLst>
          </p:cNvPr>
          <p:cNvSpPr txBox="1">
            <a:spLocks/>
          </p:cNvSpPr>
          <p:nvPr/>
        </p:nvSpPr>
        <p:spPr>
          <a:xfrm>
            <a:off x="333333" y="4053371"/>
            <a:ext cx="3938905"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indent="0" algn="ctr">
              <a:spcBef>
                <a:spcPts val="2400"/>
              </a:spcBef>
            </a:pPr>
            <a:r>
              <a:rPr lang="en-US" altLang="en-US" sz="2800" kern="0" dirty="0">
                <a:solidFill>
                  <a:schemeClr val="tx1"/>
                </a:solidFill>
                <a:latin typeface="Calibri" charset="0"/>
                <a:ea typeface="MS PGothic" charset="-128"/>
                <a:cs typeface="Calibri" charset="0"/>
              </a:rPr>
              <a:t>Official </a:t>
            </a:r>
            <a:r>
              <a:rPr lang="en-US" altLang="en-US" sz="2800" b="1" kern="0" dirty="0">
                <a:solidFill>
                  <a:schemeClr val="tx1"/>
                </a:solidFill>
                <a:latin typeface="Calibri" charset="0"/>
                <a:ea typeface="MS PGothic" charset="-128"/>
                <a:cs typeface="Calibri" charset="0"/>
              </a:rPr>
              <a:t>scrutiny </a:t>
            </a:r>
            <a:r>
              <a:rPr lang="en-US" altLang="en-US" sz="2800" kern="0" dirty="0">
                <a:solidFill>
                  <a:schemeClr val="tx1"/>
                </a:solidFill>
                <a:latin typeface="Calibri" charset="0"/>
                <a:ea typeface="MS PGothic" charset="-128"/>
                <a:cs typeface="Calibri" charset="0"/>
              </a:rPr>
              <a:t>of bodies, documents, families and behaviors can be problematic. Those who previously used </a:t>
            </a:r>
            <a:r>
              <a:rPr lang="en-US" altLang="en-US" sz="2800" b="1" kern="0" dirty="0">
                <a:solidFill>
                  <a:schemeClr val="tx1"/>
                </a:solidFill>
                <a:latin typeface="Calibri" charset="0"/>
                <a:ea typeface="MS PGothic" charset="-128"/>
                <a:cs typeface="Calibri" charset="0"/>
              </a:rPr>
              <a:t>invisibility </a:t>
            </a:r>
            <a:r>
              <a:rPr lang="en-US" altLang="en-US" sz="2800" kern="0" dirty="0">
                <a:solidFill>
                  <a:schemeClr val="tx1"/>
                </a:solidFill>
                <a:latin typeface="Calibri" charset="0"/>
                <a:ea typeface="MS PGothic" charset="-128"/>
                <a:cs typeface="Calibri" charset="0"/>
              </a:rPr>
              <a:t>as a coping mechanism may be especially at risk.</a:t>
            </a:r>
          </a:p>
        </p:txBody>
      </p:sp>
      <p:cxnSp>
        <p:nvCxnSpPr>
          <p:cNvPr id="28" name="Straight Connector 27">
            <a:extLst>
              <a:ext uri="{FF2B5EF4-FFF2-40B4-BE49-F238E27FC236}">
                <a16:creationId xmlns:a16="http://schemas.microsoft.com/office/drawing/2014/main" id="{8FD781A8-4102-AC43-BD0A-4F1517798781}"/>
              </a:ext>
            </a:extLst>
          </p:cNvPr>
          <p:cNvCxnSpPr>
            <a:cxnSpLocks/>
          </p:cNvCxnSpPr>
          <p:nvPr/>
        </p:nvCxnSpPr>
        <p:spPr bwMode="auto">
          <a:xfrm>
            <a:off x="1292604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25D0C35C-EB3B-7E4C-9237-644614D684B4}"/>
              </a:ext>
            </a:extLst>
          </p:cNvPr>
          <p:cNvCxnSpPr>
            <a:cxnSpLocks/>
          </p:cNvCxnSpPr>
          <p:nvPr/>
        </p:nvCxnSpPr>
        <p:spPr bwMode="auto">
          <a:xfrm>
            <a:off x="3300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30" name="Content Placeholder 2">
            <a:extLst>
              <a:ext uri="{FF2B5EF4-FFF2-40B4-BE49-F238E27FC236}">
                <a16:creationId xmlns:a16="http://schemas.microsoft.com/office/drawing/2014/main" id="{0E305851-80D0-474D-A4DF-C2DB7C1114D5}"/>
              </a:ext>
            </a:extLst>
          </p:cNvPr>
          <p:cNvSpPr txBox="1">
            <a:spLocks/>
          </p:cNvSpPr>
          <p:nvPr/>
        </p:nvSpPr>
        <p:spPr>
          <a:xfrm>
            <a:off x="4470356" y="4053371"/>
            <a:ext cx="4140051"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a:spcBef>
                <a:spcPts val="2400"/>
              </a:spcBef>
            </a:pPr>
            <a:r>
              <a:rPr lang="en-US" altLang="en-US" sz="2800" dirty="0">
                <a:solidFill>
                  <a:schemeClr val="tx1"/>
                </a:solidFill>
                <a:ea typeface="MS PGothic" charset="-128"/>
              </a:rPr>
              <a:t>The definition of </a:t>
            </a:r>
            <a:r>
              <a:rPr lang="en-US" altLang="en-US" sz="2800" b="1" dirty="0">
                <a:solidFill>
                  <a:schemeClr val="tx1"/>
                </a:solidFill>
                <a:ea typeface="MS PGothic" charset="-128"/>
              </a:rPr>
              <a:t>“family” </a:t>
            </a:r>
            <a:r>
              <a:rPr lang="en-US" altLang="en-US" sz="2800" dirty="0">
                <a:solidFill>
                  <a:schemeClr val="tx1"/>
                </a:solidFill>
                <a:ea typeface="MS PGothic" charset="-128"/>
              </a:rPr>
              <a:t>may exclude same-gender couples and chosen families, leading to limited access to aid or separation, especially if parents with diverse SOGIESC with children are outed.</a:t>
            </a:r>
            <a:endParaRPr lang="en-US" altLang="en-US" sz="2800" kern="0" dirty="0">
              <a:solidFill>
                <a:schemeClr val="tx1"/>
              </a:solidFill>
              <a:latin typeface="Calibri" charset="0"/>
              <a:ea typeface="MS PGothic" charset="-128"/>
              <a:cs typeface="Calibri" charset="0"/>
            </a:endParaRPr>
          </a:p>
        </p:txBody>
      </p:sp>
      <p:sp>
        <p:nvSpPr>
          <p:cNvPr id="31" name="Content Placeholder 2">
            <a:extLst>
              <a:ext uri="{FF2B5EF4-FFF2-40B4-BE49-F238E27FC236}">
                <a16:creationId xmlns:a16="http://schemas.microsoft.com/office/drawing/2014/main" id="{607280B3-264D-D64B-BC82-4A33BF97590F}"/>
              </a:ext>
            </a:extLst>
          </p:cNvPr>
          <p:cNvSpPr txBox="1">
            <a:spLocks/>
          </p:cNvSpPr>
          <p:nvPr/>
        </p:nvSpPr>
        <p:spPr>
          <a:xfrm>
            <a:off x="8724304" y="4053371"/>
            <a:ext cx="4140051"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a:spcBef>
                <a:spcPts val="2400"/>
              </a:spcBef>
            </a:pPr>
            <a:r>
              <a:rPr lang="en-US" altLang="en-US" sz="2800" kern="0" dirty="0">
                <a:solidFill>
                  <a:schemeClr val="tx1"/>
                </a:solidFill>
                <a:latin typeface="Calibri" charset="0"/>
                <a:ea typeface="MS PGothic" charset="-128"/>
                <a:cs typeface="Calibri" charset="0"/>
              </a:rPr>
              <a:t>Programs or infrastructure may be </a:t>
            </a:r>
            <a:r>
              <a:rPr lang="en-US" altLang="en-US" sz="2800" b="1" kern="0" dirty="0">
                <a:solidFill>
                  <a:schemeClr val="tx1"/>
                </a:solidFill>
                <a:latin typeface="Calibri" charset="0"/>
                <a:ea typeface="MS PGothic" charset="-128"/>
                <a:cs typeface="Calibri" charset="0"/>
              </a:rPr>
              <a:t>designed </a:t>
            </a:r>
            <a:r>
              <a:rPr lang="en-US" altLang="en-US" sz="2800" kern="0" dirty="0">
                <a:solidFill>
                  <a:schemeClr val="tx1"/>
                </a:solidFill>
                <a:latin typeface="Calibri" charset="0"/>
                <a:ea typeface="MS PGothic" charset="-128"/>
                <a:cs typeface="Calibri" charset="0"/>
              </a:rPr>
              <a:t>without the needs of people with diverse SOGIESC or their family structures in mind because the categories simply don’t exist.</a:t>
            </a:r>
            <a:endParaRPr lang="en-US" altLang="en-US" sz="2800" b="1" kern="0" dirty="0">
              <a:solidFill>
                <a:schemeClr val="tx1"/>
              </a:solidFill>
              <a:latin typeface="Calibri" charset="0"/>
              <a:ea typeface="MS PGothic" charset="-128"/>
              <a:cs typeface="Calibri" charset="0"/>
            </a:endParaRPr>
          </a:p>
        </p:txBody>
      </p:sp>
      <p:sp>
        <p:nvSpPr>
          <p:cNvPr id="21" name="Rectangle 45">
            <a:extLst>
              <a:ext uri="{FF2B5EF4-FFF2-40B4-BE49-F238E27FC236}">
                <a16:creationId xmlns:a16="http://schemas.microsoft.com/office/drawing/2014/main" id="{ACE32269-4785-C848-90F8-A2D1F195D1AD}"/>
              </a:ext>
            </a:extLst>
          </p:cNvPr>
          <p:cNvSpPr>
            <a:spLocks noChangeArrowheads="1"/>
          </p:cNvSpPr>
          <p:nvPr/>
        </p:nvSpPr>
        <p:spPr bwMode="auto">
          <a:xfrm>
            <a:off x="2235199" y="1322622"/>
            <a:ext cx="988086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eaLnBrk="0" fontAlgn="base" hangingPunct="0">
              <a:lnSpc>
                <a:spcPct val="90000"/>
              </a:lnSpc>
              <a:spcBef>
                <a:spcPct val="0"/>
              </a:spcBef>
              <a:spcAft>
                <a:spcPct val="0"/>
              </a:spcAft>
              <a:defRPr/>
            </a:pPr>
            <a:r>
              <a:rPr lang="en-US" sz="3200" cap="all" dirty="0">
                <a:ea typeface="Adobe Fan Heiti Std B" charset="-120"/>
                <a:cs typeface="Adobe Fan Heiti Std B" charset="-120"/>
                <a:sym typeface="Gill Sans" charset="0"/>
              </a:rPr>
              <a:t>The </a:t>
            </a:r>
            <a:r>
              <a:rPr lang="en-US" sz="3200" b="1" cap="all" dirty="0">
                <a:ea typeface="Adobe Fan Heiti Std B" charset="-120"/>
                <a:cs typeface="Adobe Fan Heiti Std B" charset="-120"/>
                <a:sym typeface="Gill Sans" charset="0"/>
              </a:rPr>
              <a:t>Categorization </a:t>
            </a:r>
            <a:r>
              <a:rPr lang="en-US" sz="3200" cap="all" dirty="0">
                <a:ea typeface="Adobe Fan Heiti Std B" charset="-120"/>
                <a:cs typeface="Adobe Fan Heiti Std B" charset="-120"/>
                <a:sym typeface="Gill Sans" charset="0"/>
              </a:rPr>
              <a:t>of Identities</a:t>
            </a:r>
          </a:p>
        </p:txBody>
      </p:sp>
      <p:grpSp>
        <p:nvGrpSpPr>
          <p:cNvPr id="32" name="Group 31">
            <a:extLst>
              <a:ext uri="{FF2B5EF4-FFF2-40B4-BE49-F238E27FC236}">
                <a16:creationId xmlns:a16="http://schemas.microsoft.com/office/drawing/2014/main" id="{5373D1E9-BB04-3748-AC81-FF37A40CE367}"/>
              </a:ext>
            </a:extLst>
          </p:cNvPr>
          <p:cNvGrpSpPr/>
          <p:nvPr/>
        </p:nvGrpSpPr>
        <p:grpSpPr>
          <a:xfrm>
            <a:off x="596827" y="1169766"/>
            <a:ext cx="1613709" cy="993287"/>
            <a:chOff x="5077896" y="2214240"/>
            <a:chExt cx="2877844" cy="1771401"/>
          </a:xfrm>
        </p:grpSpPr>
        <p:sp>
          <p:nvSpPr>
            <p:cNvPr id="33" name="Notched Right Arrow 32">
              <a:extLst>
                <a:ext uri="{FF2B5EF4-FFF2-40B4-BE49-F238E27FC236}">
                  <a16:creationId xmlns:a16="http://schemas.microsoft.com/office/drawing/2014/main" id="{37D26E22-FC26-C84C-8340-B1F3772A82E4}"/>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34" name="Oval 33">
              <a:extLst>
                <a:ext uri="{FF2B5EF4-FFF2-40B4-BE49-F238E27FC236}">
                  <a16:creationId xmlns:a16="http://schemas.microsoft.com/office/drawing/2014/main" id="{DBD0B473-0973-BF40-A7A6-4393176567F9}"/>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02</a:t>
              </a:r>
            </a:p>
          </p:txBody>
        </p:sp>
        <p:grpSp>
          <p:nvGrpSpPr>
            <p:cNvPr id="35" name="Group 34">
              <a:extLst>
                <a:ext uri="{FF2B5EF4-FFF2-40B4-BE49-F238E27FC236}">
                  <a16:creationId xmlns:a16="http://schemas.microsoft.com/office/drawing/2014/main" id="{0181CE0B-4A30-C34D-96F8-8860F474A90A}"/>
                </a:ext>
              </a:extLst>
            </p:cNvPr>
            <p:cNvGrpSpPr/>
            <p:nvPr/>
          </p:nvGrpSpPr>
          <p:grpSpPr>
            <a:xfrm flipH="1">
              <a:off x="6095654" y="2382648"/>
              <a:ext cx="924868" cy="873318"/>
              <a:chOff x="11172825" y="5868988"/>
              <a:chExt cx="484188" cy="457200"/>
            </a:xfrm>
            <a:solidFill>
              <a:schemeClr val="bg1"/>
            </a:solidFill>
          </p:grpSpPr>
          <p:sp>
            <p:nvSpPr>
              <p:cNvPr id="36" name="Freeform 608">
                <a:extLst>
                  <a:ext uri="{FF2B5EF4-FFF2-40B4-BE49-F238E27FC236}">
                    <a16:creationId xmlns:a16="http://schemas.microsoft.com/office/drawing/2014/main" id="{0353C81C-5E58-214F-AC94-35D363B3E164}"/>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609">
                <a:extLst>
                  <a:ext uri="{FF2B5EF4-FFF2-40B4-BE49-F238E27FC236}">
                    <a16:creationId xmlns:a16="http://schemas.microsoft.com/office/drawing/2014/main" id="{0DD8ABBE-3E02-F64F-8E75-98474DD59B0F}"/>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610">
                <a:extLst>
                  <a:ext uri="{FF2B5EF4-FFF2-40B4-BE49-F238E27FC236}">
                    <a16:creationId xmlns:a16="http://schemas.microsoft.com/office/drawing/2014/main" id="{A3E9EDF3-AF24-254F-A1BE-9C0DDCF721E0}"/>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611">
                <a:extLst>
                  <a:ext uri="{FF2B5EF4-FFF2-40B4-BE49-F238E27FC236}">
                    <a16:creationId xmlns:a16="http://schemas.microsoft.com/office/drawing/2014/main" id="{671F8717-4811-5348-B0A7-35A410BC9464}"/>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12">
                <a:extLst>
                  <a:ext uri="{FF2B5EF4-FFF2-40B4-BE49-F238E27FC236}">
                    <a16:creationId xmlns:a16="http://schemas.microsoft.com/office/drawing/2014/main" id="{75CC2F37-CCA7-D342-AD4F-99041046B468}"/>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613">
                <a:extLst>
                  <a:ext uri="{FF2B5EF4-FFF2-40B4-BE49-F238E27FC236}">
                    <a16:creationId xmlns:a16="http://schemas.microsoft.com/office/drawing/2014/main" id="{A45ABEB8-F05B-C04A-9735-9263CD90E7C2}"/>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614">
                <a:extLst>
                  <a:ext uri="{FF2B5EF4-FFF2-40B4-BE49-F238E27FC236}">
                    <a16:creationId xmlns:a16="http://schemas.microsoft.com/office/drawing/2014/main" id="{F07EB930-5A6C-5946-8417-CF2C23982294}"/>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615">
                <a:extLst>
                  <a:ext uri="{FF2B5EF4-FFF2-40B4-BE49-F238E27FC236}">
                    <a16:creationId xmlns:a16="http://schemas.microsoft.com/office/drawing/2014/main" id="{77DAAD89-C62B-D54C-980E-C73A763ABB33}"/>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616">
                <a:extLst>
                  <a:ext uri="{FF2B5EF4-FFF2-40B4-BE49-F238E27FC236}">
                    <a16:creationId xmlns:a16="http://schemas.microsoft.com/office/drawing/2014/main" id="{14B1A77C-F935-2649-B709-C1873413DA2B}"/>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617">
                <a:extLst>
                  <a:ext uri="{FF2B5EF4-FFF2-40B4-BE49-F238E27FC236}">
                    <a16:creationId xmlns:a16="http://schemas.microsoft.com/office/drawing/2014/main" id="{4B2A7DDE-7F10-EC48-8246-D201AD8C01F3}"/>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9754155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4">
            <a:extLst>
              <a:ext uri="{FF2B5EF4-FFF2-40B4-BE49-F238E27FC236}">
                <a16:creationId xmlns:a16="http://schemas.microsoft.com/office/drawing/2014/main" id="{6AA3EAA9-35DA-474A-AA50-3F88270CEEE1}"/>
              </a:ext>
            </a:extLst>
          </p:cNvPr>
          <p:cNvSpPr>
            <a:spLocks noChangeArrowheads="1"/>
          </p:cNvSpPr>
          <p:nvPr/>
        </p:nvSpPr>
        <p:spPr bwMode="auto">
          <a:xfrm>
            <a:off x="198262" y="2850313"/>
            <a:ext cx="3789538" cy="5340357"/>
          </a:xfrm>
          <a:prstGeom prst="rect">
            <a:avLst/>
          </a:prstGeom>
          <a:solidFill>
            <a:schemeClr val="accent2"/>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pic>
        <p:nvPicPr>
          <p:cNvPr id="3" name="Picture 2">
            <a:extLst>
              <a:ext uri="{FF2B5EF4-FFF2-40B4-BE49-F238E27FC236}">
                <a16:creationId xmlns:a16="http://schemas.microsoft.com/office/drawing/2014/main" id="{3B150F2B-8484-8248-890F-D8B457203DE6}"/>
              </a:ext>
            </a:extLst>
          </p:cNvPr>
          <p:cNvPicPr>
            <a:picLocks noChangeAspect="1"/>
          </p:cNvPicPr>
          <p:nvPr/>
        </p:nvPicPr>
        <p:blipFill>
          <a:blip r:embed="rId3"/>
          <a:stretch>
            <a:fillRect/>
          </a:stretch>
        </p:blipFill>
        <p:spPr>
          <a:xfrm>
            <a:off x="0" y="2695329"/>
            <a:ext cx="4809344" cy="6999131"/>
          </a:xfrm>
          <a:prstGeom prst="rect">
            <a:avLst/>
          </a:prstGeom>
        </p:spPr>
      </p:pic>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Crisis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19</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21" name="Rectangle 45">
            <a:extLst>
              <a:ext uri="{FF2B5EF4-FFF2-40B4-BE49-F238E27FC236}">
                <a16:creationId xmlns:a16="http://schemas.microsoft.com/office/drawing/2014/main" id="{ACE32269-4785-C848-90F8-A2D1F195D1AD}"/>
              </a:ext>
            </a:extLst>
          </p:cNvPr>
          <p:cNvSpPr>
            <a:spLocks noChangeArrowheads="1"/>
          </p:cNvSpPr>
          <p:nvPr/>
        </p:nvSpPr>
        <p:spPr bwMode="auto">
          <a:xfrm>
            <a:off x="2235199" y="1322622"/>
            <a:ext cx="988086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eaLnBrk="0" fontAlgn="base" hangingPunct="0">
              <a:lnSpc>
                <a:spcPct val="90000"/>
              </a:lnSpc>
              <a:spcBef>
                <a:spcPct val="0"/>
              </a:spcBef>
              <a:spcAft>
                <a:spcPct val="0"/>
              </a:spcAft>
              <a:defRPr/>
            </a:pPr>
            <a:r>
              <a:rPr lang="en-US" sz="3200" cap="all" dirty="0">
                <a:ea typeface="Adobe Fan Heiti Std B" charset="-120"/>
                <a:cs typeface="Adobe Fan Heiti Std B" charset="-120"/>
                <a:sym typeface="Gill Sans" charset="0"/>
              </a:rPr>
              <a:t>The </a:t>
            </a:r>
            <a:r>
              <a:rPr lang="en-US" sz="3200" b="1" cap="all" dirty="0">
                <a:ea typeface="Adobe Fan Heiti Std B" charset="-120"/>
                <a:cs typeface="Adobe Fan Heiti Std B" charset="-120"/>
                <a:sym typeface="Gill Sans" charset="0"/>
              </a:rPr>
              <a:t>Categorization </a:t>
            </a:r>
            <a:r>
              <a:rPr lang="en-US" sz="3200" cap="all" dirty="0">
                <a:ea typeface="Adobe Fan Heiti Std B" charset="-120"/>
                <a:cs typeface="Adobe Fan Heiti Std B" charset="-120"/>
                <a:sym typeface="Gill Sans" charset="0"/>
              </a:rPr>
              <a:t>of Identities</a:t>
            </a:r>
          </a:p>
        </p:txBody>
      </p:sp>
      <p:grpSp>
        <p:nvGrpSpPr>
          <p:cNvPr id="32" name="Group 31">
            <a:extLst>
              <a:ext uri="{FF2B5EF4-FFF2-40B4-BE49-F238E27FC236}">
                <a16:creationId xmlns:a16="http://schemas.microsoft.com/office/drawing/2014/main" id="{5373D1E9-BB04-3748-AC81-FF37A40CE367}"/>
              </a:ext>
            </a:extLst>
          </p:cNvPr>
          <p:cNvGrpSpPr/>
          <p:nvPr/>
        </p:nvGrpSpPr>
        <p:grpSpPr>
          <a:xfrm>
            <a:off x="596827" y="1169766"/>
            <a:ext cx="1613709" cy="993287"/>
            <a:chOff x="5077896" y="2214240"/>
            <a:chExt cx="2877844" cy="1771401"/>
          </a:xfrm>
        </p:grpSpPr>
        <p:sp>
          <p:nvSpPr>
            <p:cNvPr id="33" name="Notched Right Arrow 32">
              <a:extLst>
                <a:ext uri="{FF2B5EF4-FFF2-40B4-BE49-F238E27FC236}">
                  <a16:creationId xmlns:a16="http://schemas.microsoft.com/office/drawing/2014/main" id="{37D26E22-FC26-C84C-8340-B1F3772A82E4}"/>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34" name="Oval 33">
              <a:extLst>
                <a:ext uri="{FF2B5EF4-FFF2-40B4-BE49-F238E27FC236}">
                  <a16:creationId xmlns:a16="http://schemas.microsoft.com/office/drawing/2014/main" id="{DBD0B473-0973-BF40-A7A6-4393176567F9}"/>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02</a:t>
              </a:r>
            </a:p>
          </p:txBody>
        </p:sp>
        <p:grpSp>
          <p:nvGrpSpPr>
            <p:cNvPr id="35" name="Group 34">
              <a:extLst>
                <a:ext uri="{FF2B5EF4-FFF2-40B4-BE49-F238E27FC236}">
                  <a16:creationId xmlns:a16="http://schemas.microsoft.com/office/drawing/2014/main" id="{0181CE0B-4A30-C34D-96F8-8860F474A90A}"/>
                </a:ext>
              </a:extLst>
            </p:cNvPr>
            <p:cNvGrpSpPr/>
            <p:nvPr/>
          </p:nvGrpSpPr>
          <p:grpSpPr>
            <a:xfrm flipH="1">
              <a:off x="6095654" y="2382648"/>
              <a:ext cx="924868" cy="873318"/>
              <a:chOff x="11172825" y="5868988"/>
              <a:chExt cx="484188" cy="457200"/>
            </a:xfrm>
            <a:solidFill>
              <a:schemeClr val="bg1"/>
            </a:solidFill>
          </p:grpSpPr>
          <p:sp>
            <p:nvSpPr>
              <p:cNvPr id="36" name="Freeform 608">
                <a:extLst>
                  <a:ext uri="{FF2B5EF4-FFF2-40B4-BE49-F238E27FC236}">
                    <a16:creationId xmlns:a16="http://schemas.microsoft.com/office/drawing/2014/main" id="{0353C81C-5E58-214F-AC94-35D363B3E164}"/>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609">
                <a:extLst>
                  <a:ext uri="{FF2B5EF4-FFF2-40B4-BE49-F238E27FC236}">
                    <a16:creationId xmlns:a16="http://schemas.microsoft.com/office/drawing/2014/main" id="{0DD8ABBE-3E02-F64F-8E75-98474DD59B0F}"/>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610">
                <a:extLst>
                  <a:ext uri="{FF2B5EF4-FFF2-40B4-BE49-F238E27FC236}">
                    <a16:creationId xmlns:a16="http://schemas.microsoft.com/office/drawing/2014/main" id="{A3E9EDF3-AF24-254F-A1BE-9C0DDCF721E0}"/>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611">
                <a:extLst>
                  <a:ext uri="{FF2B5EF4-FFF2-40B4-BE49-F238E27FC236}">
                    <a16:creationId xmlns:a16="http://schemas.microsoft.com/office/drawing/2014/main" id="{671F8717-4811-5348-B0A7-35A410BC9464}"/>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12">
                <a:extLst>
                  <a:ext uri="{FF2B5EF4-FFF2-40B4-BE49-F238E27FC236}">
                    <a16:creationId xmlns:a16="http://schemas.microsoft.com/office/drawing/2014/main" id="{75CC2F37-CCA7-D342-AD4F-99041046B468}"/>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613">
                <a:extLst>
                  <a:ext uri="{FF2B5EF4-FFF2-40B4-BE49-F238E27FC236}">
                    <a16:creationId xmlns:a16="http://schemas.microsoft.com/office/drawing/2014/main" id="{A45ABEB8-F05B-C04A-9735-9263CD90E7C2}"/>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614">
                <a:extLst>
                  <a:ext uri="{FF2B5EF4-FFF2-40B4-BE49-F238E27FC236}">
                    <a16:creationId xmlns:a16="http://schemas.microsoft.com/office/drawing/2014/main" id="{F07EB930-5A6C-5946-8417-CF2C23982294}"/>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615">
                <a:extLst>
                  <a:ext uri="{FF2B5EF4-FFF2-40B4-BE49-F238E27FC236}">
                    <a16:creationId xmlns:a16="http://schemas.microsoft.com/office/drawing/2014/main" id="{77DAAD89-C62B-D54C-980E-C73A763ABB33}"/>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616">
                <a:extLst>
                  <a:ext uri="{FF2B5EF4-FFF2-40B4-BE49-F238E27FC236}">
                    <a16:creationId xmlns:a16="http://schemas.microsoft.com/office/drawing/2014/main" id="{14B1A77C-F935-2649-B709-C1873413DA2B}"/>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617">
                <a:extLst>
                  <a:ext uri="{FF2B5EF4-FFF2-40B4-BE49-F238E27FC236}">
                    <a16:creationId xmlns:a16="http://schemas.microsoft.com/office/drawing/2014/main" id="{4B2A7DDE-7F10-EC48-8246-D201AD8C01F3}"/>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7" name="Content Placeholder 4">
            <a:extLst>
              <a:ext uri="{FF2B5EF4-FFF2-40B4-BE49-F238E27FC236}">
                <a16:creationId xmlns:a16="http://schemas.microsoft.com/office/drawing/2014/main" id="{DDD445F0-864C-D64A-9962-4546F03B76CC}"/>
              </a:ext>
            </a:extLst>
          </p:cNvPr>
          <p:cNvSpPr txBox="1">
            <a:spLocks/>
          </p:cNvSpPr>
          <p:nvPr/>
        </p:nvSpPr>
        <p:spPr bwMode="auto">
          <a:xfrm>
            <a:off x="4521200" y="3781375"/>
            <a:ext cx="7594865"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nSpc>
                <a:spcPct val="110000"/>
              </a:lnSpc>
            </a:pPr>
            <a:r>
              <a:rPr lang="en-US" altLang="en-US" sz="2800" dirty="0">
                <a:latin typeface="Calibri" panose="020F0502020204030204" pitchFamily="34" charset="0"/>
                <a:ea typeface="MS PGothic" charset="-128"/>
                <a:cs typeface="Calibri" panose="020F0502020204030204" pitchFamily="34" charset="0"/>
              </a:rPr>
              <a:t>In 2020 during the COVID-19 pandemic, government officials in several </a:t>
            </a:r>
            <a:r>
              <a:rPr lang="en-US" altLang="en-US" sz="2800" b="1" dirty="0">
                <a:latin typeface="Calibri" panose="020F0502020204030204" pitchFamily="34" charset="0"/>
                <a:ea typeface="MS PGothic" charset="-128"/>
                <a:cs typeface="Calibri" panose="020F0502020204030204" pitchFamily="34" charset="0"/>
              </a:rPr>
              <a:t>Latin American countries, including</a:t>
            </a:r>
            <a:r>
              <a:rPr lang="en-US" altLang="en-US" sz="2800" dirty="0">
                <a:latin typeface="Calibri" panose="020F0502020204030204" pitchFamily="34" charset="0"/>
                <a:ea typeface="MS PGothic" charset="-128"/>
                <a:cs typeface="Calibri" panose="020F0502020204030204" pitchFamily="34" charset="0"/>
              </a:rPr>
              <a:t> Peru, enacted a scheme during </a:t>
            </a:r>
            <a:r>
              <a:rPr lang="en-US" altLang="en-US" sz="2800" b="1" dirty="0">
                <a:latin typeface="Calibri" panose="020F0502020204030204" pitchFamily="34" charset="0"/>
                <a:ea typeface="MS PGothic" charset="-128"/>
                <a:cs typeface="Calibri" panose="020F0502020204030204" pitchFamily="34" charset="0"/>
              </a:rPr>
              <a:t>quarantine</a:t>
            </a:r>
            <a:r>
              <a:rPr lang="en-US" altLang="en-US" sz="2800" dirty="0">
                <a:latin typeface="Calibri" panose="020F0502020204030204" pitchFamily="34" charset="0"/>
                <a:ea typeface="MS PGothic" charset="-128"/>
                <a:cs typeface="Calibri" panose="020F0502020204030204" pitchFamily="34" charset="0"/>
              </a:rPr>
              <a:t> that allowed residents to leave their homes at specific times to shop for basic supplies based on the sex marker on their official ID card. This system impacted transgender people – including nationals, migrants, refugees and asylum-seekers – as it increased their visibility to others and put them in the way of potential harm. </a:t>
            </a:r>
          </a:p>
        </p:txBody>
      </p:sp>
      <p:sp>
        <p:nvSpPr>
          <p:cNvPr id="48" name="Rectangle 34">
            <a:extLst>
              <a:ext uri="{FF2B5EF4-FFF2-40B4-BE49-F238E27FC236}">
                <a16:creationId xmlns:a16="http://schemas.microsoft.com/office/drawing/2014/main" id="{D7344408-C5F7-C340-8A64-F85A22405B3C}"/>
              </a:ext>
            </a:extLst>
          </p:cNvPr>
          <p:cNvSpPr>
            <a:spLocks noChangeArrowheads="1"/>
          </p:cNvSpPr>
          <p:nvPr/>
        </p:nvSpPr>
        <p:spPr bwMode="auto">
          <a:xfrm>
            <a:off x="198262" y="2850313"/>
            <a:ext cx="12593168" cy="5340357"/>
          </a:xfrm>
          <a:prstGeom prst="rect">
            <a:avLst/>
          </a:prstGeom>
          <a:noFill/>
          <a:ln w="57150">
            <a:solidFill>
              <a:schemeClr val="accent2"/>
            </a:solidFill>
            <a:miter lim="800000"/>
            <a:headEnd/>
            <a:tailEnd/>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50" name="Rectangle 49">
            <a:extLst>
              <a:ext uri="{FF2B5EF4-FFF2-40B4-BE49-F238E27FC236}">
                <a16:creationId xmlns:a16="http://schemas.microsoft.com/office/drawing/2014/main" id="{13F1CB8E-CD87-7042-A711-EA8E0224FE0E}"/>
              </a:ext>
            </a:extLst>
          </p:cNvPr>
          <p:cNvSpPr/>
          <p:nvPr/>
        </p:nvSpPr>
        <p:spPr>
          <a:xfrm>
            <a:off x="-239039" y="3506202"/>
            <a:ext cx="4206333" cy="1107996"/>
          </a:xfrm>
          <a:prstGeom prst="rect">
            <a:avLst/>
          </a:prstGeom>
        </p:spPr>
        <p:txBody>
          <a:bodyPr wrap="square">
            <a:spAutoFit/>
          </a:bodyPr>
          <a:lstStyle/>
          <a:p>
            <a:pPr algn="ctr"/>
            <a:r>
              <a:rPr lang="en-US" altLang="en-US" sz="6600" b="1" kern="0" dirty="0">
                <a:solidFill>
                  <a:schemeClr val="bg1"/>
                </a:solidFill>
                <a:latin typeface="Calibri" charset="0"/>
                <a:ea typeface="MS PGothic" charset="-128"/>
                <a:cs typeface="Calibri" charset="0"/>
              </a:rPr>
              <a:t>PERU</a:t>
            </a:r>
            <a:endParaRPr lang="en-US" sz="6600" b="1" dirty="0">
              <a:solidFill>
                <a:schemeClr val="bg1"/>
              </a:solidFill>
            </a:endParaRPr>
          </a:p>
        </p:txBody>
      </p:sp>
      <p:sp>
        <p:nvSpPr>
          <p:cNvPr id="51" name="Rectangle 50">
            <a:extLst>
              <a:ext uri="{FF2B5EF4-FFF2-40B4-BE49-F238E27FC236}">
                <a16:creationId xmlns:a16="http://schemas.microsoft.com/office/drawing/2014/main" id="{A6EBC36A-27BB-DC4A-A027-B3964C227F21}"/>
              </a:ext>
            </a:extLst>
          </p:cNvPr>
          <p:cNvSpPr/>
          <p:nvPr/>
        </p:nvSpPr>
        <p:spPr>
          <a:xfrm>
            <a:off x="863878" y="3162202"/>
            <a:ext cx="1981164" cy="1077218"/>
          </a:xfrm>
          <a:prstGeom prst="rect">
            <a:avLst/>
          </a:prstGeom>
        </p:spPr>
        <p:txBody>
          <a:bodyPr wrap="square">
            <a:spAutoFit/>
          </a:bodyPr>
          <a:lstStyle/>
          <a:p>
            <a:r>
              <a:rPr lang="en-US" altLang="en-US" sz="3200" b="1" dirty="0">
                <a:solidFill>
                  <a:schemeClr val="bg1"/>
                </a:solidFill>
                <a:latin typeface="Calibri" charset="0"/>
                <a:ea typeface="MS PGothic" charset="-128"/>
                <a:cs typeface="Calibri" charset="0"/>
              </a:rPr>
              <a:t>EXAMPLE </a:t>
            </a:r>
            <a:br>
              <a:rPr lang="en-US" altLang="en-US" sz="3200" b="1" dirty="0">
                <a:solidFill>
                  <a:schemeClr val="bg1"/>
                </a:solidFill>
                <a:latin typeface="Calibri" charset="0"/>
                <a:ea typeface="MS PGothic" charset="-128"/>
                <a:cs typeface="Calibri" charset="0"/>
              </a:rPr>
            </a:br>
            <a:endParaRPr lang="en-US" sz="3200" dirty="0"/>
          </a:p>
        </p:txBody>
      </p:sp>
      <p:sp>
        <p:nvSpPr>
          <p:cNvPr id="52" name="Rectangle 51">
            <a:extLst>
              <a:ext uri="{FF2B5EF4-FFF2-40B4-BE49-F238E27FC236}">
                <a16:creationId xmlns:a16="http://schemas.microsoft.com/office/drawing/2014/main" id="{8A8B287E-42FF-4144-A133-ACFCE669EC71}"/>
              </a:ext>
            </a:extLst>
          </p:cNvPr>
          <p:cNvSpPr/>
          <p:nvPr/>
        </p:nvSpPr>
        <p:spPr>
          <a:xfrm>
            <a:off x="2551339" y="3153170"/>
            <a:ext cx="612316" cy="584775"/>
          </a:xfrm>
          <a:prstGeom prst="rect">
            <a:avLst/>
          </a:prstGeom>
        </p:spPr>
        <p:txBody>
          <a:bodyPr wrap="square">
            <a:spAutoFit/>
          </a:bodyPr>
          <a:lstStyle/>
          <a:p>
            <a:r>
              <a:rPr lang="en-US" sz="3200" b="1" dirty="0">
                <a:solidFill>
                  <a:schemeClr val="bg1"/>
                </a:solidFill>
                <a:latin typeface="Calibri" charset="0"/>
                <a:ea typeface="MS PGothic" charset="-128"/>
                <a:cs typeface="Calibri" charset="0"/>
              </a:rPr>
              <a:t>1</a:t>
            </a:r>
            <a:endParaRPr lang="en-US" sz="3200" dirty="0"/>
          </a:p>
        </p:txBody>
      </p:sp>
      <p:sp>
        <p:nvSpPr>
          <p:cNvPr id="53" name="Oval 52">
            <a:extLst>
              <a:ext uri="{FF2B5EF4-FFF2-40B4-BE49-F238E27FC236}">
                <a16:creationId xmlns:a16="http://schemas.microsoft.com/office/drawing/2014/main" id="{D6EB878F-F59D-9A41-BC86-AA6CAE1B033B}"/>
              </a:ext>
            </a:extLst>
          </p:cNvPr>
          <p:cNvSpPr/>
          <p:nvPr/>
        </p:nvSpPr>
        <p:spPr bwMode="auto">
          <a:xfrm>
            <a:off x="1403681" y="5279758"/>
            <a:ext cx="869341" cy="921649"/>
          </a:xfrm>
          <a:prstGeom prst="ellipse">
            <a:avLst/>
          </a:prstGeom>
          <a:solidFill>
            <a:schemeClr val="tx1">
              <a:lumMod val="75000"/>
              <a:lumOff val="2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3616058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sitting in a chair&#10;&#10;Description automatically generated">
            <a:extLst>
              <a:ext uri="{FF2B5EF4-FFF2-40B4-BE49-F238E27FC236}">
                <a16:creationId xmlns:a16="http://schemas.microsoft.com/office/drawing/2014/main" id="{31B40A9C-CF2B-4D2A-9872-EFA595BC41A6}"/>
              </a:ext>
            </a:extLst>
          </p:cNvPr>
          <p:cNvPicPr>
            <a:picLocks noChangeAspect="1"/>
          </p:cNvPicPr>
          <p:nvPr/>
        </p:nvPicPr>
        <p:blipFill rotWithShape="1">
          <a:blip r:embed="rId3"/>
          <a:srcRect r="11151"/>
          <a:stretch/>
        </p:blipFill>
        <p:spPr>
          <a:xfrm>
            <a:off x="0" y="-1"/>
            <a:ext cx="13003214" cy="9756775"/>
          </a:xfrm>
          <a:prstGeom prst="rect">
            <a:avLst/>
          </a:prstGeom>
        </p:spPr>
      </p:pic>
      <p:sp>
        <p:nvSpPr>
          <p:cNvPr id="14" name="Title 20">
            <a:extLst>
              <a:ext uri="{FF2B5EF4-FFF2-40B4-BE49-F238E27FC236}">
                <a16:creationId xmlns:a16="http://schemas.microsoft.com/office/drawing/2014/main" id="{DDFCE260-D5DC-2C47-B131-6E5FDDE64270}"/>
              </a:ext>
            </a:extLst>
          </p:cNvPr>
          <p:cNvSpPr txBox="1">
            <a:spLocks/>
          </p:cNvSpPr>
          <p:nvPr/>
        </p:nvSpPr>
        <p:spPr>
          <a:xfrm>
            <a:off x="1133061" y="6006781"/>
            <a:ext cx="10902994" cy="1908215"/>
          </a:xfrm>
          <a:prstGeom prst="rect">
            <a:avLst/>
          </a:prstGeom>
        </p:spPr>
        <p:txBody>
          <a:bodyPr vert="horz" wrap="square" lIns="182910" tIns="0" rIns="18291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4000" cap="all" dirty="0">
                <a:solidFill>
                  <a:schemeClr val="bg1"/>
                </a:solidFill>
                <a:latin typeface="+mn-lt"/>
                <a:ea typeface="Montserrat" charset="0"/>
                <a:cs typeface="Montserrat" charset="0"/>
              </a:rPr>
              <a:t>Sexual Orientation, Gender Identity, Gender Expression and Sex Characteristics (SOGIESC) </a:t>
            </a:r>
            <a:br>
              <a:rPr lang="en-US" sz="4000" cap="all" dirty="0">
                <a:solidFill>
                  <a:schemeClr val="bg1"/>
                </a:solidFill>
                <a:latin typeface="+mn-lt"/>
                <a:ea typeface="Montserrat" charset="0"/>
                <a:cs typeface="Montserrat" charset="0"/>
              </a:rPr>
            </a:br>
            <a:r>
              <a:rPr lang="en-US" sz="4400" b="1" cap="all" dirty="0">
                <a:solidFill>
                  <a:schemeClr val="bg1"/>
                </a:solidFill>
                <a:latin typeface="+mn-lt"/>
                <a:ea typeface="Montserrat" charset="0"/>
                <a:cs typeface="Montserrat" charset="0"/>
              </a:rPr>
              <a:t>in Forced Displacement and Migration</a:t>
            </a:r>
            <a:endParaRPr lang="en-US" sz="4000" b="1" cap="all" dirty="0">
              <a:solidFill>
                <a:schemeClr val="bg1"/>
              </a:solidFill>
              <a:latin typeface="+mn-lt"/>
              <a:ea typeface="Montserrat" charset="0"/>
              <a:cs typeface="Montserrat" charset="0"/>
            </a:endParaRPr>
          </a:p>
        </p:txBody>
      </p:sp>
      <p:sp>
        <p:nvSpPr>
          <p:cNvPr id="22" name="Rectangle">
            <a:extLst>
              <a:ext uri="{FF2B5EF4-FFF2-40B4-BE49-F238E27FC236}">
                <a16:creationId xmlns:a16="http://schemas.microsoft.com/office/drawing/2014/main" id="{5BAA0E40-997B-1441-A91A-35FBE35AB0A6}"/>
              </a:ext>
            </a:extLst>
          </p:cNvPr>
          <p:cNvSpPr/>
          <p:nvPr/>
        </p:nvSpPr>
        <p:spPr>
          <a:xfrm>
            <a:off x="1048000" y="5593006"/>
            <a:ext cx="10988055" cy="2632373"/>
          </a:xfrm>
          <a:prstGeom prst="rect">
            <a:avLst/>
          </a:prstGeom>
          <a:ln w="63500">
            <a:solidFill>
              <a:schemeClr val="bg1"/>
            </a:solidFill>
            <a:miter lim="400000"/>
          </a:ln>
        </p:spPr>
        <p:txBody>
          <a:bodyPr lIns="32381" tIns="32381" rIns="32381" bIns="32381" anchor="ctr"/>
          <a:lstStyle/>
          <a:p>
            <a:pPr defTabSz="372391">
              <a:defRPr sz="4000">
                <a:solidFill>
                  <a:srgbClr val="FFFFFF"/>
                </a:solidFill>
                <a:effectLst>
                  <a:outerShdw blurRad="38100" dist="12700" dir="5400000" rotWithShape="0">
                    <a:srgbClr val="000000">
                      <a:alpha val="50000"/>
                    </a:srgbClr>
                  </a:outerShdw>
                </a:effectLst>
              </a:defRPr>
            </a:pPr>
            <a:endParaRPr sz="2550" spc="10" dirty="0">
              <a:latin typeface="Arial"/>
              <a:ea typeface="Arial"/>
              <a:cs typeface="Arial"/>
            </a:endParaRPr>
          </a:p>
        </p:txBody>
      </p:sp>
      <p:pic>
        <p:nvPicPr>
          <p:cNvPr id="24" name="Picture 23">
            <a:extLst>
              <a:ext uri="{FF2B5EF4-FFF2-40B4-BE49-F238E27FC236}">
                <a16:creationId xmlns:a16="http://schemas.microsoft.com/office/drawing/2014/main" id="{4E4B01D0-2490-9043-BE3B-44E2BFB9FFBC}"/>
              </a:ext>
            </a:extLst>
          </p:cNvPr>
          <p:cNvPicPr>
            <a:picLocks noChangeAspect="1"/>
          </p:cNvPicPr>
          <p:nvPr/>
        </p:nvPicPr>
        <p:blipFill>
          <a:blip r:embed="rId4"/>
          <a:stretch>
            <a:fillRect/>
          </a:stretch>
        </p:blipFill>
        <p:spPr>
          <a:xfrm>
            <a:off x="3813785" y="4958842"/>
            <a:ext cx="5367131" cy="977656"/>
          </a:xfrm>
          <a:prstGeom prst="rect">
            <a:avLst/>
          </a:prstGeom>
        </p:spPr>
      </p:pic>
      <p:sp>
        <p:nvSpPr>
          <p:cNvPr id="25" name="Title 20">
            <a:extLst>
              <a:ext uri="{FF2B5EF4-FFF2-40B4-BE49-F238E27FC236}">
                <a16:creationId xmlns:a16="http://schemas.microsoft.com/office/drawing/2014/main" id="{A517EAA6-AD67-5547-A02D-9BE854A26680}"/>
              </a:ext>
            </a:extLst>
          </p:cNvPr>
          <p:cNvSpPr txBox="1">
            <a:spLocks/>
          </p:cNvSpPr>
          <p:nvPr/>
        </p:nvSpPr>
        <p:spPr>
          <a:xfrm>
            <a:off x="238535" y="8145823"/>
            <a:ext cx="12503427" cy="552489"/>
          </a:xfrm>
          <a:prstGeom prst="rect">
            <a:avLst/>
          </a:prstGeom>
        </p:spPr>
        <p:txBody>
          <a:bodyPr vert="horz" wrap="square" lIns="182910" tIns="91455" rIns="182910" bIns="91455"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30000"/>
              </a:lnSpc>
            </a:pPr>
            <a:r>
              <a:rPr lang="en-US" sz="2000" cap="all" dirty="0">
                <a:solidFill>
                  <a:schemeClr val="bg1"/>
                </a:solidFill>
                <a:latin typeface="+mj-lt"/>
                <a:ea typeface="Montserrat" charset="0"/>
                <a:cs typeface="Montserrat" charset="0"/>
              </a:rPr>
              <a:t>DATE   /    TIME   /   OTHER NOTES</a:t>
            </a:r>
          </a:p>
        </p:txBody>
      </p:sp>
      <p:grpSp>
        <p:nvGrpSpPr>
          <p:cNvPr id="11" name="Group 10">
            <a:extLst>
              <a:ext uri="{FF2B5EF4-FFF2-40B4-BE49-F238E27FC236}">
                <a16:creationId xmlns:a16="http://schemas.microsoft.com/office/drawing/2014/main" id="{6297D744-D766-3A46-A003-EDA2092AB04F}"/>
              </a:ext>
            </a:extLst>
          </p:cNvPr>
          <p:cNvGrpSpPr/>
          <p:nvPr/>
        </p:nvGrpSpPr>
        <p:grpSpPr>
          <a:xfrm>
            <a:off x="4838228" y="8719411"/>
            <a:ext cx="3325170" cy="770464"/>
            <a:chOff x="5582387" y="8894626"/>
            <a:chExt cx="2041918" cy="473126"/>
          </a:xfrm>
        </p:grpSpPr>
        <p:pic>
          <p:nvPicPr>
            <p:cNvPr id="12" name="Picture 11">
              <a:extLst>
                <a:ext uri="{FF2B5EF4-FFF2-40B4-BE49-F238E27FC236}">
                  <a16:creationId xmlns:a16="http://schemas.microsoft.com/office/drawing/2014/main" id="{A5569AA9-A247-2B45-B2B4-747469826768}"/>
                </a:ext>
              </a:extLst>
            </p:cNvPr>
            <p:cNvPicPr>
              <a:picLocks noChangeAspect="1"/>
            </p:cNvPicPr>
            <p:nvPr/>
          </p:nvPicPr>
          <p:blipFill rotWithShape="1">
            <a:blip r:embed="rId5"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13" name="Straight Connector 12">
              <a:extLst>
                <a:ext uri="{FF2B5EF4-FFF2-40B4-BE49-F238E27FC236}">
                  <a16:creationId xmlns:a16="http://schemas.microsoft.com/office/drawing/2014/main" id="{57DF82A7-8622-7545-BF17-4D0A85BC5734}"/>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A638C2D-F4A3-6643-B5DD-97E5D7F3F1A6}"/>
                </a:ext>
              </a:extLst>
            </p:cNvPr>
            <p:cNvPicPr>
              <a:picLocks noChangeAspect="1"/>
            </p:cNvPicPr>
            <p:nvPr/>
          </p:nvPicPr>
          <p:blipFill>
            <a:blip r:embed="rId6">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18026717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4">
            <a:extLst>
              <a:ext uri="{FF2B5EF4-FFF2-40B4-BE49-F238E27FC236}">
                <a16:creationId xmlns:a16="http://schemas.microsoft.com/office/drawing/2014/main" id="{6AA3EAA9-35DA-474A-AA50-3F88270CEEE1}"/>
              </a:ext>
            </a:extLst>
          </p:cNvPr>
          <p:cNvSpPr>
            <a:spLocks noChangeArrowheads="1"/>
          </p:cNvSpPr>
          <p:nvPr/>
        </p:nvSpPr>
        <p:spPr bwMode="auto">
          <a:xfrm>
            <a:off x="198262" y="2850313"/>
            <a:ext cx="3789538" cy="5340357"/>
          </a:xfrm>
          <a:prstGeom prst="rect">
            <a:avLst/>
          </a:prstGeom>
          <a:solidFill>
            <a:schemeClr val="accent2"/>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pic>
        <p:nvPicPr>
          <p:cNvPr id="29" name="Picture 28">
            <a:extLst>
              <a:ext uri="{FF2B5EF4-FFF2-40B4-BE49-F238E27FC236}">
                <a16:creationId xmlns:a16="http://schemas.microsoft.com/office/drawing/2014/main" id="{6FF9E814-D581-5549-BF37-79BAE00E4FDE}"/>
              </a:ext>
            </a:extLst>
          </p:cNvPr>
          <p:cNvPicPr>
            <a:picLocks noChangeAspect="1"/>
          </p:cNvPicPr>
          <p:nvPr/>
        </p:nvPicPr>
        <p:blipFill>
          <a:blip r:embed="rId3">
            <a:lum bright="70000" contrast="-70000"/>
            <a:alphaModFix amt="46000"/>
            <a:extLst>
              <a:ext uri="{28A0092B-C50C-407E-A947-70E740481C1C}">
                <a14:useLocalDpi xmlns:a14="http://schemas.microsoft.com/office/drawing/2010/main" val="0"/>
              </a:ext>
            </a:extLst>
          </a:blip>
          <a:stretch>
            <a:fillRect/>
          </a:stretch>
        </p:blipFill>
        <p:spPr>
          <a:xfrm>
            <a:off x="92655" y="4441610"/>
            <a:ext cx="3835877" cy="3621496"/>
          </a:xfrm>
          <a:prstGeom prst="rect">
            <a:avLst/>
          </a:prstGeom>
        </p:spPr>
      </p:pic>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Crisis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20</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21" name="Rectangle 45">
            <a:extLst>
              <a:ext uri="{FF2B5EF4-FFF2-40B4-BE49-F238E27FC236}">
                <a16:creationId xmlns:a16="http://schemas.microsoft.com/office/drawing/2014/main" id="{ACE32269-4785-C848-90F8-A2D1F195D1AD}"/>
              </a:ext>
            </a:extLst>
          </p:cNvPr>
          <p:cNvSpPr>
            <a:spLocks noChangeArrowheads="1"/>
          </p:cNvSpPr>
          <p:nvPr/>
        </p:nvSpPr>
        <p:spPr bwMode="auto">
          <a:xfrm>
            <a:off x="2235199" y="1322622"/>
            <a:ext cx="988086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eaLnBrk="0" fontAlgn="base" hangingPunct="0">
              <a:lnSpc>
                <a:spcPct val="90000"/>
              </a:lnSpc>
              <a:spcBef>
                <a:spcPct val="0"/>
              </a:spcBef>
              <a:spcAft>
                <a:spcPct val="0"/>
              </a:spcAft>
              <a:defRPr/>
            </a:pPr>
            <a:r>
              <a:rPr lang="en-US" sz="3200" cap="all" dirty="0">
                <a:ea typeface="Adobe Fan Heiti Std B" charset="-120"/>
                <a:cs typeface="Adobe Fan Heiti Std B" charset="-120"/>
                <a:sym typeface="Gill Sans" charset="0"/>
              </a:rPr>
              <a:t>The </a:t>
            </a:r>
            <a:r>
              <a:rPr lang="en-US" sz="3200" b="1" cap="all" dirty="0">
                <a:ea typeface="Adobe Fan Heiti Std B" charset="-120"/>
                <a:cs typeface="Adobe Fan Heiti Std B" charset="-120"/>
                <a:sym typeface="Gill Sans" charset="0"/>
              </a:rPr>
              <a:t>Categorization </a:t>
            </a:r>
            <a:r>
              <a:rPr lang="en-US" sz="3200" cap="all" dirty="0">
                <a:ea typeface="Adobe Fan Heiti Std B" charset="-120"/>
                <a:cs typeface="Adobe Fan Heiti Std B" charset="-120"/>
                <a:sym typeface="Gill Sans" charset="0"/>
              </a:rPr>
              <a:t>of Identities</a:t>
            </a:r>
          </a:p>
        </p:txBody>
      </p:sp>
      <p:grpSp>
        <p:nvGrpSpPr>
          <p:cNvPr id="32" name="Group 31">
            <a:extLst>
              <a:ext uri="{FF2B5EF4-FFF2-40B4-BE49-F238E27FC236}">
                <a16:creationId xmlns:a16="http://schemas.microsoft.com/office/drawing/2014/main" id="{5373D1E9-BB04-3748-AC81-FF37A40CE367}"/>
              </a:ext>
            </a:extLst>
          </p:cNvPr>
          <p:cNvGrpSpPr/>
          <p:nvPr/>
        </p:nvGrpSpPr>
        <p:grpSpPr>
          <a:xfrm>
            <a:off x="596827" y="1169766"/>
            <a:ext cx="1613709" cy="993287"/>
            <a:chOff x="5077896" y="2214240"/>
            <a:chExt cx="2877844" cy="1771401"/>
          </a:xfrm>
        </p:grpSpPr>
        <p:sp>
          <p:nvSpPr>
            <p:cNvPr id="33" name="Notched Right Arrow 32">
              <a:extLst>
                <a:ext uri="{FF2B5EF4-FFF2-40B4-BE49-F238E27FC236}">
                  <a16:creationId xmlns:a16="http://schemas.microsoft.com/office/drawing/2014/main" id="{37D26E22-FC26-C84C-8340-B1F3772A82E4}"/>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34" name="Oval 33">
              <a:extLst>
                <a:ext uri="{FF2B5EF4-FFF2-40B4-BE49-F238E27FC236}">
                  <a16:creationId xmlns:a16="http://schemas.microsoft.com/office/drawing/2014/main" id="{DBD0B473-0973-BF40-A7A6-4393176567F9}"/>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02</a:t>
              </a:r>
            </a:p>
          </p:txBody>
        </p:sp>
        <p:grpSp>
          <p:nvGrpSpPr>
            <p:cNvPr id="35" name="Group 34">
              <a:extLst>
                <a:ext uri="{FF2B5EF4-FFF2-40B4-BE49-F238E27FC236}">
                  <a16:creationId xmlns:a16="http://schemas.microsoft.com/office/drawing/2014/main" id="{0181CE0B-4A30-C34D-96F8-8860F474A90A}"/>
                </a:ext>
              </a:extLst>
            </p:cNvPr>
            <p:cNvGrpSpPr/>
            <p:nvPr/>
          </p:nvGrpSpPr>
          <p:grpSpPr>
            <a:xfrm flipH="1">
              <a:off x="6095654" y="2382648"/>
              <a:ext cx="924868" cy="873318"/>
              <a:chOff x="11172825" y="5868988"/>
              <a:chExt cx="484188" cy="457200"/>
            </a:xfrm>
            <a:solidFill>
              <a:schemeClr val="bg1"/>
            </a:solidFill>
          </p:grpSpPr>
          <p:sp>
            <p:nvSpPr>
              <p:cNvPr id="36" name="Freeform 608">
                <a:extLst>
                  <a:ext uri="{FF2B5EF4-FFF2-40B4-BE49-F238E27FC236}">
                    <a16:creationId xmlns:a16="http://schemas.microsoft.com/office/drawing/2014/main" id="{0353C81C-5E58-214F-AC94-35D363B3E164}"/>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609">
                <a:extLst>
                  <a:ext uri="{FF2B5EF4-FFF2-40B4-BE49-F238E27FC236}">
                    <a16:creationId xmlns:a16="http://schemas.microsoft.com/office/drawing/2014/main" id="{0DD8ABBE-3E02-F64F-8E75-98474DD59B0F}"/>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610">
                <a:extLst>
                  <a:ext uri="{FF2B5EF4-FFF2-40B4-BE49-F238E27FC236}">
                    <a16:creationId xmlns:a16="http://schemas.microsoft.com/office/drawing/2014/main" id="{A3E9EDF3-AF24-254F-A1BE-9C0DDCF721E0}"/>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611">
                <a:extLst>
                  <a:ext uri="{FF2B5EF4-FFF2-40B4-BE49-F238E27FC236}">
                    <a16:creationId xmlns:a16="http://schemas.microsoft.com/office/drawing/2014/main" id="{671F8717-4811-5348-B0A7-35A410BC9464}"/>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12">
                <a:extLst>
                  <a:ext uri="{FF2B5EF4-FFF2-40B4-BE49-F238E27FC236}">
                    <a16:creationId xmlns:a16="http://schemas.microsoft.com/office/drawing/2014/main" id="{75CC2F37-CCA7-D342-AD4F-99041046B468}"/>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613">
                <a:extLst>
                  <a:ext uri="{FF2B5EF4-FFF2-40B4-BE49-F238E27FC236}">
                    <a16:creationId xmlns:a16="http://schemas.microsoft.com/office/drawing/2014/main" id="{A45ABEB8-F05B-C04A-9735-9263CD90E7C2}"/>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614">
                <a:extLst>
                  <a:ext uri="{FF2B5EF4-FFF2-40B4-BE49-F238E27FC236}">
                    <a16:creationId xmlns:a16="http://schemas.microsoft.com/office/drawing/2014/main" id="{F07EB930-5A6C-5946-8417-CF2C23982294}"/>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615">
                <a:extLst>
                  <a:ext uri="{FF2B5EF4-FFF2-40B4-BE49-F238E27FC236}">
                    <a16:creationId xmlns:a16="http://schemas.microsoft.com/office/drawing/2014/main" id="{77DAAD89-C62B-D54C-980E-C73A763ABB33}"/>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616">
                <a:extLst>
                  <a:ext uri="{FF2B5EF4-FFF2-40B4-BE49-F238E27FC236}">
                    <a16:creationId xmlns:a16="http://schemas.microsoft.com/office/drawing/2014/main" id="{14B1A77C-F935-2649-B709-C1873413DA2B}"/>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617">
                <a:extLst>
                  <a:ext uri="{FF2B5EF4-FFF2-40B4-BE49-F238E27FC236}">
                    <a16:creationId xmlns:a16="http://schemas.microsoft.com/office/drawing/2014/main" id="{4B2A7DDE-7F10-EC48-8246-D201AD8C01F3}"/>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7" name="Content Placeholder 4">
            <a:extLst>
              <a:ext uri="{FF2B5EF4-FFF2-40B4-BE49-F238E27FC236}">
                <a16:creationId xmlns:a16="http://schemas.microsoft.com/office/drawing/2014/main" id="{DDD445F0-864C-D64A-9962-4546F03B76CC}"/>
              </a:ext>
            </a:extLst>
          </p:cNvPr>
          <p:cNvSpPr txBox="1">
            <a:spLocks/>
          </p:cNvSpPr>
          <p:nvPr/>
        </p:nvSpPr>
        <p:spPr bwMode="auto">
          <a:xfrm>
            <a:off x="4521200" y="3906996"/>
            <a:ext cx="7944224"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nSpc>
                <a:spcPct val="110000"/>
              </a:lnSpc>
            </a:pPr>
            <a:r>
              <a:rPr lang="en-US" altLang="en-US" sz="2800" dirty="0">
                <a:latin typeface="Calibri" panose="020F0502020204030204" pitchFamily="34" charset="0"/>
                <a:ea typeface="MS PGothic" charset="-128"/>
                <a:cs typeface="Calibri" panose="020F0502020204030204" pitchFamily="34" charset="0"/>
              </a:rPr>
              <a:t>In 2010 flood relief efforts in </a:t>
            </a:r>
            <a:r>
              <a:rPr lang="en-US" altLang="en-US" sz="2800" b="1" dirty="0">
                <a:latin typeface="Calibri" panose="020F0502020204030204" pitchFamily="34" charset="0"/>
                <a:ea typeface="MS PGothic" charset="-128"/>
                <a:cs typeface="Calibri" panose="020F0502020204030204" pitchFamily="34" charset="0"/>
              </a:rPr>
              <a:t>Pakistan</a:t>
            </a:r>
            <a:r>
              <a:rPr lang="en-US" altLang="en-US" sz="2800" dirty="0">
                <a:latin typeface="Calibri" panose="020F0502020204030204" pitchFamily="34" charset="0"/>
                <a:ea typeface="MS PGothic" charset="-128"/>
                <a:cs typeface="Calibri" panose="020F0502020204030204" pitchFamily="34" charset="0"/>
              </a:rPr>
              <a:t>, reports emerged that transgender women were left out of the aid efforts organized by UN agencies and NGOs and denied access to IDP camps because of general prejudice, their non-conforming appearance, and their lack of proper identification documents. </a:t>
            </a:r>
          </a:p>
        </p:txBody>
      </p:sp>
      <p:sp>
        <p:nvSpPr>
          <p:cNvPr id="48" name="Rectangle 34">
            <a:extLst>
              <a:ext uri="{FF2B5EF4-FFF2-40B4-BE49-F238E27FC236}">
                <a16:creationId xmlns:a16="http://schemas.microsoft.com/office/drawing/2014/main" id="{D7344408-C5F7-C340-8A64-F85A22405B3C}"/>
              </a:ext>
            </a:extLst>
          </p:cNvPr>
          <p:cNvSpPr>
            <a:spLocks noChangeArrowheads="1"/>
          </p:cNvSpPr>
          <p:nvPr/>
        </p:nvSpPr>
        <p:spPr bwMode="auto">
          <a:xfrm>
            <a:off x="198262" y="2850313"/>
            <a:ext cx="12593168" cy="5340357"/>
          </a:xfrm>
          <a:prstGeom prst="rect">
            <a:avLst/>
          </a:prstGeom>
          <a:noFill/>
          <a:ln w="57150">
            <a:solidFill>
              <a:schemeClr val="accent2"/>
            </a:solidFill>
            <a:miter lim="800000"/>
            <a:headEnd/>
            <a:tailEnd/>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50" name="Rectangle 49">
            <a:extLst>
              <a:ext uri="{FF2B5EF4-FFF2-40B4-BE49-F238E27FC236}">
                <a16:creationId xmlns:a16="http://schemas.microsoft.com/office/drawing/2014/main" id="{13F1CB8E-CD87-7042-A711-EA8E0224FE0E}"/>
              </a:ext>
            </a:extLst>
          </p:cNvPr>
          <p:cNvSpPr/>
          <p:nvPr/>
        </p:nvSpPr>
        <p:spPr>
          <a:xfrm>
            <a:off x="-92735" y="3506202"/>
            <a:ext cx="4206333" cy="1107996"/>
          </a:xfrm>
          <a:prstGeom prst="rect">
            <a:avLst/>
          </a:prstGeom>
        </p:spPr>
        <p:txBody>
          <a:bodyPr wrap="square">
            <a:spAutoFit/>
          </a:bodyPr>
          <a:lstStyle/>
          <a:p>
            <a:pPr algn="ctr"/>
            <a:r>
              <a:rPr lang="en-US" altLang="en-US" sz="6600" b="1" kern="0" dirty="0">
                <a:solidFill>
                  <a:schemeClr val="bg1"/>
                </a:solidFill>
                <a:latin typeface="Calibri" charset="0"/>
                <a:ea typeface="MS PGothic" charset="-128"/>
                <a:cs typeface="Calibri" charset="0"/>
              </a:rPr>
              <a:t>PAKISTAN</a:t>
            </a:r>
            <a:endParaRPr lang="en-US" sz="6600" b="1" dirty="0">
              <a:solidFill>
                <a:schemeClr val="bg1"/>
              </a:solidFill>
            </a:endParaRPr>
          </a:p>
        </p:txBody>
      </p:sp>
      <p:sp>
        <p:nvSpPr>
          <p:cNvPr id="51" name="Rectangle 50">
            <a:extLst>
              <a:ext uri="{FF2B5EF4-FFF2-40B4-BE49-F238E27FC236}">
                <a16:creationId xmlns:a16="http://schemas.microsoft.com/office/drawing/2014/main" id="{A6EBC36A-27BB-DC4A-A027-B3964C227F21}"/>
              </a:ext>
            </a:extLst>
          </p:cNvPr>
          <p:cNvSpPr/>
          <p:nvPr/>
        </p:nvSpPr>
        <p:spPr>
          <a:xfrm>
            <a:off x="863878" y="3162202"/>
            <a:ext cx="1981164" cy="1077218"/>
          </a:xfrm>
          <a:prstGeom prst="rect">
            <a:avLst/>
          </a:prstGeom>
        </p:spPr>
        <p:txBody>
          <a:bodyPr wrap="square">
            <a:spAutoFit/>
          </a:bodyPr>
          <a:lstStyle/>
          <a:p>
            <a:r>
              <a:rPr lang="en-US" altLang="en-US" sz="3200" b="1" dirty="0">
                <a:solidFill>
                  <a:schemeClr val="bg1"/>
                </a:solidFill>
                <a:latin typeface="Calibri" charset="0"/>
                <a:ea typeface="MS PGothic" charset="-128"/>
                <a:cs typeface="Calibri" charset="0"/>
              </a:rPr>
              <a:t>EXAMPLE </a:t>
            </a:r>
            <a:br>
              <a:rPr lang="en-US" altLang="en-US" sz="3200" b="1" dirty="0">
                <a:solidFill>
                  <a:schemeClr val="bg1"/>
                </a:solidFill>
                <a:latin typeface="Calibri" charset="0"/>
                <a:ea typeface="MS PGothic" charset="-128"/>
                <a:cs typeface="Calibri" charset="0"/>
              </a:rPr>
            </a:br>
            <a:endParaRPr lang="en-US" sz="3200" dirty="0"/>
          </a:p>
        </p:txBody>
      </p:sp>
      <p:sp>
        <p:nvSpPr>
          <p:cNvPr id="52" name="Rectangle 51">
            <a:extLst>
              <a:ext uri="{FF2B5EF4-FFF2-40B4-BE49-F238E27FC236}">
                <a16:creationId xmlns:a16="http://schemas.microsoft.com/office/drawing/2014/main" id="{8A8B287E-42FF-4144-A133-ACFCE669EC71}"/>
              </a:ext>
            </a:extLst>
          </p:cNvPr>
          <p:cNvSpPr/>
          <p:nvPr/>
        </p:nvSpPr>
        <p:spPr>
          <a:xfrm>
            <a:off x="2551339" y="3153170"/>
            <a:ext cx="612316" cy="584775"/>
          </a:xfrm>
          <a:prstGeom prst="rect">
            <a:avLst/>
          </a:prstGeom>
        </p:spPr>
        <p:txBody>
          <a:bodyPr wrap="square">
            <a:spAutoFit/>
          </a:bodyPr>
          <a:lstStyle/>
          <a:p>
            <a:r>
              <a:rPr lang="en-US" sz="3200" b="1" dirty="0">
                <a:solidFill>
                  <a:schemeClr val="bg1"/>
                </a:solidFill>
                <a:latin typeface="Calibri" charset="0"/>
                <a:ea typeface="MS PGothic" charset="-128"/>
                <a:cs typeface="Calibri" charset="0"/>
              </a:rPr>
              <a:t>2</a:t>
            </a:r>
            <a:endParaRPr lang="en-US" sz="3200" dirty="0"/>
          </a:p>
        </p:txBody>
      </p:sp>
      <p:sp>
        <p:nvSpPr>
          <p:cNvPr id="53" name="Oval 52">
            <a:extLst>
              <a:ext uri="{FF2B5EF4-FFF2-40B4-BE49-F238E27FC236}">
                <a16:creationId xmlns:a16="http://schemas.microsoft.com/office/drawing/2014/main" id="{D6EB878F-F59D-9A41-BC86-AA6CAE1B033B}"/>
              </a:ext>
            </a:extLst>
          </p:cNvPr>
          <p:cNvSpPr/>
          <p:nvPr/>
        </p:nvSpPr>
        <p:spPr bwMode="auto">
          <a:xfrm>
            <a:off x="2093031" y="5566831"/>
            <a:ext cx="894582" cy="921649"/>
          </a:xfrm>
          <a:prstGeom prst="ellipse">
            <a:avLst/>
          </a:prstGeom>
          <a:solidFill>
            <a:schemeClr val="tx1">
              <a:lumMod val="75000"/>
              <a:lumOff val="2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8777779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34">
            <a:extLst>
              <a:ext uri="{FF2B5EF4-FFF2-40B4-BE49-F238E27FC236}">
                <a16:creationId xmlns:a16="http://schemas.microsoft.com/office/drawing/2014/main" id="{D7344408-C5F7-C340-8A64-F85A22405B3C}"/>
              </a:ext>
            </a:extLst>
          </p:cNvPr>
          <p:cNvSpPr>
            <a:spLocks noChangeArrowheads="1"/>
          </p:cNvSpPr>
          <p:nvPr/>
        </p:nvSpPr>
        <p:spPr bwMode="auto">
          <a:xfrm>
            <a:off x="198262" y="2850313"/>
            <a:ext cx="12593168" cy="5340357"/>
          </a:xfrm>
          <a:prstGeom prst="rect">
            <a:avLst/>
          </a:prstGeom>
          <a:noFill/>
          <a:ln w="57150">
            <a:solidFill>
              <a:schemeClr val="accent2"/>
            </a:solidFill>
            <a:miter lim="800000"/>
            <a:headEnd/>
            <a:tailEnd/>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39" name="Rectangle 34">
            <a:extLst>
              <a:ext uri="{FF2B5EF4-FFF2-40B4-BE49-F238E27FC236}">
                <a16:creationId xmlns:a16="http://schemas.microsoft.com/office/drawing/2014/main" id="{6AA3EAA9-35DA-474A-AA50-3F88270CEEE1}"/>
              </a:ext>
            </a:extLst>
          </p:cNvPr>
          <p:cNvSpPr>
            <a:spLocks noChangeArrowheads="1"/>
          </p:cNvSpPr>
          <p:nvPr/>
        </p:nvSpPr>
        <p:spPr bwMode="auto">
          <a:xfrm>
            <a:off x="198262" y="2850313"/>
            <a:ext cx="3789538" cy="5340357"/>
          </a:xfrm>
          <a:prstGeom prst="rect">
            <a:avLst/>
          </a:prstGeom>
          <a:solidFill>
            <a:schemeClr val="accent2"/>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pic>
        <p:nvPicPr>
          <p:cNvPr id="30" name="Picture 29">
            <a:extLst>
              <a:ext uri="{FF2B5EF4-FFF2-40B4-BE49-F238E27FC236}">
                <a16:creationId xmlns:a16="http://schemas.microsoft.com/office/drawing/2014/main" id="{CC24C0B6-F0F6-A44C-8075-5B77BECC5652}"/>
              </a:ext>
            </a:extLst>
          </p:cNvPr>
          <p:cNvPicPr>
            <a:picLocks noChangeAspect="1"/>
          </p:cNvPicPr>
          <p:nvPr/>
        </p:nvPicPr>
        <p:blipFill rotWithShape="1">
          <a:blip r:embed="rId3">
            <a:alphaModFix amt="46000"/>
            <a:lum bright="70000" contrast="-70000"/>
            <a:extLst>
              <a:ext uri="{28A0092B-C50C-407E-A947-70E740481C1C}">
                <a14:useLocalDpi xmlns:a14="http://schemas.microsoft.com/office/drawing/2010/main" val="0"/>
              </a:ext>
            </a:extLst>
          </a:blip>
          <a:srcRect l="8814" r="7548" b="8069"/>
          <a:stretch/>
        </p:blipFill>
        <p:spPr>
          <a:xfrm>
            <a:off x="198260" y="3789222"/>
            <a:ext cx="3787660" cy="4380812"/>
          </a:xfrm>
          <a:prstGeom prst="rect">
            <a:avLst/>
          </a:prstGeom>
        </p:spPr>
      </p:pic>
      <p:sp>
        <p:nvSpPr>
          <p:cNvPr id="31" name="Oval 30">
            <a:extLst>
              <a:ext uri="{FF2B5EF4-FFF2-40B4-BE49-F238E27FC236}">
                <a16:creationId xmlns:a16="http://schemas.microsoft.com/office/drawing/2014/main" id="{10CECDFF-5E6B-1B40-8635-115C80F1C22A}"/>
              </a:ext>
            </a:extLst>
          </p:cNvPr>
          <p:cNvSpPr/>
          <p:nvPr/>
        </p:nvSpPr>
        <p:spPr bwMode="auto">
          <a:xfrm>
            <a:off x="1757360" y="4575863"/>
            <a:ext cx="1411643" cy="1411643"/>
          </a:xfrm>
          <a:prstGeom prst="ellipse">
            <a:avLst/>
          </a:prstGeom>
          <a:solidFill>
            <a:srgbClr val="285DA7">
              <a:alpha val="48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Crisis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21</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21" name="Rectangle 45">
            <a:extLst>
              <a:ext uri="{FF2B5EF4-FFF2-40B4-BE49-F238E27FC236}">
                <a16:creationId xmlns:a16="http://schemas.microsoft.com/office/drawing/2014/main" id="{ACE32269-4785-C848-90F8-A2D1F195D1AD}"/>
              </a:ext>
            </a:extLst>
          </p:cNvPr>
          <p:cNvSpPr>
            <a:spLocks noChangeArrowheads="1"/>
          </p:cNvSpPr>
          <p:nvPr/>
        </p:nvSpPr>
        <p:spPr bwMode="auto">
          <a:xfrm>
            <a:off x="2235199" y="1322622"/>
            <a:ext cx="988086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eaLnBrk="0" fontAlgn="base" hangingPunct="0">
              <a:lnSpc>
                <a:spcPct val="90000"/>
              </a:lnSpc>
              <a:spcBef>
                <a:spcPct val="0"/>
              </a:spcBef>
              <a:spcAft>
                <a:spcPct val="0"/>
              </a:spcAft>
              <a:defRPr/>
            </a:pPr>
            <a:r>
              <a:rPr lang="en-US" sz="3200" cap="all" dirty="0">
                <a:ea typeface="Adobe Fan Heiti Std B" charset="-120"/>
                <a:cs typeface="Adobe Fan Heiti Std B" charset="-120"/>
                <a:sym typeface="Gill Sans" charset="0"/>
              </a:rPr>
              <a:t>The </a:t>
            </a:r>
            <a:r>
              <a:rPr lang="en-US" sz="3200" b="1" cap="all" dirty="0">
                <a:ea typeface="Adobe Fan Heiti Std B" charset="-120"/>
                <a:cs typeface="Adobe Fan Heiti Std B" charset="-120"/>
                <a:sym typeface="Gill Sans" charset="0"/>
              </a:rPr>
              <a:t>Categorization </a:t>
            </a:r>
            <a:r>
              <a:rPr lang="en-US" sz="3200" cap="all" dirty="0">
                <a:ea typeface="Adobe Fan Heiti Std B" charset="-120"/>
                <a:cs typeface="Adobe Fan Heiti Std B" charset="-120"/>
                <a:sym typeface="Gill Sans" charset="0"/>
              </a:rPr>
              <a:t>of Identities</a:t>
            </a:r>
          </a:p>
        </p:txBody>
      </p:sp>
      <p:grpSp>
        <p:nvGrpSpPr>
          <p:cNvPr id="32" name="Group 31">
            <a:extLst>
              <a:ext uri="{FF2B5EF4-FFF2-40B4-BE49-F238E27FC236}">
                <a16:creationId xmlns:a16="http://schemas.microsoft.com/office/drawing/2014/main" id="{5373D1E9-BB04-3748-AC81-FF37A40CE367}"/>
              </a:ext>
            </a:extLst>
          </p:cNvPr>
          <p:cNvGrpSpPr/>
          <p:nvPr/>
        </p:nvGrpSpPr>
        <p:grpSpPr>
          <a:xfrm>
            <a:off x="596827" y="1169766"/>
            <a:ext cx="1613709" cy="993287"/>
            <a:chOff x="5077896" y="2214240"/>
            <a:chExt cx="2877844" cy="1771401"/>
          </a:xfrm>
        </p:grpSpPr>
        <p:sp>
          <p:nvSpPr>
            <p:cNvPr id="33" name="Notched Right Arrow 32">
              <a:extLst>
                <a:ext uri="{FF2B5EF4-FFF2-40B4-BE49-F238E27FC236}">
                  <a16:creationId xmlns:a16="http://schemas.microsoft.com/office/drawing/2014/main" id="{37D26E22-FC26-C84C-8340-B1F3772A82E4}"/>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34" name="Oval 33">
              <a:extLst>
                <a:ext uri="{FF2B5EF4-FFF2-40B4-BE49-F238E27FC236}">
                  <a16:creationId xmlns:a16="http://schemas.microsoft.com/office/drawing/2014/main" id="{DBD0B473-0973-BF40-A7A6-4393176567F9}"/>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02</a:t>
              </a:r>
            </a:p>
          </p:txBody>
        </p:sp>
        <p:grpSp>
          <p:nvGrpSpPr>
            <p:cNvPr id="35" name="Group 34">
              <a:extLst>
                <a:ext uri="{FF2B5EF4-FFF2-40B4-BE49-F238E27FC236}">
                  <a16:creationId xmlns:a16="http://schemas.microsoft.com/office/drawing/2014/main" id="{0181CE0B-4A30-C34D-96F8-8860F474A90A}"/>
                </a:ext>
              </a:extLst>
            </p:cNvPr>
            <p:cNvGrpSpPr/>
            <p:nvPr/>
          </p:nvGrpSpPr>
          <p:grpSpPr>
            <a:xfrm flipH="1">
              <a:off x="6095654" y="2382648"/>
              <a:ext cx="924868" cy="873318"/>
              <a:chOff x="11172825" y="5868988"/>
              <a:chExt cx="484188" cy="457200"/>
            </a:xfrm>
            <a:solidFill>
              <a:schemeClr val="bg1"/>
            </a:solidFill>
          </p:grpSpPr>
          <p:sp>
            <p:nvSpPr>
              <p:cNvPr id="36" name="Freeform 608">
                <a:extLst>
                  <a:ext uri="{FF2B5EF4-FFF2-40B4-BE49-F238E27FC236}">
                    <a16:creationId xmlns:a16="http://schemas.microsoft.com/office/drawing/2014/main" id="{0353C81C-5E58-214F-AC94-35D363B3E164}"/>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609">
                <a:extLst>
                  <a:ext uri="{FF2B5EF4-FFF2-40B4-BE49-F238E27FC236}">
                    <a16:creationId xmlns:a16="http://schemas.microsoft.com/office/drawing/2014/main" id="{0DD8ABBE-3E02-F64F-8E75-98474DD59B0F}"/>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610">
                <a:extLst>
                  <a:ext uri="{FF2B5EF4-FFF2-40B4-BE49-F238E27FC236}">
                    <a16:creationId xmlns:a16="http://schemas.microsoft.com/office/drawing/2014/main" id="{A3E9EDF3-AF24-254F-A1BE-9C0DDCF721E0}"/>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611">
                <a:extLst>
                  <a:ext uri="{FF2B5EF4-FFF2-40B4-BE49-F238E27FC236}">
                    <a16:creationId xmlns:a16="http://schemas.microsoft.com/office/drawing/2014/main" id="{671F8717-4811-5348-B0A7-35A410BC9464}"/>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12">
                <a:extLst>
                  <a:ext uri="{FF2B5EF4-FFF2-40B4-BE49-F238E27FC236}">
                    <a16:creationId xmlns:a16="http://schemas.microsoft.com/office/drawing/2014/main" id="{75CC2F37-CCA7-D342-AD4F-99041046B468}"/>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613">
                <a:extLst>
                  <a:ext uri="{FF2B5EF4-FFF2-40B4-BE49-F238E27FC236}">
                    <a16:creationId xmlns:a16="http://schemas.microsoft.com/office/drawing/2014/main" id="{A45ABEB8-F05B-C04A-9735-9263CD90E7C2}"/>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614">
                <a:extLst>
                  <a:ext uri="{FF2B5EF4-FFF2-40B4-BE49-F238E27FC236}">
                    <a16:creationId xmlns:a16="http://schemas.microsoft.com/office/drawing/2014/main" id="{F07EB930-5A6C-5946-8417-CF2C23982294}"/>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615">
                <a:extLst>
                  <a:ext uri="{FF2B5EF4-FFF2-40B4-BE49-F238E27FC236}">
                    <a16:creationId xmlns:a16="http://schemas.microsoft.com/office/drawing/2014/main" id="{77DAAD89-C62B-D54C-980E-C73A763ABB33}"/>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616">
                <a:extLst>
                  <a:ext uri="{FF2B5EF4-FFF2-40B4-BE49-F238E27FC236}">
                    <a16:creationId xmlns:a16="http://schemas.microsoft.com/office/drawing/2014/main" id="{14B1A77C-F935-2649-B709-C1873413DA2B}"/>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617">
                <a:extLst>
                  <a:ext uri="{FF2B5EF4-FFF2-40B4-BE49-F238E27FC236}">
                    <a16:creationId xmlns:a16="http://schemas.microsoft.com/office/drawing/2014/main" id="{4B2A7DDE-7F10-EC48-8246-D201AD8C01F3}"/>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7" name="Content Placeholder 4">
            <a:extLst>
              <a:ext uri="{FF2B5EF4-FFF2-40B4-BE49-F238E27FC236}">
                <a16:creationId xmlns:a16="http://schemas.microsoft.com/office/drawing/2014/main" id="{DDD445F0-864C-D64A-9962-4546F03B76CC}"/>
              </a:ext>
            </a:extLst>
          </p:cNvPr>
          <p:cNvSpPr txBox="1">
            <a:spLocks/>
          </p:cNvSpPr>
          <p:nvPr/>
        </p:nvSpPr>
        <p:spPr bwMode="auto">
          <a:xfrm>
            <a:off x="4521200" y="3906996"/>
            <a:ext cx="7944224"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lvl="0" indent="0">
              <a:lnSpc>
                <a:spcPct val="110000"/>
              </a:lnSpc>
              <a:spcBef>
                <a:spcPts val="2400"/>
              </a:spcBef>
            </a:pPr>
            <a:r>
              <a:rPr lang="en-US" altLang="en-US" sz="2800" kern="0" dirty="0">
                <a:solidFill>
                  <a:schemeClr val="tx1"/>
                </a:solidFill>
                <a:latin typeface="Calibri" charset="0"/>
                <a:ea typeface="MS PGothic" charset="-128"/>
                <a:cs typeface="Calibri" charset="0"/>
              </a:rPr>
              <a:t>In the immediate relief programs in India following </a:t>
            </a:r>
            <a:br>
              <a:rPr lang="en-US" altLang="en-US" sz="2800" kern="0" dirty="0">
                <a:solidFill>
                  <a:schemeClr val="tx1"/>
                </a:solidFill>
                <a:latin typeface="Calibri" charset="0"/>
                <a:ea typeface="MS PGothic" charset="-128"/>
                <a:cs typeface="Calibri" charset="0"/>
              </a:rPr>
            </a:br>
            <a:r>
              <a:rPr lang="en-US" altLang="en-US" sz="2800" kern="0" dirty="0">
                <a:solidFill>
                  <a:schemeClr val="tx1"/>
                </a:solidFill>
                <a:latin typeface="Calibri" charset="0"/>
                <a:ea typeface="MS PGothic" charset="-128"/>
                <a:cs typeface="Calibri" charset="0"/>
              </a:rPr>
              <a:t>the 2004 </a:t>
            </a:r>
            <a:r>
              <a:rPr lang="en-US" altLang="en-US" sz="2800" b="1" kern="0" dirty="0">
                <a:solidFill>
                  <a:schemeClr val="tx1"/>
                </a:solidFill>
                <a:latin typeface="Calibri" charset="0"/>
                <a:ea typeface="MS PGothic" charset="-128"/>
                <a:cs typeface="Calibri" charset="0"/>
              </a:rPr>
              <a:t>Indian Ocean tsunamis</a:t>
            </a:r>
            <a:r>
              <a:rPr lang="en-US" altLang="en-US" sz="2800" kern="0" dirty="0">
                <a:solidFill>
                  <a:schemeClr val="tx1"/>
                </a:solidFill>
                <a:latin typeface="Calibri" charset="0"/>
                <a:ea typeface="MS PGothic" charset="-128"/>
                <a:cs typeface="Calibri" charset="0"/>
              </a:rPr>
              <a:t>, </a:t>
            </a:r>
            <a:r>
              <a:rPr lang="en-US" altLang="en-US" sz="2800" i="1" kern="0" dirty="0" err="1">
                <a:solidFill>
                  <a:schemeClr val="tx1"/>
                </a:solidFill>
                <a:latin typeface="Calibri" charset="0"/>
                <a:ea typeface="MS PGothic" charset="-128"/>
                <a:cs typeface="Calibri" charset="0"/>
              </a:rPr>
              <a:t>aravanis</a:t>
            </a:r>
            <a:r>
              <a:rPr lang="en-US" altLang="en-US" sz="2800" kern="0" dirty="0">
                <a:solidFill>
                  <a:schemeClr val="tx1"/>
                </a:solidFill>
                <a:latin typeface="Calibri" charset="0"/>
                <a:ea typeface="MS PGothic" charset="-128"/>
                <a:cs typeface="Calibri" charset="0"/>
              </a:rPr>
              <a:t> (people assigned the sex of male at birth who identify as female) were excluded from temporary shelters and denied rations cards because their appearance and identity did not fit in the administrative definitions of man or woman. Left off the official list of affected people eligible for post-disaster assistance, </a:t>
            </a:r>
            <a:r>
              <a:rPr lang="en-US" altLang="en-US" sz="2800" i="1" kern="0" dirty="0" err="1">
                <a:solidFill>
                  <a:schemeClr val="tx1"/>
                </a:solidFill>
                <a:latin typeface="Calibri" charset="0"/>
                <a:ea typeface="MS PGothic" charset="-128"/>
                <a:cs typeface="Calibri" charset="0"/>
              </a:rPr>
              <a:t>aravanis</a:t>
            </a:r>
            <a:r>
              <a:rPr lang="en-US" altLang="en-US" sz="2800" kern="0" dirty="0">
                <a:solidFill>
                  <a:schemeClr val="tx1"/>
                </a:solidFill>
                <a:latin typeface="Calibri" charset="0"/>
                <a:ea typeface="MS PGothic" charset="-128"/>
                <a:cs typeface="Calibri" charset="0"/>
              </a:rPr>
              <a:t> did not receive any compensation for property losses from the government. </a:t>
            </a:r>
            <a:endParaRPr lang="en-US" altLang="en-US" sz="2800" b="1" kern="0" dirty="0">
              <a:solidFill>
                <a:schemeClr val="tx1"/>
              </a:solidFill>
              <a:latin typeface="Calibri" charset="0"/>
              <a:ea typeface="MS PGothic" charset="-128"/>
              <a:cs typeface="Calibri" charset="0"/>
            </a:endParaRPr>
          </a:p>
        </p:txBody>
      </p:sp>
      <p:sp>
        <p:nvSpPr>
          <p:cNvPr id="50" name="Rectangle 49">
            <a:extLst>
              <a:ext uri="{FF2B5EF4-FFF2-40B4-BE49-F238E27FC236}">
                <a16:creationId xmlns:a16="http://schemas.microsoft.com/office/drawing/2014/main" id="{13F1CB8E-CD87-7042-A711-EA8E0224FE0E}"/>
              </a:ext>
            </a:extLst>
          </p:cNvPr>
          <p:cNvSpPr/>
          <p:nvPr/>
        </p:nvSpPr>
        <p:spPr>
          <a:xfrm>
            <a:off x="-92735" y="3506202"/>
            <a:ext cx="4206333" cy="1107996"/>
          </a:xfrm>
          <a:prstGeom prst="rect">
            <a:avLst/>
          </a:prstGeom>
        </p:spPr>
        <p:txBody>
          <a:bodyPr wrap="square">
            <a:spAutoFit/>
          </a:bodyPr>
          <a:lstStyle/>
          <a:p>
            <a:pPr algn="ctr"/>
            <a:r>
              <a:rPr lang="en-US" altLang="en-US" sz="6600" b="1" kern="0" dirty="0">
                <a:solidFill>
                  <a:schemeClr val="bg1"/>
                </a:solidFill>
                <a:latin typeface="Calibri" charset="0"/>
                <a:ea typeface="MS PGothic" charset="-128"/>
                <a:cs typeface="Calibri" charset="0"/>
              </a:rPr>
              <a:t>INDIA</a:t>
            </a:r>
            <a:endParaRPr lang="en-US" sz="6600" b="1" dirty="0">
              <a:solidFill>
                <a:schemeClr val="bg1"/>
              </a:solidFill>
            </a:endParaRPr>
          </a:p>
        </p:txBody>
      </p:sp>
      <p:sp>
        <p:nvSpPr>
          <p:cNvPr id="51" name="Rectangle 50">
            <a:extLst>
              <a:ext uri="{FF2B5EF4-FFF2-40B4-BE49-F238E27FC236}">
                <a16:creationId xmlns:a16="http://schemas.microsoft.com/office/drawing/2014/main" id="{A6EBC36A-27BB-DC4A-A027-B3964C227F21}"/>
              </a:ext>
            </a:extLst>
          </p:cNvPr>
          <p:cNvSpPr/>
          <p:nvPr/>
        </p:nvSpPr>
        <p:spPr>
          <a:xfrm>
            <a:off x="863878" y="3162202"/>
            <a:ext cx="1981164" cy="1077218"/>
          </a:xfrm>
          <a:prstGeom prst="rect">
            <a:avLst/>
          </a:prstGeom>
        </p:spPr>
        <p:txBody>
          <a:bodyPr wrap="square">
            <a:spAutoFit/>
          </a:bodyPr>
          <a:lstStyle/>
          <a:p>
            <a:r>
              <a:rPr lang="en-US" altLang="en-US" sz="3200" b="1" dirty="0">
                <a:solidFill>
                  <a:schemeClr val="bg1"/>
                </a:solidFill>
                <a:latin typeface="Calibri" charset="0"/>
                <a:ea typeface="MS PGothic" charset="-128"/>
                <a:cs typeface="Calibri" charset="0"/>
              </a:rPr>
              <a:t>EXAMPLE </a:t>
            </a:r>
            <a:br>
              <a:rPr lang="en-US" altLang="en-US" sz="3200" b="1" dirty="0">
                <a:solidFill>
                  <a:schemeClr val="bg1"/>
                </a:solidFill>
                <a:latin typeface="Calibri" charset="0"/>
                <a:ea typeface="MS PGothic" charset="-128"/>
                <a:cs typeface="Calibri" charset="0"/>
              </a:rPr>
            </a:br>
            <a:endParaRPr lang="en-US" sz="3200" dirty="0"/>
          </a:p>
        </p:txBody>
      </p:sp>
      <p:sp>
        <p:nvSpPr>
          <p:cNvPr id="52" name="Rectangle 51">
            <a:extLst>
              <a:ext uri="{FF2B5EF4-FFF2-40B4-BE49-F238E27FC236}">
                <a16:creationId xmlns:a16="http://schemas.microsoft.com/office/drawing/2014/main" id="{8A8B287E-42FF-4144-A133-ACFCE669EC71}"/>
              </a:ext>
            </a:extLst>
          </p:cNvPr>
          <p:cNvSpPr/>
          <p:nvPr/>
        </p:nvSpPr>
        <p:spPr>
          <a:xfrm>
            <a:off x="2551339" y="3153170"/>
            <a:ext cx="612316" cy="584775"/>
          </a:xfrm>
          <a:prstGeom prst="rect">
            <a:avLst/>
          </a:prstGeom>
        </p:spPr>
        <p:txBody>
          <a:bodyPr wrap="square">
            <a:spAutoFit/>
          </a:bodyPr>
          <a:lstStyle/>
          <a:p>
            <a:r>
              <a:rPr lang="en-US" sz="3200" b="1" dirty="0">
                <a:solidFill>
                  <a:schemeClr val="bg1"/>
                </a:solidFill>
                <a:latin typeface="Calibri" charset="0"/>
                <a:ea typeface="MS PGothic" charset="-128"/>
                <a:cs typeface="Calibri" charset="0"/>
              </a:rPr>
              <a:t>3</a:t>
            </a:r>
            <a:endParaRPr lang="en-US" sz="3200" dirty="0"/>
          </a:p>
        </p:txBody>
      </p:sp>
    </p:spTree>
    <p:extLst>
      <p:ext uri="{BB962C8B-B14F-4D97-AF65-F5344CB8AC3E}">
        <p14:creationId xmlns:p14="http://schemas.microsoft.com/office/powerpoint/2010/main" val="34073596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E6A6A896-C777-434F-AB95-36F3142B2302}"/>
              </a:ext>
            </a:extLst>
          </p:cNvPr>
          <p:cNvGrpSpPr/>
          <p:nvPr/>
        </p:nvGrpSpPr>
        <p:grpSpPr>
          <a:xfrm>
            <a:off x="598077" y="1155185"/>
            <a:ext cx="1637123" cy="1007699"/>
            <a:chOff x="8585472" y="3367179"/>
            <a:chExt cx="2877844" cy="1771401"/>
          </a:xfrm>
        </p:grpSpPr>
        <p:sp>
          <p:nvSpPr>
            <p:cNvPr id="54" name="Notched Right Arrow 53">
              <a:extLst>
                <a:ext uri="{FF2B5EF4-FFF2-40B4-BE49-F238E27FC236}">
                  <a16:creationId xmlns:a16="http://schemas.microsoft.com/office/drawing/2014/main" id="{77F30E77-6D8C-FD48-802A-E3241B2B05FA}"/>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55" name="Oval 54">
              <a:extLst>
                <a:ext uri="{FF2B5EF4-FFF2-40B4-BE49-F238E27FC236}">
                  <a16:creationId xmlns:a16="http://schemas.microsoft.com/office/drawing/2014/main" id="{73B464E5-0B31-8745-A5F4-B73107F826F6}"/>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03</a:t>
              </a:r>
            </a:p>
          </p:txBody>
        </p:sp>
        <p:grpSp>
          <p:nvGrpSpPr>
            <p:cNvPr id="56" name="Group 55">
              <a:extLst>
                <a:ext uri="{FF2B5EF4-FFF2-40B4-BE49-F238E27FC236}">
                  <a16:creationId xmlns:a16="http://schemas.microsoft.com/office/drawing/2014/main" id="{B34FCD14-C64C-CC45-A16E-82A422F749DC}"/>
                </a:ext>
              </a:extLst>
            </p:cNvPr>
            <p:cNvGrpSpPr/>
            <p:nvPr/>
          </p:nvGrpSpPr>
          <p:grpSpPr>
            <a:xfrm>
              <a:off x="9624593" y="3469218"/>
              <a:ext cx="954225" cy="894678"/>
              <a:chOff x="9446327" y="3408887"/>
              <a:chExt cx="1132492" cy="1061819"/>
            </a:xfrm>
          </p:grpSpPr>
          <p:grpSp>
            <p:nvGrpSpPr>
              <p:cNvPr id="57" name="Group 56">
                <a:extLst>
                  <a:ext uri="{FF2B5EF4-FFF2-40B4-BE49-F238E27FC236}">
                    <a16:creationId xmlns:a16="http://schemas.microsoft.com/office/drawing/2014/main" id="{45037658-D3BD-3A43-A9BA-991085B4AA27}"/>
                  </a:ext>
                </a:extLst>
              </p:cNvPr>
              <p:cNvGrpSpPr/>
              <p:nvPr/>
            </p:nvGrpSpPr>
            <p:grpSpPr>
              <a:xfrm>
                <a:off x="9446327" y="3408887"/>
                <a:ext cx="1132492" cy="1061819"/>
                <a:chOff x="2493963" y="2683574"/>
                <a:chExt cx="372773" cy="349510"/>
              </a:xfrm>
              <a:solidFill>
                <a:schemeClr val="bg1"/>
              </a:solidFill>
            </p:grpSpPr>
            <p:sp>
              <p:nvSpPr>
                <p:cNvPr id="62" name="Freeform 169">
                  <a:extLst>
                    <a:ext uri="{FF2B5EF4-FFF2-40B4-BE49-F238E27FC236}">
                      <a16:creationId xmlns:a16="http://schemas.microsoft.com/office/drawing/2014/main" id="{E467CFFE-46A6-5C41-9512-09DF28BE31F1}"/>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171">
                  <a:extLst>
                    <a:ext uri="{FF2B5EF4-FFF2-40B4-BE49-F238E27FC236}">
                      <a16:creationId xmlns:a16="http://schemas.microsoft.com/office/drawing/2014/main" id="{B4D62443-AEDB-4646-BD6B-760E47812D05}"/>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8" name="Group 57">
                <a:extLst>
                  <a:ext uri="{FF2B5EF4-FFF2-40B4-BE49-F238E27FC236}">
                    <a16:creationId xmlns:a16="http://schemas.microsoft.com/office/drawing/2014/main" id="{F9F725B0-F999-4448-BCC3-F51131396A15}"/>
                  </a:ext>
                </a:extLst>
              </p:cNvPr>
              <p:cNvGrpSpPr/>
              <p:nvPr/>
            </p:nvGrpSpPr>
            <p:grpSpPr>
              <a:xfrm>
                <a:off x="9603923" y="3826069"/>
                <a:ext cx="771663" cy="228809"/>
                <a:chOff x="1477713" y="4929970"/>
                <a:chExt cx="1039375" cy="308189"/>
              </a:xfrm>
              <a:solidFill>
                <a:schemeClr val="bg1"/>
              </a:solidFill>
            </p:grpSpPr>
            <p:sp>
              <p:nvSpPr>
                <p:cNvPr id="59" name="Freeform 58">
                  <a:extLst>
                    <a:ext uri="{FF2B5EF4-FFF2-40B4-BE49-F238E27FC236}">
                      <a16:creationId xmlns:a16="http://schemas.microsoft.com/office/drawing/2014/main" id="{452FD57E-2F79-5B41-9CBA-95DAE771CDF6}"/>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60" name="Freeform 59">
                  <a:extLst>
                    <a:ext uri="{FF2B5EF4-FFF2-40B4-BE49-F238E27FC236}">
                      <a16:creationId xmlns:a16="http://schemas.microsoft.com/office/drawing/2014/main" id="{8E68B191-BCCF-254F-A205-1F4C2ECE6E6E}"/>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61" name="Freeform 60">
                  <a:extLst>
                    <a:ext uri="{FF2B5EF4-FFF2-40B4-BE49-F238E27FC236}">
                      <a16:creationId xmlns:a16="http://schemas.microsoft.com/office/drawing/2014/main" id="{E444AD3F-3DE0-4347-A2D8-B9643570438F}"/>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grpSp>
        </p:grpSp>
      </p:grpSp>
      <p:sp>
        <p:nvSpPr>
          <p:cNvPr id="48" name="Rectangle 34">
            <a:extLst>
              <a:ext uri="{FF2B5EF4-FFF2-40B4-BE49-F238E27FC236}">
                <a16:creationId xmlns:a16="http://schemas.microsoft.com/office/drawing/2014/main" id="{D7344408-C5F7-C340-8A64-F85A22405B3C}"/>
              </a:ext>
            </a:extLst>
          </p:cNvPr>
          <p:cNvSpPr>
            <a:spLocks noChangeArrowheads="1"/>
          </p:cNvSpPr>
          <p:nvPr/>
        </p:nvSpPr>
        <p:spPr bwMode="auto">
          <a:xfrm>
            <a:off x="198262" y="2850313"/>
            <a:ext cx="12593168" cy="5340357"/>
          </a:xfrm>
          <a:prstGeom prst="rect">
            <a:avLst/>
          </a:prstGeom>
          <a:noFill/>
          <a:ln w="57150">
            <a:solidFill>
              <a:schemeClr val="accent5"/>
            </a:solidFill>
            <a:miter lim="800000"/>
            <a:headEnd/>
            <a:tailEnd/>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39" name="Rectangle 34">
            <a:extLst>
              <a:ext uri="{FF2B5EF4-FFF2-40B4-BE49-F238E27FC236}">
                <a16:creationId xmlns:a16="http://schemas.microsoft.com/office/drawing/2014/main" id="{6AA3EAA9-35DA-474A-AA50-3F88270CEEE1}"/>
              </a:ext>
            </a:extLst>
          </p:cNvPr>
          <p:cNvSpPr>
            <a:spLocks noChangeArrowheads="1"/>
          </p:cNvSpPr>
          <p:nvPr/>
        </p:nvSpPr>
        <p:spPr bwMode="auto">
          <a:xfrm>
            <a:off x="198262" y="2850313"/>
            <a:ext cx="3789538" cy="5340357"/>
          </a:xfrm>
          <a:prstGeom prst="rect">
            <a:avLst/>
          </a:prstGeom>
          <a:solidFill>
            <a:schemeClr val="accent5"/>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Crisis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22</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21" name="Rectangle 45">
            <a:extLst>
              <a:ext uri="{FF2B5EF4-FFF2-40B4-BE49-F238E27FC236}">
                <a16:creationId xmlns:a16="http://schemas.microsoft.com/office/drawing/2014/main" id="{ACE32269-4785-C848-90F8-A2D1F195D1AD}"/>
              </a:ext>
            </a:extLst>
          </p:cNvPr>
          <p:cNvSpPr>
            <a:spLocks noChangeArrowheads="1"/>
          </p:cNvSpPr>
          <p:nvPr/>
        </p:nvSpPr>
        <p:spPr bwMode="auto">
          <a:xfrm>
            <a:off x="2235199" y="1298000"/>
            <a:ext cx="98808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n-US" sz="3200" b="1" kern="0" dirty="0"/>
              <a:t>INSUFFICIENT RESPONSE </a:t>
            </a:r>
            <a:r>
              <a:rPr lang="en-US" sz="3200" kern="0" dirty="0"/>
              <a:t>TO LGBTIQ+ PEOPLE</a:t>
            </a:r>
          </a:p>
        </p:txBody>
      </p:sp>
      <p:sp>
        <p:nvSpPr>
          <p:cNvPr id="47" name="Content Placeholder 4">
            <a:extLst>
              <a:ext uri="{FF2B5EF4-FFF2-40B4-BE49-F238E27FC236}">
                <a16:creationId xmlns:a16="http://schemas.microsoft.com/office/drawing/2014/main" id="{DDD445F0-864C-D64A-9962-4546F03B76CC}"/>
              </a:ext>
            </a:extLst>
          </p:cNvPr>
          <p:cNvSpPr txBox="1">
            <a:spLocks/>
          </p:cNvSpPr>
          <p:nvPr/>
        </p:nvSpPr>
        <p:spPr bwMode="auto">
          <a:xfrm>
            <a:off x="4521200" y="3906996"/>
            <a:ext cx="8189948"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lvl="0" indent="0">
              <a:lnSpc>
                <a:spcPct val="110000"/>
              </a:lnSpc>
              <a:spcBef>
                <a:spcPts val="2400"/>
              </a:spcBef>
            </a:pPr>
            <a:r>
              <a:rPr lang="en-US" altLang="en-US" sz="2800" kern="0" dirty="0">
                <a:solidFill>
                  <a:schemeClr val="tx1"/>
                </a:solidFill>
                <a:latin typeface="Calibri" charset="0"/>
                <a:ea typeface="MS PGothic" charset="-128"/>
                <a:cs typeface="Calibri" charset="0"/>
              </a:rPr>
              <a:t>Several relief programs initiated in response </a:t>
            </a:r>
            <a:br>
              <a:rPr lang="en-US" altLang="en-US" sz="2800" kern="0" dirty="0">
                <a:solidFill>
                  <a:schemeClr val="tx1"/>
                </a:solidFill>
                <a:latin typeface="Calibri" charset="0"/>
                <a:ea typeface="MS PGothic" charset="-128"/>
                <a:cs typeface="Calibri" charset="0"/>
              </a:rPr>
            </a:br>
            <a:r>
              <a:rPr lang="en-US" altLang="en-US" sz="2800" kern="0" dirty="0">
                <a:solidFill>
                  <a:schemeClr val="tx1"/>
                </a:solidFill>
                <a:latin typeface="Calibri" charset="0"/>
                <a:ea typeface="MS PGothic" charset="-128"/>
                <a:cs typeface="Calibri" charset="0"/>
              </a:rPr>
              <a:t>to Hurricane Katrina in the </a:t>
            </a:r>
            <a:r>
              <a:rPr lang="en-US" altLang="en-US" sz="2800" b="1" kern="0" dirty="0">
                <a:solidFill>
                  <a:schemeClr val="tx1"/>
                </a:solidFill>
                <a:latin typeface="Calibri" charset="0"/>
                <a:ea typeface="MS PGothic" charset="-128"/>
                <a:cs typeface="Calibri" charset="0"/>
              </a:rPr>
              <a:t>USA</a:t>
            </a:r>
            <a:r>
              <a:rPr lang="en-US" altLang="en-US" sz="2800" kern="0" dirty="0">
                <a:solidFill>
                  <a:schemeClr val="tx1"/>
                </a:solidFill>
                <a:latin typeface="Calibri" charset="0"/>
                <a:ea typeface="MS PGothic" charset="-128"/>
                <a:cs typeface="Calibri" charset="0"/>
              </a:rPr>
              <a:t> employed administrative systems that made assumptions and arrangements based on different-gender marriage and family structure. This resulted in discrimination against people with diverse SOGIESC, same-gender couples and families. In some cases, it prevented them from receiving federal aid and accessing health care. </a:t>
            </a:r>
          </a:p>
        </p:txBody>
      </p:sp>
      <p:sp>
        <p:nvSpPr>
          <p:cNvPr id="50" name="Rectangle 49">
            <a:extLst>
              <a:ext uri="{FF2B5EF4-FFF2-40B4-BE49-F238E27FC236}">
                <a16:creationId xmlns:a16="http://schemas.microsoft.com/office/drawing/2014/main" id="{13F1CB8E-CD87-7042-A711-EA8E0224FE0E}"/>
              </a:ext>
            </a:extLst>
          </p:cNvPr>
          <p:cNvSpPr/>
          <p:nvPr/>
        </p:nvSpPr>
        <p:spPr>
          <a:xfrm>
            <a:off x="-92735" y="3506202"/>
            <a:ext cx="4206333" cy="1107996"/>
          </a:xfrm>
          <a:prstGeom prst="rect">
            <a:avLst/>
          </a:prstGeom>
        </p:spPr>
        <p:txBody>
          <a:bodyPr wrap="square">
            <a:spAutoFit/>
          </a:bodyPr>
          <a:lstStyle/>
          <a:p>
            <a:pPr algn="ctr"/>
            <a:r>
              <a:rPr lang="en-US" altLang="en-US" sz="6600" b="1" kern="0" dirty="0">
                <a:solidFill>
                  <a:schemeClr val="bg1"/>
                </a:solidFill>
                <a:latin typeface="Calibri" charset="0"/>
                <a:ea typeface="MS PGothic" charset="-128"/>
                <a:cs typeface="Calibri" charset="0"/>
              </a:rPr>
              <a:t>USA</a:t>
            </a:r>
            <a:endParaRPr lang="en-US" sz="6600" b="1" dirty="0">
              <a:solidFill>
                <a:schemeClr val="bg1"/>
              </a:solidFill>
            </a:endParaRPr>
          </a:p>
        </p:txBody>
      </p:sp>
      <p:sp>
        <p:nvSpPr>
          <p:cNvPr id="51" name="Rectangle 50">
            <a:extLst>
              <a:ext uri="{FF2B5EF4-FFF2-40B4-BE49-F238E27FC236}">
                <a16:creationId xmlns:a16="http://schemas.microsoft.com/office/drawing/2014/main" id="{A6EBC36A-27BB-DC4A-A027-B3964C227F21}"/>
              </a:ext>
            </a:extLst>
          </p:cNvPr>
          <p:cNvSpPr/>
          <p:nvPr/>
        </p:nvSpPr>
        <p:spPr>
          <a:xfrm>
            <a:off x="863878" y="3162202"/>
            <a:ext cx="1981164" cy="1077218"/>
          </a:xfrm>
          <a:prstGeom prst="rect">
            <a:avLst/>
          </a:prstGeom>
        </p:spPr>
        <p:txBody>
          <a:bodyPr wrap="square">
            <a:spAutoFit/>
          </a:bodyPr>
          <a:lstStyle/>
          <a:p>
            <a:r>
              <a:rPr lang="en-US" altLang="en-US" sz="3200" b="1" dirty="0">
                <a:solidFill>
                  <a:schemeClr val="bg1"/>
                </a:solidFill>
                <a:latin typeface="Calibri" charset="0"/>
                <a:ea typeface="MS PGothic" charset="-128"/>
                <a:cs typeface="Calibri" charset="0"/>
              </a:rPr>
              <a:t>EXAMPLE </a:t>
            </a:r>
            <a:br>
              <a:rPr lang="en-US" altLang="en-US" sz="3200" b="1" dirty="0">
                <a:solidFill>
                  <a:schemeClr val="bg1"/>
                </a:solidFill>
                <a:latin typeface="Calibri" charset="0"/>
                <a:ea typeface="MS PGothic" charset="-128"/>
                <a:cs typeface="Calibri" charset="0"/>
              </a:rPr>
            </a:br>
            <a:endParaRPr lang="en-US" sz="3200" dirty="0"/>
          </a:p>
        </p:txBody>
      </p:sp>
      <p:sp>
        <p:nvSpPr>
          <p:cNvPr id="52" name="Rectangle 51">
            <a:extLst>
              <a:ext uri="{FF2B5EF4-FFF2-40B4-BE49-F238E27FC236}">
                <a16:creationId xmlns:a16="http://schemas.microsoft.com/office/drawing/2014/main" id="{8A8B287E-42FF-4144-A133-ACFCE669EC71}"/>
              </a:ext>
            </a:extLst>
          </p:cNvPr>
          <p:cNvSpPr/>
          <p:nvPr/>
        </p:nvSpPr>
        <p:spPr>
          <a:xfrm>
            <a:off x="2551339" y="3153170"/>
            <a:ext cx="612316" cy="584775"/>
          </a:xfrm>
          <a:prstGeom prst="rect">
            <a:avLst/>
          </a:prstGeom>
        </p:spPr>
        <p:txBody>
          <a:bodyPr wrap="square">
            <a:spAutoFit/>
          </a:bodyPr>
          <a:lstStyle/>
          <a:p>
            <a:r>
              <a:rPr lang="en-US" sz="3200" b="1" dirty="0">
                <a:solidFill>
                  <a:schemeClr val="bg1"/>
                </a:solidFill>
                <a:latin typeface="Calibri" charset="0"/>
                <a:ea typeface="MS PGothic" charset="-128"/>
                <a:cs typeface="Calibri" charset="0"/>
              </a:rPr>
              <a:t>3</a:t>
            </a:r>
            <a:endParaRPr lang="en-US" sz="3200" dirty="0"/>
          </a:p>
        </p:txBody>
      </p:sp>
      <p:pic>
        <p:nvPicPr>
          <p:cNvPr id="29" name="Picture 28">
            <a:extLst>
              <a:ext uri="{FF2B5EF4-FFF2-40B4-BE49-F238E27FC236}">
                <a16:creationId xmlns:a16="http://schemas.microsoft.com/office/drawing/2014/main" id="{EA07132B-4F05-CD4C-977D-D98B8E243C79}"/>
              </a:ext>
            </a:extLst>
          </p:cNvPr>
          <p:cNvPicPr>
            <a:picLocks noChangeAspect="1"/>
          </p:cNvPicPr>
          <p:nvPr/>
        </p:nvPicPr>
        <p:blipFill rotWithShape="1">
          <a:blip r:embed="rId3">
            <a:alphaModFix amt="46000"/>
            <a:lum bright="70000" contrast="-70000"/>
            <a:extLst>
              <a:ext uri="{28A0092B-C50C-407E-A947-70E740481C1C}">
                <a14:useLocalDpi xmlns:a14="http://schemas.microsoft.com/office/drawing/2010/main" val="0"/>
              </a:ext>
            </a:extLst>
          </a:blip>
          <a:srcRect l="15122" r="7044"/>
          <a:stretch/>
        </p:blipFill>
        <p:spPr>
          <a:xfrm>
            <a:off x="198262" y="4393834"/>
            <a:ext cx="3789538" cy="3250550"/>
          </a:xfrm>
          <a:prstGeom prst="rect">
            <a:avLst/>
          </a:prstGeom>
        </p:spPr>
      </p:pic>
      <p:sp>
        <p:nvSpPr>
          <p:cNvPr id="49" name="Oval 48">
            <a:extLst>
              <a:ext uri="{FF2B5EF4-FFF2-40B4-BE49-F238E27FC236}">
                <a16:creationId xmlns:a16="http://schemas.microsoft.com/office/drawing/2014/main" id="{619DC755-FB44-A24D-B368-C0D46BF74162}"/>
              </a:ext>
            </a:extLst>
          </p:cNvPr>
          <p:cNvSpPr/>
          <p:nvPr/>
        </p:nvSpPr>
        <p:spPr bwMode="auto">
          <a:xfrm>
            <a:off x="2614100" y="6590650"/>
            <a:ext cx="431941" cy="431941"/>
          </a:xfrm>
          <a:prstGeom prst="ellipse">
            <a:avLst/>
          </a:prstGeom>
          <a:solidFill>
            <a:srgbClr val="285DA7">
              <a:alpha val="48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125814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0-#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p:cTn id="16" dur="500" fill="hold"/>
                                        <p:tgtEl>
                                          <p:spTgt spid="49"/>
                                        </p:tgtEl>
                                        <p:attrNameLst>
                                          <p:attrName>ppt_w</p:attrName>
                                        </p:attrNameLst>
                                      </p:cBhvr>
                                      <p:tavLst>
                                        <p:tav tm="0">
                                          <p:val>
                                            <p:fltVal val="0"/>
                                          </p:val>
                                        </p:tav>
                                        <p:tav tm="100000">
                                          <p:val>
                                            <p:strVal val="#ppt_w"/>
                                          </p:val>
                                        </p:tav>
                                      </p:tavLst>
                                    </p:anim>
                                    <p:anim calcmode="lin" valueType="num">
                                      <p:cBhvr>
                                        <p:cTn id="17" dur="500" fill="hold"/>
                                        <p:tgtEl>
                                          <p:spTgt spid="49"/>
                                        </p:tgtEl>
                                        <p:attrNameLst>
                                          <p:attrName>ppt_h</p:attrName>
                                        </p:attrNameLst>
                                      </p:cBhvr>
                                      <p:tavLst>
                                        <p:tav tm="0">
                                          <p:val>
                                            <p:fltVal val="0"/>
                                          </p:val>
                                        </p:tav>
                                        <p:tav tm="100000">
                                          <p:val>
                                            <p:strVal val="#ppt_h"/>
                                          </p:val>
                                        </p:tav>
                                      </p:tavLst>
                                    </p:anim>
                                    <p:animEffect transition="in" filter="fade">
                                      <p:cBhvr>
                                        <p:cTn id="18" dur="500"/>
                                        <p:tgtEl>
                                          <p:spTgt spid="49"/>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7" grpId="0"/>
      <p:bldP spid="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Crisis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23</a:t>
            </a:fld>
            <a:endParaRPr lang="en-US" altLang="en-US" sz="1200" dirty="0">
              <a:solidFill>
                <a:schemeClr val="bg1"/>
              </a:solidFill>
            </a:endParaRPr>
          </a:p>
        </p:txBody>
      </p:sp>
      <p:sp>
        <p:nvSpPr>
          <p:cNvPr id="57" name="Shape 602">
            <a:extLst>
              <a:ext uri="{FF2B5EF4-FFF2-40B4-BE49-F238E27FC236}">
                <a16:creationId xmlns:a16="http://schemas.microsoft.com/office/drawing/2014/main" id="{420582E5-4DE5-5A46-B10E-B9EB0F28F91B}"/>
              </a:ext>
            </a:extLst>
          </p:cNvPr>
          <p:cNvSpPr/>
          <p:nvPr/>
        </p:nvSpPr>
        <p:spPr>
          <a:xfrm>
            <a:off x="6037" y="7429157"/>
            <a:ext cx="13003213"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58" name="Shape 599">
            <a:extLst>
              <a:ext uri="{FF2B5EF4-FFF2-40B4-BE49-F238E27FC236}">
                <a16:creationId xmlns:a16="http://schemas.microsoft.com/office/drawing/2014/main" id="{C47C003B-2CB1-1840-B017-EEC58F79C57B}"/>
              </a:ext>
            </a:extLst>
          </p:cNvPr>
          <p:cNvSpPr/>
          <p:nvPr/>
        </p:nvSpPr>
        <p:spPr>
          <a:xfrm>
            <a:off x="6038" y="3862523"/>
            <a:ext cx="1411705" cy="686907"/>
          </a:xfrm>
          <a:prstGeom prst="homePlate">
            <a:avLst/>
          </a:prstGeom>
          <a:solidFill>
            <a:schemeClr val="accent1"/>
          </a:solidFill>
          <a:ln w="12700" cap="flat">
            <a:noFill/>
            <a:miter lim="400000"/>
          </a:ln>
          <a:effectLst/>
        </p:spPr>
        <p:txBody>
          <a:bodyPr wrap="square" lIns="65015" tIns="65015" rIns="65015" bIns="65015" numCol="1" anchor="ctr">
            <a:noAutofit/>
          </a:bodyPr>
          <a:lstStyle/>
          <a:p>
            <a:pPr algn="ctr">
              <a:defRPr sz="1200">
                <a:solidFill>
                  <a:srgbClr val="FFFFFF"/>
                </a:solidFill>
              </a:defRPr>
            </a:pPr>
            <a:r>
              <a:rPr lang="en-US" sz="3600" b="1" dirty="0">
                <a:latin typeface="Calibri Regular"/>
              </a:rPr>
              <a:t>A</a:t>
            </a:r>
            <a:endParaRPr sz="3600" b="1" dirty="0">
              <a:latin typeface="Calibri Regular"/>
            </a:endParaRPr>
          </a:p>
        </p:txBody>
      </p:sp>
      <p:sp>
        <p:nvSpPr>
          <p:cNvPr id="62" name="Shape 603">
            <a:extLst>
              <a:ext uri="{FF2B5EF4-FFF2-40B4-BE49-F238E27FC236}">
                <a16:creationId xmlns:a16="http://schemas.microsoft.com/office/drawing/2014/main" id="{D3AF6087-8BBF-DE41-BE58-4157B5F9AE11}"/>
              </a:ext>
            </a:extLst>
          </p:cNvPr>
          <p:cNvSpPr/>
          <p:nvPr/>
        </p:nvSpPr>
        <p:spPr>
          <a:xfrm>
            <a:off x="6037" y="6235445"/>
            <a:ext cx="13003213"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63" name="Shape 605">
            <a:extLst>
              <a:ext uri="{FF2B5EF4-FFF2-40B4-BE49-F238E27FC236}">
                <a16:creationId xmlns:a16="http://schemas.microsoft.com/office/drawing/2014/main" id="{6E5F2371-24EA-7346-BEEE-C08319BF2723}"/>
              </a:ext>
            </a:extLst>
          </p:cNvPr>
          <p:cNvSpPr/>
          <p:nvPr/>
        </p:nvSpPr>
        <p:spPr>
          <a:xfrm>
            <a:off x="6038" y="4871172"/>
            <a:ext cx="13003212"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88" name="Shape 617">
            <a:extLst>
              <a:ext uri="{FF2B5EF4-FFF2-40B4-BE49-F238E27FC236}">
                <a16:creationId xmlns:a16="http://schemas.microsoft.com/office/drawing/2014/main" id="{0B2B5DEB-623B-8F47-BC93-34A4613AECAC}"/>
              </a:ext>
            </a:extLst>
          </p:cNvPr>
          <p:cNvSpPr/>
          <p:nvPr/>
        </p:nvSpPr>
        <p:spPr>
          <a:xfrm>
            <a:off x="1584010" y="3782516"/>
            <a:ext cx="10333408" cy="931519"/>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a:spAutoFit/>
          </a:bodyPr>
          <a:lstStyle/>
          <a:p>
            <a:pPr>
              <a:spcBef>
                <a:spcPts val="300"/>
              </a:spcBef>
            </a:pPr>
            <a:r>
              <a:rPr lang="en-CA" sz="2600" dirty="0">
                <a:cs typeface="MS PGothic" charset="0"/>
              </a:rPr>
              <a:t>Organizations designing programs for heterosexual, cisgender, </a:t>
            </a:r>
            <a:r>
              <a:rPr lang="en-CA" sz="2600" dirty="0" err="1">
                <a:cs typeface="MS PGothic" charset="0"/>
              </a:rPr>
              <a:t>endosex</a:t>
            </a:r>
            <a:r>
              <a:rPr lang="en-CA" sz="2600" dirty="0">
                <a:cs typeface="MS PGothic" charset="0"/>
              </a:rPr>
              <a:t> individuals and different-gender couples.</a:t>
            </a:r>
          </a:p>
        </p:txBody>
      </p:sp>
      <p:sp>
        <p:nvSpPr>
          <p:cNvPr id="89" name="Shape 618">
            <a:extLst>
              <a:ext uri="{FF2B5EF4-FFF2-40B4-BE49-F238E27FC236}">
                <a16:creationId xmlns:a16="http://schemas.microsoft.com/office/drawing/2014/main" id="{CEB82490-99D0-5C44-BA45-96ABC6E6391E}"/>
              </a:ext>
            </a:extLst>
          </p:cNvPr>
          <p:cNvSpPr/>
          <p:nvPr/>
        </p:nvSpPr>
        <p:spPr>
          <a:xfrm>
            <a:off x="1595370" y="5102323"/>
            <a:ext cx="10935891" cy="931519"/>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a:spAutoFit/>
          </a:bodyPr>
          <a:lstStyle/>
          <a:p>
            <a:pPr defTabSz="914400">
              <a:lnSpc>
                <a:spcPct val="100000"/>
              </a:lnSpc>
              <a:spcBef>
                <a:spcPts val="300"/>
              </a:spcBef>
              <a:defRPr/>
            </a:pPr>
            <a:r>
              <a:rPr lang="en-CA" sz="2600" kern="0" dirty="0">
                <a:cs typeface="MS PGothic" charset="0"/>
              </a:rPr>
              <a:t>Organizations omitting references to people of diverse SOGIESC from guidance documents and protection trainings. </a:t>
            </a:r>
          </a:p>
        </p:txBody>
      </p:sp>
      <p:sp>
        <p:nvSpPr>
          <p:cNvPr id="90" name="Shape 619">
            <a:extLst>
              <a:ext uri="{FF2B5EF4-FFF2-40B4-BE49-F238E27FC236}">
                <a16:creationId xmlns:a16="http://schemas.microsoft.com/office/drawing/2014/main" id="{6F56CE0B-5A07-2842-ACEA-476FCA370A65}"/>
              </a:ext>
            </a:extLst>
          </p:cNvPr>
          <p:cNvSpPr/>
          <p:nvPr/>
        </p:nvSpPr>
        <p:spPr>
          <a:xfrm>
            <a:off x="1603887" y="6397142"/>
            <a:ext cx="10313532" cy="869964"/>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a:spAutoFit/>
          </a:bodyPr>
          <a:lstStyle/>
          <a:p>
            <a:pPr>
              <a:spcAft>
                <a:spcPts val="1200"/>
              </a:spcAft>
              <a:buClr>
                <a:schemeClr val="accent1"/>
              </a:buClr>
            </a:pPr>
            <a:r>
              <a:rPr lang="en-US" altLang="en-US" sz="2400" dirty="0">
                <a:ea typeface="MS PGothic" charset="-128"/>
              </a:rPr>
              <a:t>Organizations stating they assist “men, boys, women and girls” without reference to trans or non-binary populations. </a:t>
            </a:r>
          </a:p>
        </p:txBody>
      </p:sp>
      <p:sp>
        <p:nvSpPr>
          <p:cNvPr id="91" name="Shape 599">
            <a:extLst>
              <a:ext uri="{FF2B5EF4-FFF2-40B4-BE49-F238E27FC236}">
                <a16:creationId xmlns:a16="http://schemas.microsoft.com/office/drawing/2014/main" id="{EC2CA3EE-6E5B-A648-931F-F9F1271CA316}"/>
              </a:ext>
            </a:extLst>
          </p:cNvPr>
          <p:cNvSpPr/>
          <p:nvPr/>
        </p:nvSpPr>
        <p:spPr>
          <a:xfrm>
            <a:off x="6038" y="5202973"/>
            <a:ext cx="1411705" cy="686907"/>
          </a:xfrm>
          <a:prstGeom prst="homePlate">
            <a:avLst/>
          </a:prstGeom>
          <a:solidFill>
            <a:schemeClr val="accent2"/>
          </a:solidFill>
          <a:ln w="12700" cap="flat">
            <a:noFill/>
            <a:miter lim="400000"/>
          </a:ln>
          <a:effectLst/>
        </p:spPr>
        <p:txBody>
          <a:bodyPr wrap="square" lIns="65015" tIns="65015" rIns="65015" bIns="65015" numCol="1" anchor="ctr">
            <a:noAutofit/>
          </a:bodyPr>
          <a:lstStyle/>
          <a:p>
            <a:pPr algn="ctr">
              <a:defRPr sz="1200">
                <a:solidFill>
                  <a:srgbClr val="FFFFFF"/>
                </a:solidFill>
              </a:defRPr>
            </a:pPr>
            <a:r>
              <a:rPr lang="en-US" sz="3600" b="1" dirty="0">
                <a:solidFill>
                  <a:srgbClr val="FFFFFF"/>
                </a:solidFill>
                <a:latin typeface="Calibri Regular"/>
              </a:rPr>
              <a:t>B</a:t>
            </a:r>
            <a:endParaRPr sz="3600" b="1" dirty="0">
              <a:solidFill>
                <a:srgbClr val="FFFFFF"/>
              </a:solidFill>
              <a:latin typeface="Calibri Regular"/>
            </a:endParaRPr>
          </a:p>
        </p:txBody>
      </p:sp>
      <p:sp>
        <p:nvSpPr>
          <p:cNvPr id="92" name="Shape 599">
            <a:extLst>
              <a:ext uri="{FF2B5EF4-FFF2-40B4-BE49-F238E27FC236}">
                <a16:creationId xmlns:a16="http://schemas.microsoft.com/office/drawing/2014/main" id="{BD9BB6BB-5A9F-2249-AE8F-87FDC8147086}"/>
              </a:ext>
            </a:extLst>
          </p:cNvPr>
          <p:cNvSpPr/>
          <p:nvPr/>
        </p:nvSpPr>
        <p:spPr>
          <a:xfrm>
            <a:off x="6038" y="6480114"/>
            <a:ext cx="1411705" cy="686907"/>
          </a:xfrm>
          <a:prstGeom prst="homePlate">
            <a:avLst/>
          </a:prstGeom>
          <a:solidFill>
            <a:schemeClr val="accent5"/>
          </a:solidFill>
          <a:ln w="12700" cap="flat">
            <a:noFill/>
            <a:miter lim="400000"/>
          </a:ln>
          <a:effectLst/>
        </p:spPr>
        <p:txBody>
          <a:bodyPr wrap="square" lIns="65015" tIns="65015" rIns="65015" bIns="65015" numCol="1" anchor="ctr">
            <a:noAutofit/>
          </a:bodyPr>
          <a:lstStyle/>
          <a:p>
            <a:pPr algn="ctr">
              <a:defRPr sz="1200">
                <a:solidFill>
                  <a:srgbClr val="FFFFFF"/>
                </a:solidFill>
              </a:defRPr>
            </a:pPr>
            <a:r>
              <a:rPr lang="en-US" sz="3600" b="1" dirty="0">
                <a:solidFill>
                  <a:srgbClr val="FFFFFF"/>
                </a:solidFill>
                <a:latin typeface="Calibri Regular"/>
              </a:rPr>
              <a:t>C</a:t>
            </a:r>
            <a:endParaRPr sz="3600" b="1" dirty="0">
              <a:solidFill>
                <a:srgbClr val="FFFFFF"/>
              </a:solidFill>
              <a:latin typeface="Calibri Regular"/>
            </a:endParaRPr>
          </a:p>
        </p:txBody>
      </p:sp>
      <p:sp>
        <p:nvSpPr>
          <p:cNvPr id="93" name="TextBox 92">
            <a:extLst>
              <a:ext uri="{FF2B5EF4-FFF2-40B4-BE49-F238E27FC236}">
                <a16:creationId xmlns:a16="http://schemas.microsoft.com/office/drawing/2014/main" id="{A2DBD4BB-C036-694E-9C05-C99D0B0A79C1}"/>
              </a:ext>
            </a:extLst>
          </p:cNvPr>
          <p:cNvSpPr txBox="1"/>
          <p:nvPr/>
        </p:nvSpPr>
        <p:spPr>
          <a:xfrm>
            <a:off x="8861280" y="3240861"/>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99" name="Rectangle 98">
            <a:extLst>
              <a:ext uri="{FF2B5EF4-FFF2-40B4-BE49-F238E27FC236}">
                <a16:creationId xmlns:a16="http://schemas.microsoft.com/office/drawing/2014/main" id="{B9C41C81-FD76-2F47-B401-6BE432BEC245}"/>
              </a:ext>
            </a:extLst>
          </p:cNvPr>
          <p:cNvSpPr/>
          <p:nvPr/>
        </p:nvSpPr>
        <p:spPr>
          <a:xfrm>
            <a:off x="0" y="2489116"/>
            <a:ext cx="9481930" cy="646331"/>
          </a:xfrm>
          <a:prstGeom prst="rect">
            <a:avLst/>
          </a:prstGeom>
          <a:solidFill>
            <a:schemeClr val="accent5"/>
          </a:solidFill>
        </p:spPr>
        <p:txBody>
          <a:bodyPr wrap="square">
            <a:spAutoFit/>
          </a:bodyPr>
          <a:lstStyle/>
          <a:p>
            <a:pPr marL="1152525" algn="ctr"/>
            <a:r>
              <a:rPr lang="en-US" sz="3600" b="1" dirty="0">
                <a:solidFill>
                  <a:schemeClr val="bg1"/>
                </a:solidFill>
              </a:rPr>
              <a:t>What does insufficient response mean?</a:t>
            </a:r>
          </a:p>
        </p:txBody>
      </p:sp>
      <p:grpSp>
        <p:nvGrpSpPr>
          <p:cNvPr id="36" name="Group 35">
            <a:extLst>
              <a:ext uri="{FF2B5EF4-FFF2-40B4-BE49-F238E27FC236}">
                <a16:creationId xmlns:a16="http://schemas.microsoft.com/office/drawing/2014/main" id="{0E92310E-D005-3D40-99AD-1994FBB8325A}"/>
              </a:ext>
            </a:extLst>
          </p:cNvPr>
          <p:cNvGrpSpPr/>
          <p:nvPr/>
        </p:nvGrpSpPr>
        <p:grpSpPr>
          <a:xfrm>
            <a:off x="598077" y="1155185"/>
            <a:ext cx="1637123" cy="1007699"/>
            <a:chOff x="8585472" y="3367179"/>
            <a:chExt cx="2877844" cy="1771401"/>
          </a:xfrm>
        </p:grpSpPr>
        <p:sp>
          <p:nvSpPr>
            <p:cNvPr id="37" name="Notched Right Arrow 36">
              <a:extLst>
                <a:ext uri="{FF2B5EF4-FFF2-40B4-BE49-F238E27FC236}">
                  <a16:creationId xmlns:a16="http://schemas.microsoft.com/office/drawing/2014/main" id="{7BD0521B-4041-9443-B27D-46B6C6E3C7A1}"/>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38" name="Oval 37">
              <a:extLst>
                <a:ext uri="{FF2B5EF4-FFF2-40B4-BE49-F238E27FC236}">
                  <a16:creationId xmlns:a16="http://schemas.microsoft.com/office/drawing/2014/main" id="{8B24AD40-72BA-C344-A9B3-6644B58D5F1F}"/>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03</a:t>
              </a:r>
            </a:p>
          </p:txBody>
        </p:sp>
        <p:grpSp>
          <p:nvGrpSpPr>
            <p:cNvPr id="40" name="Group 39">
              <a:extLst>
                <a:ext uri="{FF2B5EF4-FFF2-40B4-BE49-F238E27FC236}">
                  <a16:creationId xmlns:a16="http://schemas.microsoft.com/office/drawing/2014/main" id="{D2B30ACC-965F-394C-8897-90550FC4AA57}"/>
                </a:ext>
              </a:extLst>
            </p:cNvPr>
            <p:cNvGrpSpPr/>
            <p:nvPr/>
          </p:nvGrpSpPr>
          <p:grpSpPr>
            <a:xfrm>
              <a:off x="9624593" y="3469218"/>
              <a:ext cx="954225" cy="894678"/>
              <a:chOff x="9446327" y="3408887"/>
              <a:chExt cx="1132492" cy="1061819"/>
            </a:xfrm>
          </p:grpSpPr>
          <p:grpSp>
            <p:nvGrpSpPr>
              <p:cNvPr id="41" name="Group 40">
                <a:extLst>
                  <a:ext uri="{FF2B5EF4-FFF2-40B4-BE49-F238E27FC236}">
                    <a16:creationId xmlns:a16="http://schemas.microsoft.com/office/drawing/2014/main" id="{55B77C90-4F34-584A-BA90-4A50D32FECB5}"/>
                  </a:ext>
                </a:extLst>
              </p:cNvPr>
              <p:cNvGrpSpPr/>
              <p:nvPr/>
            </p:nvGrpSpPr>
            <p:grpSpPr>
              <a:xfrm>
                <a:off x="9446327" y="3408887"/>
                <a:ext cx="1132492" cy="1061819"/>
                <a:chOff x="2493963" y="2683574"/>
                <a:chExt cx="372773" cy="349510"/>
              </a:xfrm>
              <a:solidFill>
                <a:schemeClr val="bg1"/>
              </a:solidFill>
            </p:grpSpPr>
            <p:sp>
              <p:nvSpPr>
                <p:cNvPr id="46" name="Freeform 169">
                  <a:extLst>
                    <a:ext uri="{FF2B5EF4-FFF2-40B4-BE49-F238E27FC236}">
                      <a16:creationId xmlns:a16="http://schemas.microsoft.com/office/drawing/2014/main" id="{788269FE-F817-D14E-AEAA-B624674B1CC5}"/>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71">
                  <a:extLst>
                    <a:ext uri="{FF2B5EF4-FFF2-40B4-BE49-F238E27FC236}">
                      <a16:creationId xmlns:a16="http://schemas.microsoft.com/office/drawing/2014/main" id="{47C9652B-CB4D-0248-B8E8-58E0CC2A54F7}"/>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2" name="Group 41">
                <a:extLst>
                  <a:ext uri="{FF2B5EF4-FFF2-40B4-BE49-F238E27FC236}">
                    <a16:creationId xmlns:a16="http://schemas.microsoft.com/office/drawing/2014/main" id="{5FF3E62A-06CC-F34D-AAE5-FEEBBBF83395}"/>
                  </a:ext>
                </a:extLst>
              </p:cNvPr>
              <p:cNvGrpSpPr/>
              <p:nvPr/>
            </p:nvGrpSpPr>
            <p:grpSpPr>
              <a:xfrm>
                <a:off x="9603923" y="3826069"/>
                <a:ext cx="771663" cy="228809"/>
                <a:chOff x="1477713" y="4929970"/>
                <a:chExt cx="1039375" cy="308189"/>
              </a:xfrm>
              <a:solidFill>
                <a:schemeClr val="bg1"/>
              </a:solidFill>
            </p:grpSpPr>
            <p:sp>
              <p:nvSpPr>
                <p:cNvPr id="43" name="Freeform 42">
                  <a:extLst>
                    <a:ext uri="{FF2B5EF4-FFF2-40B4-BE49-F238E27FC236}">
                      <a16:creationId xmlns:a16="http://schemas.microsoft.com/office/drawing/2014/main" id="{2AAF2FEE-E90B-1549-A0D1-21A1B5C82C3E}"/>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4" name="Freeform 43">
                  <a:extLst>
                    <a:ext uri="{FF2B5EF4-FFF2-40B4-BE49-F238E27FC236}">
                      <a16:creationId xmlns:a16="http://schemas.microsoft.com/office/drawing/2014/main" id="{B367E933-05AB-0F44-9FAA-725D6C4413E5}"/>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5" name="Freeform 44">
                  <a:extLst>
                    <a:ext uri="{FF2B5EF4-FFF2-40B4-BE49-F238E27FC236}">
                      <a16:creationId xmlns:a16="http://schemas.microsoft.com/office/drawing/2014/main" id="{113CD9CD-06CF-474E-A3BA-FF62DC589B65}"/>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grpSp>
        </p:grpSp>
      </p:grpSp>
      <p:sp>
        <p:nvSpPr>
          <p:cNvPr id="48" name="Rectangle 45">
            <a:extLst>
              <a:ext uri="{FF2B5EF4-FFF2-40B4-BE49-F238E27FC236}">
                <a16:creationId xmlns:a16="http://schemas.microsoft.com/office/drawing/2014/main" id="{45BA0DCF-A66F-9D49-B376-2E6FBC82175F}"/>
              </a:ext>
            </a:extLst>
          </p:cNvPr>
          <p:cNvSpPr>
            <a:spLocks noChangeArrowheads="1"/>
          </p:cNvSpPr>
          <p:nvPr/>
        </p:nvSpPr>
        <p:spPr bwMode="auto">
          <a:xfrm>
            <a:off x="2235199" y="1298000"/>
            <a:ext cx="102960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n-US" sz="3200" b="1" kern="0" dirty="0"/>
              <a:t>INSUFFICIENT RESPONSE </a:t>
            </a:r>
            <a:r>
              <a:rPr lang="en-US" sz="3200" dirty="0"/>
              <a:t>TO PEOPLE WITH DIVERSE SOGIESC</a:t>
            </a:r>
            <a:endParaRPr lang="en-US" sz="3200" kern="0" dirty="0"/>
          </a:p>
        </p:txBody>
      </p:sp>
      <p:sp>
        <p:nvSpPr>
          <p:cNvPr id="49" name="Shape 602">
            <a:extLst>
              <a:ext uri="{FF2B5EF4-FFF2-40B4-BE49-F238E27FC236}">
                <a16:creationId xmlns:a16="http://schemas.microsoft.com/office/drawing/2014/main" id="{15C85A48-AC01-904E-93F6-68A2AE494901}"/>
              </a:ext>
            </a:extLst>
          </p:cNvPr>
          <p:cNvSpPr/>
          <p:nvPr/>
        </p:nvSpPr>
        <p:spPr>
          <a:xfrm>
            <a:off x="6037" y="8599589"/>
            <a:ext cx="13003213"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50" name="Shape 619">
            <a:extLst>
              <a:ext uri="{FF2B5EF4-FFF2-40B4-BE49-F238E27FC236}">
                <a16:creationId xmlns:a16="http://schemas.microsoft.com/office/drawing/2014/main" id="{7287AC33-8024-2743-9148-9548A0A87880}"/>
              </a:ext>
            </a:extLst>
          </p:cNvPr>
          <p:cNvSpPr/>
          <p:nvPr/>
        </p:nvSpPr>
        <p:spPr>
          <a:xfrm>
            <a:off x="1603887" y="7723688"/>
            <a:ext cx="10313532" cy="531409"/>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a:spAutoFit/>
          </a:bodyPr>
          <a:lstStyle/>
          <a:p>
            <a:pPr defTabSz="914400">
              <a:lnSpc>
                <a:spcPct val="100000"/>
              </a:lnSpc>
              <a:spcBef>
                <a:spcPts val="300"/>
              </a:spcBef>
              <a:defRPr/>
            </a:pPr>
            <a:r>
              <a:rPr lang="en-CA" sz="2600" kern="0" dirty="0">
                <a:cs typeface="MS PGothic" charset="0"/>
              </a:rPr>
              <a:t>All of the above. </a:t>
            </a:r>
          </a:p>
        </p:txBody>
      </p:sp>
      <p:sp>
        <p:nvSpPr>
          <p:cNvPr id="51" name="Shape 599">
            <a:extLst>
              <a:ext uri="{FF2B5EF4-FFF2-40B4-BE49-F238E27FC236}">
                <a16:creationId xmlns:a16="http://schemas.microsoft.com/office/drawing/2014/main" id="{9F085193-26DD-1F4A-A151-61636B4CC8E2}"/>
              </a:ext>
            </a:extLst>
          </p:cNvPr>
          <p:cNvSpPr/>
          <p:nvPr/>
        </p:nvSpPr>
        <p:spPr>
          <a:xfrm>
            <a:off x="6038" y="7695150"/>
            <a:ext cx="1411705" cy="686907"/>
          </a:xfrm>
          <a:prstGeom prst="homePlate">
            <a:avLst/>
          </a:prstGeom>
          <a:solidFill>
            <a:schemeClr val="accent3"/>
          </a:solidFill>
          <a:ln w="12700" cap="flat">
            <a:noFill/>
            <a:miter lim="400000"/>
          </a:ln>
          <a:effectLst/>
        </p:spPr>
        <p:txBody>
          <a:bodyPr wrap="square" lIns="65015" tIns="65015" rIns="65015" bIns="65015" numCol="1" anchor="ctr">
            <a:noAutofit/>
          </a:bodyPr>
          <a:lstStyle/>
          <a:p>
            <a:pPr algn="ctr">
              <a:defRPr sz="1200">
                <a:solidFill>
                  <a:srgbClr val="FFFFFF"/>
                </a:solidFill>
              </a:defRPr>
            </a:pPr>
            <a:r>
              <a:rPr lang="en-US" sz="3600" b="1" dirty="0">
                <a:solidFill>
                  <a:srgbClr val="FFFFFF"/>
                </a:solidFill>
                <a:latin typeface="Calibri Regular"/>
              </a:rPr>
              <a:t>D</a:t>
            </a:r>
            <a:endParaRPr sz="3600" b="1" dirty="0">
              <a:solidFill>
                <a:srgbClr val="FFFFFF"/>
              </a:solidFill>
              <a:latin typeface="Calibri Regular"/>
            </a:endParaRPr>
          </a:p>
        </p:txBody>
      </p:sp>
    </p:spTree>
    <p:extLst>
      <p:ext uri="{BB962C8B-B14F-4D97-AF65-F5344CB8AC3E}">
        <p14:creationId xmlns:p14="http://schemas.microsoft.com/office/powerpoint/2010/main" val="5929259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9"/>
                                        </p:tgtEl>
                                        <p:attrNameLst>
                                          <p:attrName>style.visibility</p:attrName>
                                        </p:attrNameLst>
                                      </p:cBhvr>
                                      <p:to>
                                        <p:strVal val="visible"/>
                                      </p:to>
                                    </p:set>
                                    <p:animEffect transition="in" filter="fade">
                                      <p:cBhvr>
                                        <p:cTn id="11" dur="500"/>
                                        <p:tgtEl>
                                          <p:spTgt spid="9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left)">
                                      <p:cBhvr>
                                        <p:cTn id="16" dur="500"/>
                                        <p:tgtEl>
                                          <p:spTgt spid="5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500"/>
                                        <p:tgtEl>
                                          <p:spTgt spid="88"/>
                                        </p:tgtEl>
                                      </p:cBhvr>
                                    </p:animEffect>
                                  </p:childTnLst>
                                </p:cTn>
                              </p:par>
                            </p:childTnLst>
                          </p:cTn>
                        </p:par>
                        <p:par>
                          <p:cTn id="21" fill="hold">
                            <p:stCondLst>
                              <p:cond delay="1000"/>
                            </p:stCondLst>
                            <p:childTnLst>
                              <p:par>
                                <p:cTn id="22" presetID="22" presetClass="entr" presetSubtype="4" fill="hold" grpId="0" nodeType="afterEffect">
                                  <p:stCondLst>
                                    <p:cond delay="0"/>
                                  </p:stCondLst>
                                  <p:iterate>
                                    <p:tmAbs val="0"/>
                                  </p:iterate>
                                  <p:childTnLst>
                                    <p:set>
                                      <p:cBhvr>
                                        <p:cTn id="23" fill="hold"/>
                                        <p:tgtEl>
                                          <p:spTgt spid="63"/>
                                        </p:tgtEl>
                                        <p:attrNameLst>
                                          <p:attrName>style.visibility</p:attrName>
                                        </p:attrNameLst>
                                      </p:cBhvr>
                                      <p:to>
                                        <p:strVal val="visible"/>
                                      </p:to>
                                    </p:set>
                                    <p:animEffect transition="in" filter="wipe(down)">
                                      <p:cBhvr>
                                        <p:cTn id="24" dur="500"/>
                                        <p:tgtEl>
                                          <p:spTgt spid="6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wipe(left)">
                                      <p:cBhvr>
                                        <p:cTn id="29" dur="500"/>
                                        <p:tgtEl>
                                          <p:spTgt spid="91"/>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fade">
                                      <p:cBhvr>
                                        <p:cTn id="33" dur="500"/>
                                        <p:tgtEl>
                                          <p:spTgt spid="89"/>
                                        </p:tgtEl>
                                      </p:cBhvr>
                                    </p:animEffect>
                                  </p:childTnLst>
                                </p:cTn>
                              </p:par>
                            </p:childTnLst>
                          </p:cTn>
                        </p:par>
                        <p:par>
                          <p:cTn id="34" fill="hold">
                            <p:stCondLst>
                              <p:cond delay="1000"/>
                            </p:stCondLst>
                            <p:childTnLst>
                              <p:par>
                                <p:cTn id="35" presetID="22" presetClass="entr" presetSubtype="4" fill="hold" grpId="0" nodeType="afterEffect">
                                  <p:stCondLst>
                                    <p:cond delay="0"/>
                                  </p:stCondLst>
                                  <p:iterate>
                                    <p:tmAbs val="0"/>
                                  </p:iterate>
                                  <p:childTnLst>
                                    <p:set>
                                      <p:cBhvr>
                                        <p:cTn id="36" fill="hold"/>
                                        <p:tgtEl>
                                          <p:spTgt spid="62"/>
                                        </p:tgtEl>
                                        <p:attrNameLst>
                                          <p:attrName>style.visibility</p:attrName>
                                        </p:attrNameLst>
                                      </p:cBhvr>
                                      <p:to>
                                        <p:strVal val="visible"/>
                                      </p:to>
                                    </p:set>
                                    <p:animEffect transition="in" filter="wipe(down)">
                                      <p:cBhvr>
                                        <p:cTn id="37" dur="500"/>
                                        <p:tgtEl>
                                          <p:spTgt spid="6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wipe(left)">
                                      <p:cBhvr>
                                        <p:cTn id="42" dur="500"/>
                                        <p:tgtEl>
                                          <p:spTgt spid="92"/>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childTnLst>
                                </p:cTn>
                              </p:par>
                            </p:childTnLst>
                          </p:cTn>
                        </p:par>
                        <p:par>
                          <p:cTn id="47" fill="hold">
                            <p:stCondLst>
                              <p:cond delay="1000"/>
                            </p:stCondLst>
                            <p:childTnLst>
                              <p:par>
                                <p:cTn id="48" presetID="22" presetClass="entr" presetSubtype="4" fill="hold" grpId="0" nodeType="afterEffect">
                                  <p:stCondLst>
                                    <p:cond delay="0"/>
                                  </p:stCondLst>
                                  <p:iterate>
                                    <p:tmAbs val="0"/>
                                  </p:iterate>
                                  <p:childTnLst>
                                    <p:set>
                                      <p:cBhvr>
                                        <p:cTn id="49" fill="hold"/>
                                        <p:tgtEl>
                                          <p:spTgt spid="57"/>
                                        </p:tgtEl>
                                        <p:attrNameLst>
                                          <p:attrName>style.visibility</p:attrName>
                                        </p:attrNameLst>
                                      </p:cBhvr>
                                      <p:to>
                                        <p:strVal val="visible"/>
                                      </p:to>
                                    </p:set>
                                    <p:animEffect transition="in" filter="wipe(down)">
                                      <p:cBhvr>
                                        <p:cTn id="50" dur="500"/>
                                        <p:tgtEl>
                                          <p:spTgt spid="5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wipe(left)">
                                      <p:cBhvr>
                                        <p:cTn id="55" dur="500"/>
                                        <p:tgtEl>
                                          <p:spTgt spid="51"/>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500"/>
                                        <p:tgtEl>
                                          <p:spTgt spid="50"/>
                                        </p:tgtEl>
                                      </p:cBhvr>
                                    </p:animEffect>
                                  </p:childTnLst>
                                </p:cTn>
                              </p:par>
                            </p:childTnLst>
                          </p:cTn>
                        </p:par>
                        <p:par>
                          <p:cTn id="60" fill="hold">
                            <p:stCondLst>
                              <p:cond delay="1000"/>
                            </p:stCondLst>
                            <p:childTnLst>
                              <p:par>
                                <p:cTn id="61" presetID="22" presetClass="entr" presetSubtype="4" fill="hold" grpId="0" nodeType="afterEffect">
                                  <p:stCondLst>
                                    <p:cond delay="0"/>
                                  </p:stCondLst>
                                  <p:iterate>
                                    <p:tmAbs val="0"/>
                                  </p:iterate>
                                  <p:childTnLst>
                                    <p:set>
                                      <p:cBhvr>
                                        <p:cTn id="62" fill="hold"/>
                                        <p:tgtEl>
                                          <p:spTgt spid="49"/>
                                        </p:tgtEl>
                                        <p:attrNameLst>
                                          <p:attrName>style.visibility</p:attrName>
                                        </p:attrNameLst>
                                      </p:cBhvr>
                                      <p:to>
                                        <p:strVal val="visible"/>
                                      </p:to>
                                    </p:set>
                                    <p:animEffect transition="in" filter="wipe(down)">
                                      <p:cBhvr>
                                        <p:cTn id="6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advAuto="0"/>
      <p:bldP spid="58" grpId="0" animBg="1"/>
      <p:bldP spid="62" grpId="0" animBg="1" advAuto="0"/>
      <p:bldP spid="63" grpId="0" animBg="1" advAuto="0"/>
      <p:bldP spid="88" grpId="0" animBg="1" advAuto="0"/>
      <p:bldP spid="89" grpId="0" animBg="1" advAuto="0"/>
      <p:bldP spid="90" grpId="0" animBg="1" advAuto="0"/>
      <p:bldP spid="91" grpId="0" animBg="1"/>
      <p:bldP spid="92" grpId="0" animBg="1"/>
      <p:bldP spid="99" grpId="0" animBg="1"/>
      <p:bldP spid="49" grpId="0" animBg="1" advAuto="0"/>
      <p:bldP spid="50" grpId="0" animBg="1" advAuto="0"/>
      <p:bldP spid="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Crisis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24</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grpSp>
        <p:nvGrpSpPr>
          <p:cNvPr id="36" name="Group 35">
            <a:extLst>
              <a:ext uri="{FF2B5EF4-FFF2-40B4-BE49-F238E27FC236}">
                <a16:creationId xmlns:a16="http://schemas.microsoft.com/office/drawing/2014/main" id="{0E92310E-D005-3D40-99AD-1994FBB8325A}"/>
              </a:ext>
            </a:extLst>
          </p:cNvPr>
          <p:cNvGrpSpPr/>
          <p:nvPr/>
        </p:nvGrpSpPr>
        <p:grpSpPr>
          <a:xfrm>
            <a:off x="598077" y="1155185"/>
            <a:ext cx="1637123" cy="1007699"/>
            <a:chOff x="8585472" y="3367179"/>
            <a:chExt cx="2877844" cy="1771401"/>
          </a:xfrm>
        </p:grpSpPr>
        <p:sp>
          <p:nvSpPr>
            <p:cNvPr id="37" name="Notched Right Arrow 36">
              <a:extLst>
                <a:ext uri="{FF2B5EF4-FFF2-40B4-BE49-F238E27FC236}">
                  <a16:creationId xmlns:a16="http://schemas.microsoft.com/office/drawing/2014/main" id="{7BD0521B-4041-9443-B27D-46B6C6E3C7A1}"/>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38" name="Oval 37">
              <a:extLst>
                <a:ext uri="{FF2B5EF4-FFF2-40B4-BE49-F238E27FC236}">
                  <a16:creationId xmlns:a16="http://schemas.microsoft.com/office/drawing/2014/main" id="{8B24AD40-72BA-C344-A9B3-6644B58D5F1F}"/>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03</a:t>
              </a:r>
            </a:p>
          </p:txBody>
        </p:sp>
        <p:grpSp>
          <p:nvGrpSpPr>
            <p:cNvPr id="40" name="Group 39">
              <a:extLst>
                <a:ext uri="{FF2B5EF4-FFF2-40B4-BE49-F238E27FC236}">
                  <a16:creationId xmlns:a16="http://schemas.microsoft.com/office/drawing/2014/main" id="{D2B30ACC-965F-394C-8897-90550FC4AA57}"/>
                </a:ext>
              </a:extLst>
            </p:cNvPr>
            <p:cNvGrpSpPr/>
            <p:nvPr/>
          </p:nvGrpSpPr>
          <p:grpSpPr>
            <a:xfrm>
              <a:off x="9624593" y="3469218"/>
              <a:ext cx="954225" cy="894678"/>
              <a:chOff x="9446327" y="3408887"/>
              <a:chExt cx="1132492" cy="1061819"/>
            </a:xfrm>
          </p:grpSpPr>
          <p:grpSp>
            <p:nvGrpSpPr>
              <p:cNvPr id="41" name="Group 40">
                <a:extLst>
                  <a:ext uri="{FF2B5EF4-FFF2-40B4-BE49-F238E27FC236}">
                    <a16:creationId xmlns:a16="http://schemas.microsoft.com/office/drawing/2014/main" id="{55B77C90-4F34-584A-BA90-4A50D32FECB5}"/>
                  </a:ext>
                </a:extLst>
              </p:cNvPr>
              <p:cNvGrpSpPr/>
              <p:nvPr/>
            </p:nvGrpSpPr>
            <p:grpSpPr>
              <a:xfrm>
                <a:off x="9446327" y="3408887"/>
                <a:ext cx="1132492" cy="1061819"/>
                <a:chOff x="2493963" y="2683574"/>
                <a:chExt cx="372773" cy="349510"/>
              </a:xfrm>
              <a:solidFill>
                <a:schemeClr val="bg1"/>
              </a:solidFill>
            </p:grpSpPr>
            <p:sp>
              <p:nvSpPr>
                <p:cNvPr id="46" name="Freeform 169">
                  <a:extLst>
                    <a:ext uri="{FF2B5EF4-FFF2-40B4-BE49-F238E27FC236}">
                      <a16:creationId xmlns:a16="http://schemas.microsoft.com/office/drawing/2014/main" id="{788269FE-F817-D14E-AEAA-B624674B1CC5}"/>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71">
                  <a:extLst>
                    <a:ext uri="{FF2B5EF4-FFF2-40B4-BE49-F238E27FC236}">
                      <a16:creationId xmlns:a16="http://schemas.microsoft.com/office/drawing/2014/main" id="{47C9652B-CB4D-0248-B8E8-58E0CC2A54F7}"/>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2" name="Group 41">
                <a:extLst>
                  <a:ext uri="{FF2B5EF4-FFF2-40B4-BE49-F238E27FC236}">
                    <a16:creationId xmlns:a16="http://schemas.microsoft.com/office/drawing/2014/main" id="{5FF3E62A-06CC-F34D-AAE5-FEEBBBF83395}"/>
                  </a:ext>
                </a:extLst>
              </p:cNvPr>
              <p:cNvGrpSpPr/>
              <p:nvPr/>
            </p:nvGrpSpPr>
            <p:grpSpPr>
              <a:xfrm>
                <a:off x="9603923" y="3826069"/>
                <a:ext cx="771663" cy="228809"/>
                <a:chOff x="1477713" y="4929970"/>
                <a:chExt cx="1039375" cy="308189"/>
              </a:xfrm>
              <a:solidFill>
                <a:schemeClr val="bg1"/>
              </a:solidFill>
            </p:grpSpPr>
            <p:sp>
              <p:nvSpPr>
                <p:cNvPr id="43" name="Freeform 42">
                  <a:extLst>
                    <a:ext uri="{FF2B5EF4-FFF2-40B4-BE49-F238E27FC236}">
                      <a16:creationId xmlns:a16="http://schemas.microsoft.com/office/drawing/2014/main" id="{2AAF2FEE-E90B-1549-A0D1-21A1B5C82C3E}"/>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4" name="Freeform 43">
                  <a:extLst>
                    <a:ext uri="{FF2B5EF4-FFF2-40B4-BE49-F238E27FC236}">
                      <a16:creationId xmlns:a16="http://schemas.microsoft.com/office/drawing/2014/main" id="{B367E933-05AB-0F44-9FAA-725D6C4413E5}"/>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5" name="Freeform 44">
                  <a:extLst>
                    <a:ext uri="{FF2B5EF4-FFF2-40B4-BE49-F238E27FC236}">
                      <a16:creationId xmlns:a16="http://schemas.microsoft.com/office/drawing/2014/main" id="{113CD9CD-06CF-474E-A3BA-FF62DC589B65}"/>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grpSp>
        </p:grpSp>
      </p:grpSp>
      <p:sp>
        <p:nvSpPr>
          <p:cNvPr id="48" name="Rectangle 45">
            <a:extLst>
              <a:ext uri="{FF2B5EF4-FFF2-40B4-BE49-F238E27FC236}">
                <a16:creationId xmlns:a16="http://schemas.microsoft.com/office/drawing/2014/main" id="{45BA0DCF-A66F-9D49-B376-2E6FBC82175F}"/>
              </a:ext>
            </a:extLst>
          </p:cNvPr>
          <p:cNvSpPr>
            <a:spLocks noChangeArrowheads="1"/>
          </p:cNvSpPr>
          <p:nvPr/>
        </p:nvSpPr>
        <p:spPr bwMode="auto">
          <a:xfrm>
            <a:off x="2235199" y="1298000"/>
            <a:ext cx="106291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n-US" sz="3200" b="1" kern="0" dirty="0"/>
              <a:t>INSUFFICIENT RESPONSE </a:t>
            </a:r>
            <a:r>
              <a:rPr lang="en-US" sz="3200" dirty="0"/>
              <a:t>TO PEOPLE WITH DIVERSE SOGIESC</a:t>
            </a:r>
            <a:endParaRPr lang="en-US" sz="3200" kern="0" dirty="0"/>
          </a:p>
        </p:txBody>
      </p:sp>
      <p:cxnSp>
        <p:nvCxnSpPr>
          <p:cNvPr id="54" name="Straight Connector 53">
            <a:extLst>
              <a:ext uri="{FF2B5EF4-FFF2-40B4-BE49-F238E27FC236}">
                <a16:creationId xmlns:a16="http://schemas.microsoft.com/office/drawing/2014/main" id="{687FD170-5466-4A4C-9AD4-3DB3BD1072BC}"/>
              </a:ext>
            </a:extLst>
          </p:cNvPr>
          <p:cNvCxnSpPr>
            <a:cxnSpLocks/>
          </p:cNvCxnSpPr>
          <p:nvPr/>
        </p:nvCxnSpPr>
        <p:spPr bwMode="auto">
          <a:xfrm>
            <a:off x="4386136" y="3009958"/>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C81F76D8-1508-9B4A-843F-E812E8A1E5FE}"/>
              </a:ext>
            </a:extLst>
          </p:cNvPr>
          <p:cNvCxnSpPr>
            <a:cxnSpLocks/>
          </p:cNvCxnSpPr>
          <p:nvPr/>
        </p:nvCxnSpPr>
        <p:spPr bwMode="auto">
          <a:xfrm>
            <a:off x="8683226"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56"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07060D83-298F-0041-BC5F-AFCC346650C1}"/>
              </a:ext>
            </a:extLst>
          </p:cNvPr>
          <p:cNvSpPr/>
          <p:nvPr/>
        </p:nvSpPr>
        <p:spPr>
          <a:xfrm>
            <a:off x="70759" y="3000229"/>
            <a:ext cx="4260513" cy="845206"/>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2600" b="1" cap="all" dirty="0">
                <a:solidFill>
                  <a:schemeClr val="bg1"/>
                </a:solidFill>
                <a:latin typeface="Calibri" charset="0"/>
                <a:ea typeface="Calibri" charset="0"/>
                <a:cs typeface="Calibri" charset="0"/>
              </a:rPr>
              <a:t>marginalization</a:t>
            </a:r>
          </a:p>
        </p:txBody>
      </p:sp>
      <p:sp>
        <p:nvSpPr>
          <p:cNvPr id="59"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50CC78DF-A257-DA45-8C2A-4863A67C072F}"/>
              </a:ext>
            </a:extLst>
          </p:cNvPr>
          <p:cNvSpPr/>
          <p:nvPr/>
        </p:nvSpPr>
        <p:spPr>
          <a:xfrm>
            <a:off x="4470356" y="2982693"/>
            <a:ext cx="4159379" cy="854502"/>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r>
              <a:rPr lang="en-US" altLang="en-US" sz="2600" b="1" kern="0" cap="all" dirty="0">
                <a:solidFill>
                  <a:srgbClr val="FFFFFF"/>
                </a:solidFill>
                <a:latin typeface="Calibri" charset="0"/>
                <a:ea typeface="MS PGothic" charset="-128"/>
                <a:cs typeface="Calibri" charset="0"/>
              </a:rPr>
              <a:t>invisibility</a:t>
            </a:r>
            <a:endParaRPr lang="en-US" sz="2600" b="1" cap="all" dirty="0"/>
          </a:p>
        </p:txBody>
      </p:sp>
      <p:sp>
        <p:nvSpPr>
          <p:cNvPr id="6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0236B297-E898-C045-8349-49F9C332D352}"/>
              </a:ext>
            </a:extLst>
          </p:cNvPr>
          <p:cNvSpPr/>
          <p:nvPr/>
        </p:nvSpPr>
        <p:spPr>
          <a:xfrm>
            <a:off x="8756045" y="3017091"/>
            <a:ext cx="4159379" cy="828344"/>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altLang="en-US" sz="2600" b="1" kern="0" cap="all" dirty="0">
                <a:solidFill>
                  <a:srgbClr val="FFFFFF"/>
                </a:solidFill>
                <a:latin typeface="Calibri" charset="0"/>
                <a:ea typeface="MS PGothic" charset="-128"/>
                <a:cs typeface="Calibri" charset="0"/>
              </a:rPr>
              <a:t>exclusion</a:t>
            </a:r>
            <a:endParaRPr lang="en-US" sz="2600" b="1" kern="0" cap="all" dirty="0">
              <a:solidFill>
                <a:srgbClr val="FFFFFF"/>
              </a:solidFill>
              <a:latin typeface="Calibri" charset="0"/>
              <a:ea typeface="MS PGothic" charset="-128"/>
              <a:cs typeface="Calibri" charset="0"/>
            </a:endParaRPr>
          </a:p>
        </p:txBody>
      </p:sp>
      <p:sp>
        <p:nvSpPr>
          <p:cNvPr id="61" name="Content Placeholder 2">
            <a:extLst>
              <a:ext uri="{FF2B5EF4-FFF2-40B4-BE49-F238E27FC236}">
                <a16:creationId xmlns:a16="http://schemas.microsoft.com/office/drawing/2014/main" id="{2F236FCE-4D31-CF43-9501-5DC34D46A72E}"/>
              </a:ext>
            </a:extLst>
          </p:cNvPr>
          <p:cNvSpPr txBox="1">
            <a:spLocks/>
          </p:cNvSpPr>
          <p:nvPr/>
        </p:nvSpPr>
        <p:spPr>
          <a:xfrm>
            <a:off x="143321" y="4053371"/>
            <a:ext cx="4128917"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a:spcBef>
                <a:spcPts val="2400"/>
              </a:spcBef>
            </a:pPr>
            <a:r>
              <a:rPr lang="en-US" altLang="en-US" sz="2800" b="1" kern="0" dirty="0">
                <a:solidFill>
                  <a:schemeClr val="tx1"/>
                </a:solidFill>
                <a:latin typeface="Calibri" charset="0"/>
                <a:ea typeface="MS PGothic" charset="-128"/>
                <a:cs typeface="Calibri" charset="0"/>
              </a:rPr>
              <a:t>Social exclusion </a:t>
            </a:r>
            <a:r>
              <a:rPr lang="en-US" altLang="en-US" sz="2800" kern="0" dirty="0">
                <a:solidFill>
                  <a:schemeClr val="tx1"/>
                </a:solidFill>
                <a:latin typeface="Calibri" charset="0"/>
                <a:ea typeface="MS PGothic" charset="-128"/>
                <a:cs typeface="Calibri" charset="0"/>
              </a:rPr>
              <a:t>of people of diverse SOGIESC can put them at risk due to </a:t>
            </a:r>
            <a:r>
              <a:rPr lang="en-US" altLang="en-US" sz="2800" b="1" kern="0" dirty="0">
                <a:solidFill>
                  <a:schemeClr val="tx1"/>
                </a:solidFill>
                <a:latin typeface="Calibri" charset="0"/>
                <a:ea typeface="MS PGothic" charset="-128"/>
                <a:cs typeface="Calibri" charset="0"/>
              </a:rPr>
              <a:t>stigma and marginalization</a:t>
            </a:r>
            <a:r>
              <a:rPr lang="en-US" altLang="en-US" sz="2800" kern="0" dirty="0">
                <a:solidFill>
                  <a:schemeClr val="tx1"/>
                </a:solidFill>
                <a:latin typeface="Calibri" charset="0"/>
                <a:ea typeface="MS PGothic" charset="-128"/>
                <a:cs typeface="Calibri" charset="0"/>
              </a:rPr>
              <a:t> in a wide variety of spaces, including </a:t>
            </a:r>
            <a:r>
              <a:rPr lang="en-US" altLang="en-US" sz="2800" kern="0" dirty="0" err="1">
                <a:solidFill>
                  <a:schemeClr val="tx1"/>
                </a:solidFill>
                <a:latin typeface="Calibri" charset="0"/>
                <a:ea typeface="MS PGothic" charset="-128"/>
                <a:cs typeface="Calibri" charset="0"/>
              </a:rPr>
              <a:t>labour</a:t>
            </a:r>
            <a:r>
              <a:rPr lang="en-US" altLang="en-US" sz="2800" kern="0" dirty="0">
                <a:solidFill>
                  <a:schemeClr val="tx1"/>
                </a:solidFill>
                <a:latin typeface="Calibri" charset="0"/>
                <a:ea typeface="MS PGothic" charset="-128"/>
                <a:cs typeface="Calibri" charset="0"/>
              </a:rPr>
              <a:t> markets, migrant and displaced persons communities, refugee camps and </a:t>
            </a:r>
            <a:br>
              <a:rPr lang="en-US" altLang="en-US" sz="2800" kern="0" dirty="0">
                <a:solidFill>
                  <a:schemeClr val="tx1"/>
                </a:solidFill>
                <a:latin typeface="Calibri" charset="0"/>
                <a:ea typeface="MS PGothic" charset="-128"/>
                <a:cs typeface="Calibri" charset="0"/>
              </a:rPr>
            </a:br>
            <a:r>
              <a:rPr lang="en-US" altLang="en-US" sz="2800" kern="0" dirty="0">
                <a:solidFill>
                  <a:schemeClr val="tx1"/>
                </a:solidFill>
                <a:latin typeface="Calibri" charset="0"/>
                <a:ea typeface="MS PGothic" charset="-128"/>
                <a:cs typeface="Calibri" charset="0"/>
              </a:rPr>
              <a:t>during aid efforts. </a:t>
            </a:r>
          </a:p>
        </p:txBody>
      </p:sp>
      <p:cxnSp>
        <p:nvCxnSpPr>
          <p:cNvPr id="64" name="Straight Connector 63">
            <a:extLst>
              <a:ext uri="{FF2B5EF4-FFF2-40B4-BE49-F238E27FC236}">
                <a16:creationId xmlns:a16="http://schemas.microsoft.com/office/drawing/2014/main" id="{B5C52F0E-6464-434E-BC86-0D4CA39F12BA}"/>
              </a:ext>
            </a:extLst>
          </p:cNvPr>
          <p:cNvCxnSpPr>
            <a:cxnSpLocks/>
          </p:cNvCxnSpPr>
          <p:nvPr/>
        </p:nvCxnSpPr>
        <p:spPr bwMode="auto">
          <a:xfrm>
            <a:off x="1292604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C50D8A69-0469-234C-93F8-023F0F2EDC52}"/>
              </a:ext>
            </a:extLst>
          </p:cNvPr>
          <p:cNvCxnSpPr>
            <a:cxnSpLocks/>
          </p:cNvCxnSpPr>
          <p:nvPr/>
        </p:nvCxnSpPr>
        <p:spPr bwMode="auto">
          <a:xfrm>
            <a:off x="3300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67" name="Content Placeholder 2">
            <a:extLst>
              <a:ext uri="{FF2B5EF4-FFF2-40B4-BE49-F238E27FC236}">
                <a16:creationId xmlns:a16="http://schemas.microsoft.com/office/drawing/2014/main" id="{D7FF3DDC-F303-A94C-8404-EC70B32FC5F6}"/>
              </a:ext>
            </a:extLst>
          </p:cNvPr>
          <p:cNvSpPr txBox="1">
            <a:spLocks/>
          </p:cNvSpPr>
          <p:nvPr/>
        </p:nvSpPr>
        <p:spPr>
          <a:xfrm>
            <a:off x="4470356" y="4053371"/>
            <a:ext cx="4140051"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a:spcBef>
                <a:spcPts val="2400"/>
              </a:spcBef>
            </a:pPr>
            <a:r>
              <a:rPr lang="en-US" altLang="en-US" sz="2800" b="1" kern="0" dirty="0">
                <a:solidFill>
                  <a:schemeClr val="tx1"/>
                </a:solidFill>
                <a:latin typeface="Calibri" charset="0"/>
                <a:ea typeface="MS PGothic" charset="-128"/>
                <a:cs typeface="Calibri" charset="0"/>
              </a:rPr>
              <a:t>Invisibility </a:t>
            </a:r>
            <a:r>
              <a:rPr lang="en-US" altLang="en-US" sz="2800" kern="0" dirty="0">
                <a:solidFill>
                  <a:schemeClr val="tx1"/>
                </a:solidFill>
                <a:latin typeface="Calibri" charset="0"/>
                <a:ea typeface="MS PGothic" charset="-128"/>
                <a:cs typeface="Calibri" charset="0"/>
              </a:rPr>
              <a:t>can be a deliberate strategy for people of diverse SOGIESC, who often employ creative strategies to achieve and maintain their safety amid dangerous conditions. </a:t>
            </a:r>
          </a:p>
          <a:p>
            <a:pPr marL="0" lvl="3" algn="ctr">
              <a:defRPr/>
            </a:pPr>
            <a:endParaRPr lang="en-US" altLang="ja-JP" dirty="0">
              <a:solidFill>
                <a:schemeClr val="tx1"/>
              </a:solidFill>
              <a:latin typeface="Calibri" charset="0"/>
              <a:ea typeface="MS PGothic" charset="-128"/>
              <a:sym typeface="Arial Bold" charset="0"/>
            </a:endParaRPr>
          </a:p>
        </p:txBody>
      </p:sp>
      <p:sp>
        <p:nvSpPr>
          <p:cNvPr id="68" name="Content Placeholder 2">
            <a:extLst>
              <a:ext uri="{FF2B5EF4-FFF2-40B4-BE49-F238E27FC236}">
                <a16:creationId xmlns:a16="http://schemas.microsoft.com/office/drawing/2014/main" id="{E761C6E7-361F-274D-84B9-1F996F4720C0}"/>
              </a:ext>
            </a:extLst>
          </p:cNvPr>
          <p:cNvSpPr txBox="1">
            <a:spLocks/>
          </p:cNvSpPr>
          <p:nvPr/>
        </p:nvSpPr>
        <p:spPr>
          <a:xfrm>
            <a:off x="8808525" y="4053371"/>
            <a:ext cx="4055830"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a:spcBef>
                <a:spcPts val="2400"/>
              </a:spcBef>
            </a:pPr>
            <a:r>
              <a:rPr lang="en-US" altLang="en-US" sz="2800" kern="0" dirty="0">
                <a:solidFill>
                  <a:schemeClr val="tx1"/>
                </a:solidFill>
                <a:latin typeface="Calibri" charset="0"/>
                <a:ea typeface="MS PGothic" charset="-128"/>
                <a:cs typeface="Calibri" charset="0"/>
              </a:rPr>
              <a:t>This can </a:t>
            </a:r>
            <a:r>
              <a:rPr lang="en-US" altLang="en-US" sz="2800" b="1" kern="0" dirty="0">
                <a:solidFill>
                  <a:schemeClr val="tx1"/>
                </a:solidFill>
                <a:latin typeface="Calibri" charset="0"/>
                <a:ea typeface="MS PGothic" charset="-128"/>
                <a:cs typeface="Calibri" charset="0"/>
              </a:rPr>
              <a:t>lead to their exclusion </a:t>
            </a:r>
            <a:r>
              <a:rPr lang="en-US" altLang="en-US" sz="2800" kern="0" dirty="0">
                <a:solidFill>
                  <a:schemeClr val="tx1"/>
                </a:solidFill>
                <a:latin typeface="Calibri" charset="0"/>
                <a:ea typeface="MS PGothic" charset="-128"/>
                <a:cs typeface="Calibri" charset="0"/>
              </a:rPr>
              <a:t>from programs for migrants that do not include outreach efforts targeted at people who are less visible, or specialized services.</a:t>
            </a:r>
            <a:endParaRPr lang="en-US" altLang="en-US" sz="2800" b="1" kern="0" dirty="0">
              <a:solidFill>
                <a:schemeClr val="tx1"/>
              </a:solidFill>
              <a:latin typeface="Calibri" charset="0"/>
              <a:ea typeface="MS PGothic" charset="-128"/>
              <a:cs typeface="Calibri" charset="0"/>
            </a:endParaRPr>
          </a:p>
        </p:txBody>
      </p:sp>
    </p:spTree>
    <p:extLst>
      <p:ext uri="{BB962C8B-B14F-4D97-AF65-F5344CB8AC3E}">
        <p14:creationId xmlns:p14="http://schemas.microsoft.com/office/powerpoint/2010/main" val="242268956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par>
                                <p:cTn id="16" presetID="10" presetClass="entr" presetSubtype="0"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500"/>
                                        <p:tgtEl>
                                          <p:spTgt spid="6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500"/>
                                        <p:tgtEl>
                                          <p:spTgt spid="68"/>
                                        </p:tgtEl>
                                      </p:cBhvr>
                                    </p:animEffect>
                                  </p:childTnLst>
                                </p:cTn>
                              </p:par>
                              <p:par>
                                <p:cTn id="27" presetID="10" presetClass="entr" presetSubtype="0" fill="hold" nodeType="with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7" grpId="0"/>
      <p:bldP spid="6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Crisis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25</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grpSp>
        <p:nvGrpSpPr>
          <p:cNvPr id="36" name="Group 35">
            <a:extLst>
              <a:ext uri="{FF2B5EF4-FFF2-40B4-BE49-F238E27FC236}">
                <a16:creationId xmlns:a16="http://schemas.microsoft.com/office/drawing/2014/main" id="{0E92310E-D005-3D40-99AD-1994FBB8325A}"/>
              </a:ext>
            </a:extLst>
          </p:cNvPr>
          <p:cNvGrpSpPr/>
          <p:nvPr/>
        </p:nvGrpSpPr>
        <p:grpSpPr>
          <a:xfrm>
            <a:off x="598077" y="1155185"/>
            <a:ext cx="1637123" cy="1007699"/>
            <a:chOff x="8585472" y="3367179"/>
            <a:chExt cx="2877844" cy="1771401"/>
          </a:xfrm>
        </p:grpSpPr>
        <p:sp>
          <p:nvSpPr>
            <p:cNvPr id="37" name="Notched Right Arrow 36">
              <a:extLst>
                <a:ext uri="{FF2B5EF4-FFF2-40B4-BE49-F238E27FC236}">
                  <a16:creationId xmlns:a16="http://schemas.microsoft.com/office/drawing/2014/main" id="{7BD0521B-4041-9443-B27D-46B6C6E3C7A1}"/>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38" name="Oval 37">
              <a:extLst>
                <a:ext uri="{FF2B5EF4-FFF2-40B4-BE49-F238E27FC236}">
                  <a16:creationId xmlns:a16="http://schemas.microsoft.com/office/drawing/2014/main" id="{8B24AD40-72BA-C344-A9B3-6644B58D5F1F}"/>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03</a:t>
              </a:r>
            </a:p>
          </p:txBody>
        </p:sp>
        <p:grpSp>
          <p:nvGrpSpPr>
            <p:cNvPr id="40" name="Group 39">
              <a:extLst>
                <a:ext uri="{FF2B5EF4-FFF2-40B4-BE49-F238E27FC236}">
                  <a16:creationId xmlns:a16="http://schemas.microsoft.com/office/drawing/2014/main" id="{D2B30ACC-965F-394C-8897-90550FC4AA57}"/>
                </a:ext>
              </a:extLst>
            </p:cNvPr>
            <p:cNvGrpSpPr/>
            <p:nvPr/>
          </p:nvGrpSpPr>
          <p:grpSpPr>
            <a:xfrm>
              <a:off x="9624593" y="3469218"/>
              <a:ext cx="954225" cy="894678"/>
              <a:chOff x="9446327" y="3408887"/>
              <a:chExt cx="1132492" cy="1061819"/>
            </a:xfrm>
          </p:grpSpPr>
          <p:grpSp>
            <p:nvGrpSpPr>
              <p:cNvPr id="41" name="Group 40">
                <a:extLst>
                  <a:ext uri="{FF2B5EF4-FFF2-40B4-BE49-F238E27FC236}">
                    <a16:creationId xmlns:a16="http://schemas.microsoft.com/office/drawing/2014/main" id="{55B77C90-4F34-584A-BA90-4A50D32FECB5}"/>
                  </a:ext>
                </a:extLst>
              </p:cNvPr>
              <p:cNvGrpSpPr/>
              <p:nvPr/>
            </p:nvGrpSpPr>
            <p:grpSpPr>
              <a:xfrm>
                <a:off x="9446327" y="3408887"/>
                <a:ext cx="1132492" cy="1061819"/>
                <a:chOff x="2493963" y="2683574"/>
                <a:chExt cx="372773" cy="349510"/>
              </a:xfrm>
              <a:solidFill>
                <a:schemeClr val="bg1"/>
              </a:solidFill>
            </p:grpSpPr>
            <p:sp>
              <p:nvSpPr>
                <p:cNvPr id="46" name="Freeform 169">
                  <a:extLst>
                    <a:ext uri="{FF2B5EF4-FFF2-40B4-BE49-F238E27FC236}">
                      <a16:creationId xmlns:a16="http://schemas.microsoft.com/office/drawing/2014/main" id="{788269FE-F817-D14E-AEAA-B624674B1CC5}"/>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71">
                  <a:extLst>
                    <a:ext uri="{FF2B5EF4-FFF2-40B4-BE49-F238E27FC236}">
                      <a16:creationId xmlns:a16="http://schemas.microsoft.com/office/drawing/2014/main" id="{47C9652B-CB4D-0248-B8E8-58E0CC2A54F7}"/>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2" name="Group 41">
                <a:extLst>
                  <a:ext uri="{FF2B5EF4-FFF2-40B4-BE49-F238E27FC236}">
                    <a16:creationId xmlns:a16="http://schemas.microsoft.com/office/drawing/2014/main" id="{5FF3E62A-06CC-F34D-AAE5-FEEBBBF83395}"/>
                  </a:ext>
                </a:extLst>
              </p:cNvPr>
              <p:cNvGrpSpPr/>
              <p:nvPr/>
            </p:nvGrpSpPr>
            <p:grpSpPr>
              <a:xfrm>
                <a:off x="9603923" y="3826069"/>
                <a:ext cx="771663" cy="228809"/>
                <a:chOff x="1477713" y="4929970"/>
                <a:chExt cx="1039375" cy="308189"/>
              </a:xfrm>
              <a:solidFill>
                <a:schemeClr val="bg1"/>
              </a:solidFill>
            </p:grpSpPr>
            <p:sp>
              <p:nvSpPr>
                <p:cNvPr id="43" name="Freeform 42">
                  <a:extLst>
                    <a:ext uri="{FF2B5EF4-FFF2-40B4-BE49-F238E27FC236}">
                      <a16:creationId xmlns:a16="http://schemas.microsoft.com/office/drawing/2014/main" id="{2AAF2FEE-E90B-1549-A0D1-21A1B5C82C3E}"/>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4" name="Freeform 43">
                  <a:extLst>
                    <a:ext uri="{FF2B5EF4-FFF2-40B4-BE49-F238E27FC236}">
                      <a16:creationId xmlns:a16="http://schemas.microsoft.com/office/drawing/2014/main" id="{B367E933-05AB-0F44-9FAA-725D6C4413E5}"/>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5" name="Freeform 44">
                  <a:extLst>
                    <a:ext uri="{FF2B5EF4-FFF2-40B4-BE49-F238E27FC236}">
                      <a16:creationId xmlns:a16="http://schemas.microsoft.com/office/drawing/2014/main" id="{113CD9CD-06CF-474E-A3BA-FF62DC589B65}"/>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grpSp>
        </p:grpSp>
      </p:grpSp>
      <p:sp>
        <p:nvSpPr>
          <p:cNvPr id="48" name="Rectangle 45">
            <a:extLst>
              <a:ext uri="{FF2B5EF4-FFF2-40B4-BE49-F238E27FC236}">
                <a16:creationId xmlns:a16="http://schemas.microsoft.com/office/drawing/2014/main" id="{45BA0DCF-A66F-9D49-B376-2E6FBC82175F}"/>
              </a:ext>
            </a:extLst>
          </p:cNvPr>
          <p:cNvSpPr>
            <a:spLocks noChangeArrowheads="1"/>
          </p:cNvSpPr>
          <p:nvPr/>
        </p:nvSpPr>
        <p:spPr bwMode="auto">
          <a:xfrm>
            <a:off x="2235199" y="1298000"/>
            <a:ext cx="104759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n-US" sz="3200" b="1" kern="0" dirty="0"/>
              <a:t>INSUFFICIENT RESPONSE </a:t>
            </a:r>
            <a:r>
              <a:rPr lang="en-US" sz="3200" dirty="0"/>
              <a:t>TO PEOPLE WITH DIVERSE SOGIESC</a:t>
            </a:r>
            <a:endParaRPr lang="en-US" sz="3200" kern="0" dirty="0"/>
          </a:p>
        </p:txBody>
      </p:sp>
      <p:sp>
        <p:nvSpPr>
          <p:cNvPr id="39" name="Rectangle 34">
            <a:extLst>
              <a:ext uri="{FF2B5EF4-FFF2-40B4-BE49-F238E27FC236}">
                <a16:creationId xmlns:a16="http://schemas.microsoft.com/office/drawing/2014/main" id="{D00A3A56-6824-C54F-9A28-DE22B8298944}"/>
              </a:ext>
            </a:extLst>
          </p:cNvPr>
          <p:cNvSpPr>
            <a:spLocks noChangeArrowheads="1"/>
          </p:cNvSpPr>
          <p:nvPr/>
        </p:nvSpPr>
        <p:spPr bwMode="auto">
          <a:xfrm>
            <a:off x="198262" y="2850313"/>
            <a:ext cx="12593168" cy="5340357"/>
          </a:xfrm>
          <a:prstGeom prst="rect">
            <a:avLst/>
          </a:prstGeom>
          <a:noFill/>
          <a:ln w="57150">
            <a:solidFill>
              <a:schemeClr val="accent5"/>
            </a:solidFill>
            <a:miter lim="800000"/>
            <a:headEnd/>
            <a:tailEnd/>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49" name="Rectangle 34">
            <a:extLst>
              <a:ext uri="{FF2B5EF4-FFF2-40B4-BE49-F238E27FC236}">
                <a16:creationId xmlns:a16="http://schemas.microsoft.com/office/drawing/2014/main" id="{B6DB4519-CF44-3444-8A8B-37E8C5EFEF2A}"/>
              </a:ext>
            </a:extLst>
          </p:cNvPr>
          <p:cNvSpPr>
            <a:spLocks noChangeArrowheads="1"/>
          </p:cNvSpPr>
          <p:nvPr/>
        </p:nvSpPr>
        <p:spPr bwMode="auto">
          <a:xfrm>
            <a:off x="198262" y="2850313"/>
            <a:ext cx="3789538" cy="5340357"/>
          </a:xfrm>
          <a:prstGeom prst="rect">
            <a:avLst/>
          </a:prstGeom>
          <a:solidFill>
            <a:schemeClr val="accent5"/>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50" name="Content Placeholder 4">
            <a:extLst>
              <a:ext uri="{FF2B5EF4-FFF2-40B4-BE49-F238E27FC236}">
                <a16:creationId xmlns:a16="http://schemas.microsoft.com/office/drawing/2014/main" id="{52BDA0A6-B26B-B845-8305-FB1986090BB8}"/>
              </a:ext>
            </a:extLst>
          </p:cNvPr>
          <p:cNvSpPr txBox="1">
            <a:spLocks/>
          </p:cNvSpPr>
          <p:nvPr/>
        </p:nvSpPr>
        <p:spPr bwMode="auto">
          <a:xfrm>
            <a:off x="4521200" y="3906996"/>
            <a:ext cx="8189948"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indent="0">
              <a:lnSpc>
                <a:spcPct val="110000"/>
              </a:lnSpc>
              <a:spcBef>
                <a:spcPct val="30000"/>
              </a:spcBef>
              <a:defRPr/>
            </a:pPr>
            <a:r>
              <a:rPr lang="en-US" altLang="en-US" sz="2800" dirty="0">
                <a:latin typeface="Calibri" panose="020F0502020204030204" pitchFamily="34" charset="0"/>
                <a:ea typeface="MS PGothic" charset="-128"/>
                <a:cs typeface="Calibri" panose="020F0502020204030204" pitchFamily="34" charset="0"/>
              </a:rPr>
              <a:t>As tens of thousands of </a:t>
            </a:r>
            <a:r>
              <a:rPr lang="en-US" altLang="en-US" sz="2800" dirty="0" err="1">
                <a:latin typeface="Calibri" panose="020F0502020204030204" pitchFamily="34" charset="0"/>
                <a:ea typeface="MS PGothic" charset="-128"/>
                <a:cs typeface="Calibri" panose="020F0502020204030204" pitchFamily="34" charset="0"/>
              </a:rPr>
              <a:t>labour</a:t>
            </a:r>
            <a:r>
              <a:rPr lang="en-US" altLang="en-US" sz="2800" dirty="0">
                <a:latin typeface="Calibri" panose="020F0502020204030204" pitchFamily="34" charset="0"/>
                <a:ea typeface="MS PGothic" charset="-128"/>
                <a:cs typeface="Calibri" panose="020F0502020204030204" pitchFamily="34" charset="0"/>
              </a:rPr>
              <a:t> migrants sought IOM’s help to leave Libya and return to their home countries, a migrant approached IOM staff. He explained he was gay and faced persecution in his home country. IOM was the only organization in the area and was only undertaking assisted voluntary return activities. Thus, he was told there were no other services available, </a:t>
            </a:r>
            <a:br>
              <a:rPr lang="en-US" altLang="en-US" sz="2800" dirty="0">
                <a:latin typeface="Calibri" panose="020F0502020204030204" pitchFamily="34" charset="0"/>
                <a:ea typeface="MS PGothic" charset="-128"/>
                <a:cs typeface="Calibri" panose="020F0502020204030204" pitchFamily="34" charset="0"/>
              </a:rPr>
            </a:br>
            <a:r>
              <a:rPr lang="en-US" altLang="en-US" sz="2800" dirty="0">
                <a:latin typeface="Calibri" panose="020F0502020204030204" pitchFamily="34" charset="0"/>
                <a:ea typeface="MS PGothic" charset="-128"/>
                <a:cs typeface="Calibri" panose="020F0502020204030204" pitchFamily="34" charset="0"/>
              </a:rPr>
              <a:t>and he must return home if we wanted help leaving Libya. He was repatriated to a country with the death penalty for homosexuality. </a:t>
            </a:r>
            <a:endParaRPr lang="en-US" altLang="en-US" sz="2800" i="1" dirty="0">
              <a:latin typeface="Calibri" panose="020F0502020204030204" pitchFamily="34" charset="0"/>
              <a:ea typeface="MS PGothic" charset="-128"/>
              <a:cs typeface="Calibri" panose="020F0502020204030204" pitchFamily="34" charset="0"/>
            </a:endParaRPr>
          </a:p>
        </p:txBody>
      </p:sp>
      <p:sp>
        <p:nvSpPr>
          <p:cNvPr id="51" name="Rectangle 50">
            <a:extLst>
              <a:ext uri="{FF2B5EF4-FFF2-40B4-BE49-F238E27FC236}">
                <a16:creationId xmlns:a16="http://schemas.microsoft.com/office/drawing/2014/main" id="{39A0D34F-F00D-3B44-9D85-D1F477F05758}"/>
              </a:ext>
            </a:extLst>
          </p:cNvPr>
          <p:cNvSpPr/>
          <p:nvPr/>
        </p:nvSpPr>
        <p:spPr>
          <a:xfrm>
            <a:off x="-92735" y="3506202"/>
            <a:ext cx="4206333" cy="1107996"/>
          </a:xfrm>
          <a:prstGeom prst="rect">
            <a:avLst/>
          </a:prstGeom>
        </p:spPr>
        <p:txBody>
          <a:bodyPr wrap="square">
            <a:spAutoFit/>
          </a:bodyPr>
          <a:lstStyle/>
          <a:p>
            <a:pPr algn="ctr"/>
            <a:r>
              <a:rPr lang="en-US" altLang="en-US" sz="6600" b="1" kern="0" dirty="0">
                <a:solidFill>
                  <a:schemeClr val="bg1"/>
                </a:solidFill>
                <a:latin typeface="Calibri" charset="0"/>
                <a:ea typeface="MS PGothic" charset="-128"/>
                <a:cs typeface="Calibri" charset="0"/>
              </a:rPr>
              <a:t>LYBIA</a:t>
            </a:r>
            <a:endParaRPr lang="en-US" sz="6600" b="1" dirty="0">
              <a:solidFill>
                <a:schemeClr val="bg1"/>
              </a:solidFill>
            </a:endParaRPr>
          </a:p>
        </p:txBody>
      </p:sp>
      <p:sp>
        <p:nvSpPr>
          <p:cNvPr id="52" name="Rectangle 51">
            <a:extLst>
              <a:ext uri="{FF2B5EF4-FFF2-40B4-BE49-F238E27FC236}">
                <a16:creationId xmlns:a16="http://schemas.microsoft.com/office/drawing/2014/main" id="{42FEC968-89B3-0A47-8167-75CF45BF55A2}"/>
              </a:ext>
            </a:extLst>
          </p:cNvPr>
          <p:cNvSpPr/>
          <p:nvPr/>
        </p:nvSpPr>
        <p:spPr>
          <a:xfrm>
            <a:off x="863878" y="3162202"/>
            <a:ext cx="1981164" cy="1077218"/>
          </a:xfrm>
          <a:prstGeom prst="rect">
            <a:avLst/>
          </a:prstGeom>
        </p:spPr>
        <p:txBody>
          <a:bodyPr wrap="square">
            <a:spAutoFit/>
          </a:bodyPr>
          <a:lstStyle/>
          <a:p>
            <a:r>
              <a:rPr lang="en-US" altLang="en-US" sz="3200" b="1" dirty="0">
                <a:solidFill>
                  <a:schemeClr val="bg1"/>
                </a:solidFill>
                <a:latin typeface="Calibri" charset="0"/>
                <a:ea typeface="MS PGothic" charset="-128"/>
                <a:cs typeface="Calibri" charset="0"/>
              </a:rPr>
              <a:t>EXAMPLE </a:t>
            </a:r>
            <a:br>
              <a:rPr lang="en-US" altLang="en-US" sz="3200" b="1" dirty="0">
                <a:solidFill>
                  <a:schemeClr val="bg1"/>
                </a:solidFill>
                <a:latin typeface="Calibri" charset="0"/>
                <a:ea typeface="MS PGothic" charset="-128"/>
                <a:cs typeface="Calibri" charset="0"/>
              </a:rPr>
            </a:br>
            <a:endParaRPr lang="en-US" sz="3200" dirty="0"/>
          </a:p>
        </p:txBody>
      </p:sp>
      <p:sp>
        <p:nvSpPr>
          <p:cNvPr id="53" name="Rectangle 52">
            <a:extLst>
              <a:ext uri="{FF2B5EF4-FFF2-40B4-BE49-F238E27FC236}">
                <a16:creationId xmlns:a16="http://schemas.microsoft.com/office/drawing/2014/main" id="{008173B0-07D8-6842-9A2C-ADD1CC843871}"/>
              </a:ext>
            </a:extLst>
          </p:cNvPr>
          <p:cNvSpPr/>
          <p:nvPr/>
        </p:nvSpPr>
        <p:spPr>
          <a:xfrm>
            <a:off x="2551339" y="3153170"/>
            <a:ext cx="612316" cy="584775"/>
          </a:xfrm>
          <a:prstGeom prst="rect">
            <a:avLst/>
          </a:prstGeom>
        </p:spPr>
        <p:txBody>
          <a:bodyPr wrap="square">
            <a:spAutoFit/>
          </a:bodyPr>
          <a:lstStyle/>
          <a:p>
            <a:r>
              <a:rPr lang="en-US" sz="3200" b="1" dirty="0">
                <a:solidFill>
                  <a:schemeClr val="bg1"/>
                </a:solidFill>
                <a:latin typeface="Calibri" charset="0"/>
                <a:ea typeface="MS PGothic" charset="-128"/>
                <a:cs typeface="Calibri" charset="0"/>
              </a:rPr>
              <a:t>1</a:t>
            </a:r>
            <a:endParaRPr lang="en-US" sz="3200" dirty="0"/>
          </a:p>
        </p:txBody>
      </p:sp>
      <p:pic>
        <p:nvPicPr>
          <p:cNvPr id="62" name="Picture 61">
            <a:extLst>
              <a:ext uri="{FF2B5EF4-FFF2-40B4-BE49-F238E27FC236}">
                <a16:creationId xmlns:a16="http://schemas.microsoft.com/office/drawing/2014/main" id="{4984C03A-812D-9D48-9304-C65415D62EE3}"/>
              </a:ext>
            </a:extLst>
          </p:cNvPr>
          <p:cNvPicPr>
            <a:picLocks noChangeAspect="1"/>
          </p:cNvPicPr>
          <p:nvPr/>
        </p:nvPicPr>
        <p:blipFill>
          <a:blip r:embed="rId3">
            <a:lum bright="70000" contrast="-70000"/>
            <a:alphaModFix amt="46000"/>
            <a:extLst>
              <a:ext uri="{28A0092B-C50C-407E-A947-70E740481C1C}">
                <a14:useLocalDpi xmlns:a14="http://schemas.microsoft.com/office/drawing/2010/main" val="0"/>
              </a:ext>
            </a:extLst>
          </a:blip>
          <a:stretch>
            <a:fillRect/>
          </a:stretch>
        </p:blipFill>
        <p:spPr>
          <a:xfrm>
            <a:off x="695325" y="4676133"/>
            <a:ext cx="3061000" cy="3390006"/>
          </a:xfrm>
          <a:prstGeom prst="rect">
            <a:avLst/>
          </a:prstGeom>
        </p:spPr>
      </p:pic>
      <p:sp>
        <p:nvSpPr>
          <p:cNvPr id="63" name="Oval 62">
            <a:extLst>
              <a:ext uri="{FF2B5EF4-FFF2-40B4-BE49-F238E27FC236}">
                <a16:creationId xmlns:a16="http://schemas.microsoft.com/office/drawing/2014/main" id="{34A7B7D0-C49C-E945-A8FF-BE2EC10A3861}"/>
              </a:ext>
            </a:extLst>
          </p:cNvPr>
          <p:cNvSpPr/>
          <p:nvPr/>
        </p:nvSpPr>
        <p:spPr bwMode="auto">
          <a:xfrm>
            <a:off x="2001674" y="4787813"/>
            <a:ext cx="415613" cy="415613"/>
          </a:xfrm>
          <a:prstGeom prst="ellipse">
            <a:avLst/>
          </a:prstGeom>
          <a:solidFill>
            <a:schemeClr val="tx1">
              <a:lumMod val="65000"/>
              <a:lumOff val="3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24268438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Crisis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26</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grpSp>
        <p:nvGrpSpPr>
          <p:cNvPr id="36" name="Group 35">
            <a:extLst>
              <a:ext uri="{FF2B5EF4-FFF2-40B4-BE49-F238E27FC236}">
                <a16:creationId xmlns:a16="http://schemas.microsoft.com/office/drawing/2014/main" id="{0E92310E-D005-3D40-99AD-1994FBB8325A}"/>
              </a:ext>
            </a:extLst>
          </p:cNvPr>
          <p:cNvGrpSpPr/>
          <p:nvPr/>
        </p:nvGrpSpPr>
        <p:grpSpPr>
          <a:xfrm>
            <a:off x="598077" y="1155185"/>
            <a:ext cx="1637123" cy="1007699"/>
            <a:chOff x="8585472" y="3367179"/>
            <a:chExt cx="2877844" cy="1771401"/>
          </a:xfrm>
        </p:grpSpPr>
        <p:sp>
          <p:nvSpPr>
            <p:cNvPr id="37" name="Notched Right Arrow 36">
              <a:extLst>
                <a:ext uri="{FF2B5EF4-FFF2-40B4-BE49-F238E27FC236}">
                  <a16:creationId xmlns:a16="http://schemas.microsoft.com/office/drawing/2014/main" id="{7BD0521B-4041-9443-B27D-46B6C6E3C7A1}"/>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38" name="Oval 37">
              <a:extLst>
                <a:ext uri="{FF2B5EF4-FFF2-40B4-BE49-F238E27FC236}">
                  <a16:creationId xmlns:a16="http://schemas.microsoft.com/office/drawing/2014/main" id="{8B24AD40-72BA-C344-A9B3-6644B58D5F1F}"/>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03</a:t>
              </a:r>
            </a:p>
          </p:txBody>
        </p:sp>
        <p:grpSp>
          <p:nvGrpSpPr>
            <p:cNvPr id="40" name="Group 39">
              <a:extLst>
                <a:ext uri="{FF2B5EF4-FFF2-40B4-BE49-F238E27FC236}">
                  <a16:creationId xmlns:a16="http://schemas.microsoft.com/office/drawing/2014/main" id="{D2B30ACC-965F-394C-8897-90550FC4AA57}"/>
                </a:ext>
              </a:extLst>
            </p:cNvPr>
            <p:cNvGrpSpPr/>
            <p:nvPr/>
          </p:nvGrpSpPr>
          <p:grpSpPr>
            <a:xfrm>
              <a:off x="9624593" y="3469218"/>
              <a:ext cx="954225" cy="894678"/>
              <a:chOff x="9446327" y="3408887"/>
              <a:chExt cx="1132492" cy="1061819"/>
            </a:xfrm>
          </p:grpSpPr>
          <p:grpSp>
            <p:nvGrpSpPr>
              <p:cNvPr id="41" name="Group 40">
                <a:extLst>
                  <a:ext uri="{FF2B5EF4-FFF2-40B4-BE49-F238E27FC236}">
                    <a16:creationId xmlns:a16="http://schemas.microsoft.com/office/drawing/2014/main" id="{55B77C90-4F34-584A-BA90-4A50D32FECB5}"/>
                  </a:ext>
                </a:extLst>
              </p:cNvPr>
              <p:cNvGrpSpPr/>
              <p:nvPr/>
            </p:nvGrpSpPr>
            <p:grpSpPr>
              <a:xfrm>
                <a:off x="9446327" y="3408887"/>
                <a:ext cx="1132492" cy="1061819"/>
                <a:chOff x="2493963" y="2683574"/>
                <a:chExt cx="372773" cy="349510"/>
              </a:xfrm>
              <a:solidFill>
                <a:schemeClr val="bg1"/>
              </a:solidFill>
            </p:grpSpPr>
            <p:sp>
              <p:nvSpPr>
                <p:cNvPr id="46" name="Freeform 169">
                  <a:extLst>
                    <a:ext uri="{FF2B5EF4-FFF2-40B4-BE49-F238E27FC236}">
                      <a16:creationId xmlns:a16="http://schemas.microsoft.com/office/drawing/2014/main" id="{788269FE-F817-D14E-AEAA-B624674B1CC5}"/>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71">
                  <a:extLst>
                    <a:ext uri="{FF2B5EF4-FFF2-40B4-BE49-F238E27FC236}">
                      <a16:creationId xmlns:a16="http://schemas.microsoft.com/office/drawing/2014/main" id="{47C9652B-CB4D-0248-B8E8-58E0CC2A54F7}"/>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2" name="Group 41">
                <a:extLst>
                  <a:ext uri="{FF2B5EF4-FFF2-40B4-BE49-F238E27FC236}">
                    <a16:creationId xmlns:a16="http://schemas.microsoft.com/office/drawing/2014/main" id="{5FF3E62A-06CC-F34D-AAE5-FEEBBBF83395}"/>
                  </a:ext>
                </a:extLst>
              </p:cNvPr>
              <p:cNvGrpSpPr/>
              <p:nvPr/>
            </p:nvGrpSpPr>
            <p:grpSpPr>
              <a:xfrm>
                <a:off x="9603923" y="3826069"/>
                <a:ext cx="771663" cy="228809"/>
                <a:chOff x="1477713" y="4929970"/>
                <a:chExt cx="1039375" cy="308189"/>
              </a:xfrm>
              <a:solidFill>
                <a:schemeClr val="bg1"/>
              </a:solidFill>
            </p:grpSpPr>
            <p:sp>
              <p:nvSpPr>
                <p:cNvPr id="43" name="Freeform 42">
                  <a:extLst>
                    <a:ext uri="{FF2B5EF4-FFF2-40B4-BE49-F238E27FC236}">
                      <a16:creationId xmlns:a16="http://schemas.microsoft.com/office/drawing/2014/main" id="{2AAF2FEE-E90B-1549-A0D1-21A1B5C82C3E}"/>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4" name="Freeform 43">
                  <a:extLst>
                    <a:ext uri="{FF2B5EF4-FFF2-40B4-BE49-F238E27FC236}">
                      <a16:creationId xmlns:a16="http://schemas.microsoft.com/office/drawing/2014/main" id="{B367E933-05AB-0F44-9FAA-725D6C4413E5}"/>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5" name="Freeform 44">
                  <a:extLst>
                    <a:ext uri="{FF2B5EF4-FFF2-40B4-BE49-F238E27FC236}">
                      <a16:creationId xmlns:a16="http://schemas.microsoft.com/office/drawing/2014/main" id="{113CD9CD-06CF-474E-A3BA-FF62DC589B65}"/>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grpSp>
        </p:grpSp>
      </p:grpSp>
      <p:sp>
        <p:nvSpPr>
          <p:cNvPr id="48" name="Rectangle 45">
            <a:extLst>
              <a:ext uri="{FF2B5EF4-FFF2-40B4-BE49-F238E27FC236}">
                <a16:creationId xmlns:a16="http://schemas.microsoft.com/office/drawing/2014/main" id="{45BA0DCF-A66F-9D49-B376-2E6FBC82175F}"/>
              </a:ext>
            </a:extLst>
          </p:cNvPr>
          <p:cNvSpPr>
            <a:spLocks noChangeArrowheads="1"/>
          </p:cNvSpPr>
          <p:nvPr/>
        </p:nvSpPr>
        <p:spPr bwMode="auto">
          <a:xfrm>
            <a:off x="2235199" y="1298000"/>
            <a:ext cx="104759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n-US" sz="3200" b="1" kern="0" dirty="0"/>
              <a:t>INSUFFICIENT RESPONSE </a:t>
            </a:r>
            <a:r>
              <a:rPr lang="en-US" sz="3200" dirty="0"/>
              <a:t>TO PEOPLE WITH DIVERSE SOGIESC</a:t>
            </a:r>
            <a:endParaRPr lang="en-US" sz="3200" kern="0" dirty="0"/>
          </a:p>
        </p:txBody>
      </p:sp>
      <p:sp>
        <p:nvSpPr>
          <p:cNvPr id="39" name="Rectangle 34">
            <a:extLst>
              <a:ext uri="{FF2B5EF4-FFF2-40B4-BE49-F238E27FC236}">
                <a16:creationId xmlns:a16="http://schemas.microsoft.com/office/drawing/2014/main" id="{D00A3A56-6824-C54F-9A28-DE22B8298944}"/>
              </a:ext>
            </a:extLst>
          </p:cNvPr>
          <p:cNvSpPr>
            <a:spLocks noChangeArrowheads="1"/>
          </p:cNvSpPr>
          <p:nvPr/>
        </p:nvSpPr>
        <p:spPr bwMode="auto">
          <a:xfrm>
            <a:off x="198262" y="2850313"/>
            <a:ext cx="12593168" cy="5340357"/>
          </a:xfrm>
          <a:prstGeom prst="rect">
            <a:avLst/>
          </a:prstGeom>
          <a:noFill/>
          <a:ln w="57150">
            <a:solidFill>
              <a:schemeClr val="accent5"/>
            </a:solidFill>
            <a:miter lim="800000"/>
            <a:headEnd/>
            <a:tailEnd/>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49" name="Rectangle 34">
            <a:extLst>
              <a:ext uri="{FF2B5EF4-FFF2-40B4-BE49-F238E27FC236}">
                <a16:creationId xmlns:a16="http://schemas.microsoft.com/office/drawing/2014/main" id="{B6DB4519-CF44-3444-8A8B-37E8C5EFEF2A}"/>
              </a:ext>
            </a:extLst>
          </p:cNvPr>
          <p:cNvSpPr>
            <a:spLocks noChangeArrowheads="1"/>
          </p:cNvSpPr>
          <p:nvPr/>
        </p:nvSpPr>
        <p:spPr bwMode="auto">
          <a:xfrm>
            <a:off x="198262" y="2850313"/>
            <a:ext cx="3789538" cy="5340357"/>
          </a:xfrm>
          <a:prstGeom prst="rect">
            <a:avLst/>
          </a:prstGeom>
          <a:solidFill>
            <a:schemeClr val="accent5"/>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50" name="Content Placeholder 4">
            <a:extLst>
              <a:ext uri="{FF2B5EF4-FFF2-40B4-BE49-F238E27FC236}">
                <a16:creationId xmlns:a16="http://schemas.microsoft.com/office/drawing/2014/main" id="{52BDA0A6-B26B-B845-8305-FB1986090BB8}"/>
              </a:ext>
            </a:extLst>
          </p:cNvPr>
          <p:cNvSpPr txBox="1">
            <a:spLocks/>
          </p:cNvSpPr>
          <p:nvPr/>
        </p:nvSpPr>
        <p:spPr bwMode="auto">
          <a:xfrm>
            <a:off x="4521200" y="3906996"/>
            <a:ext cx="8189948"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indent="0">
              <a:lnSpc>
                <a:spcPct val="110000"/>
              </a:lnSpc>
              <a:spcBef>
                <a:spcPct val="30000"/>
              </a:spcBef>
              <a:defRPr/>
            </a:pPr>
            <a:r>
              <a:rPr lang="en-US" altLang="en-US" sz="2800" dirty="0">
                <a:latin typeface="Calibri" panose="020F0502020204030204" pitchFamily="34" charset="0"/>
                <a:ea typeface="MS PGothic" charset="-128"/>
                <a:cs typeface="Calibri" panose="020F0502020204030204" pitchFamily="34" charset="0"/>
              </a:rPr>
              <a:t>For some people assigned the sex of male </a:t>
            </a:r>
            <a:br>
              <a:rPr lang="en-US" altLang="en-US" sz="2800" dirty="0">
                <a:latin typeface="Calibri" panose="020F0502020204030204" pitchFamily="34" charset="0"/>
                <a:ea typeface="MS PGothic" charset="-128"/>
                <a:cs typeface="Calibri" panose="020F0502020204030204" pitchFamily="34" charset="0"/>
              </a:rPr>
            </a:br>
            <a:r>
              <a:rPr lang="en-US" altLang="en-US" sz="2800" dirty="0">
                <a:latin typeface="Calibri" panose="020F0502020204030204" pitchFamily="34" charset="0"/>
                <a:ea typeface="MS PGothic" charset="-128"/>
                <a:cs typeface="Calibri" panose="020F0502020204030204" pitchFamily="34" charset="0"/>
              </a:rPr>
              <a:t>at birth who identify as female in the </a:t>
            </a:r>
            <a:r>
              <a:rPr lang="en-US" altLang="en-US" sz="2800" b="1" dirty="0">
                <a:latin typeface="Calibri" panose="020F0502020204030204" pitchFamily="34" charset="0"/>
                <a:ea typeface="MS PGothic" charset="-128"/>
                <a:cs typeface="Calibri" panose="020F0502020204030204" pitchFamily="34" charset="0"/>
              </a:rPr>
              <a:t>Philippines,</a:t>
            </a:r>
            <a:r>
              <a:rPr lang="en-US" altLang="en-US" sz="2800" dirty="0">
                <a:latin typeface="Calibri" panose="020F0502020204030204" pitchFamily="34" charset="0"/>
                <a:ea typeface="MS PGothic" charset="-128"/>
                <a:cs typeface="Calibri" panose="020F0502020204030204" pitchFamily="34" charset="0"/>
              </a:rPr>
              <a:t> accessing gender-segregated toilets and shower facilities in temporary shelters after natural disasters has been an embarrassing or humiliating experience. Many report they would feel more comfortable in female facilities, but the social norm associated with their masculine body compels them to use male bathrooms where they suffer from mockery from cisgender males.</a:t>
            </a:r>
          </a:p>
        </p:txBody>
      </p:sp>
      <p:pic>
        <p:nvPicPr>
          <p:cNvPr id="26" name="Picture 25">
            <a:extLst>
              <a:ext uri="{FF2B5EF4-FFF2-40B4-BE49-F238E27FC236}">
                <a16:creationId xmlns:a16="http://schemas.microsoft.com/office/drawing/2014/main" id="{06EC251B-3FFD-F74A-9762-BFBEC8AEC27C}"/>
              </a:ext>
            </a:extLst>
          </p:cNvPr>
          <p:cNvPicPr>
            <a:picLocks noChangeAspect="1"/>
          </p:cNvPicPr>
          <p:nvPr/>
        </p:nvPicPr>
        <p:blipFill>
          <a:blip r:embed="rId3">
            <a:alphaModFix amt="46000"/>
            <a:lum bright="70000" contrast="-70000"/>
            <a:extLst>
              <a:ext uri="{28A0092B-C50C-407E-A947-70E740481C1C}">
                <a14:useLocalDpi xmlns:a14="http://schemas.microsoft.com/office/drawing/2010/main" val="0"/>
              </a:ext>
            </a:extLst>
          </a:blip>
          <a:stretch>
            <a:fillRect/>
          </a:stretch>
        </p:blipFill>
        <p:spPr>
          <a:xfrm>
            <a:off x="221723" y="3193940"/>
            <a:ext cx="3744498" cy="4423366"/>
          </a:xfrm>
          <a:prstGeom prst="rect">
            <a:avLst/>
          </a:prstGeom>
        </p:spPr>
      </p:pic>
      <p:sp>
        <p:nvSpPr>
          <p:cNvPr id="27" name="Rectangle 26">
            <a:extLst>
              <a:ext uri="{FF2B5EF4-FFF2-40B4-BE49-F238E27FC236}">
                <a16:creationId xmlns:a16="http://schemas.microsoft.com/office/drawing/2014/main" id="{33219087-EEB6-2446-AE54-048D4D72A42D}"/>
              </a:ext>
            </a:extLst>
          </p:cNvPr>
          <p:cNvSpPr/>
          <p:nvPr/>
        </p:nvSpPr>
        <p:spPr>
          <a:xfrm>
            <a:off x="1027835" y="3411486"/>
            <a:ext cx="1793442" cy="1077218"/>
          </a:xfrm>
          <a:prstGeom prst="rect">
            <a:avLst/>
          </a:prstGeom>
        </p:spPr>
        <p:txBody>
          <a:bodyPr wrap="square">
            <a:spAutoFit/>
          </a:bodyPr>
          <a:lstStyle/>
          <a:p>
            <a:r>
              <a:rPr lang="en-US" altLang="en-US" sz="3200" b="1" dirty="0">
                <a:solidFill>
                  <a:schemeClr val="bg1"/>
                </a:solidFill>
                <a:latin typeface="Calibri" charset="0"/>
                <a:ea typeface="MS PGothic" charset="-128"/>
                <a:cs typeface="Calibri" charset="0"/>
              </a:rPr>
              <a:t>EXAMPLE </a:t>
            </a:r>
            <a:br>
              <a:rPr lang="en-US" altLang="en-US" sz="3200" b="1" dirty="0">
                <a:solidFill>
                  <a:schemeClr val="bg1"/>
                </a:solidFill>
                <a:latin typeface="Calibri" charset="0"/>
                <a:ea typeface="MS PGothic" charset="-128"/>
                <a:cs typeface="Calibri" charset="0"/>
              </a:rPr>
            </a:br>
            <a:endParaRPr lang="en-US" sz="3200" dirty="0"/>
          </a:p>
        </p:txBody>
      </p:sp>
      <p:sp>
        <p:nvSpPr>
          <p:cNvPr id="28" name="Rectangle 27">
            <a:extLst>
              <a:ext uri="{FF2B5EF4-FFF2-40B4-BE49-F238E27FC236}">
                <a16:creationId xmlns:a16="http://schemas.microsoft.com/office/drawing/2014/main" id="{5AA2D375-F596-7644-B3BB-EF906B880E7A}"/>
              </a:ext>
            </a:extLst>
          </p:cNvPr>
          <p:cNvSpPr/>
          <p:nvPr/>
        </p:nvSpPr>
        <p:spPr>
          <a:xfrm>
            <a:off x="378352" y="3712715"/>
            <a:ext cx="3476272" cy="830997"/>
          </a:xfrm>
          <a:prstGeom prst="rect">
            <a:avLst/>
          </a:prstGeom>
        </p:spPr>
        <p:txBody>
          <a:bodyPr wrap="square">
            <a:spAutoFit/>
          </a:bodyPr>
          <a:lstStyle/>
          <a:p>
            <a:pPr algn="ctr"/>
            <a:r>
              <a:rPr lang="en-US" altLang="en-US" sz="4800" b="1" kern="0">
                <a:solidFill>
                  <a:schemeClr val="bg1"/>
                </a:solidFill>
                <a:latin typeface="Calibri" charset="0"/>
                <a:ea typeface="MS PGothic" charset="-128"/>
                <a:cs typeface="Calibri" charset="0"/>
              </a:rPr>
              <a:t>PHILIPPINES</a:t>
            </a:r>
            <a:endParaRPr lang="en-US" sz="4800" b="1">
              <a:solidFill>
                <a:schemeClr val="bg1"/>
              </a:solidFill>
            </a:endParaRPr>
          </a:p>
        </p:txBody>
      </p:sp>
      <p:sp>
        <p:nvSpPr>
          <p:cNvPr id="29" name="Oval 28">
            <a:extLst>
              <a:ext uri="{FF2B5EF4-FFF2-40B4-BE49-F238E27FC236}">
                <a16:creationId xmlns:a16="http://schemas.microsoft.com/office/drawing/2014/main" id="{6C379B2E-B68C-0245-B8DB-D87E2EA1792C}"/>
              </a:ext>
            </a:extLst>
          </p:cNvPr>
          <p:cNvSpPr/>
          <p:nvPr/>
        </p:nvSpPr>
        <p:spPr bwMode="auto">
          <a:xfrm>
            <a:off x="1698556" y="5442199"/>
            <a:ext cx="877009" cy="877009"/>
          </a:xfrm>
          <a:prstGeom prst="ellipse">
            <a:avLst/>
          </a:prstGeom>
          <a:solidFill>
            <a:srgbClr val="285DA7">
              <a:alpha val="48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0" name="Rectangle 29">
            <a:extLst>
              <a:ext uri="{FF2B5EF4-FFF2-40B4-BE49-F238E27FC236}">
                <a16:creationId xmlns:a16="http://schemas.microsoft.com/office/drawing/2014/main" id="{38620C0B-431E-3746-8AB8-5797E433795F}"/>
              </a:ext>
            </a:extLst>
          </p:cNvPr>
          <p:cNvSpPr/>
          <p:nvPr/>
        </p:nvSpPr>
        <p:spPr>
          <a:xfrm>
            <a:off x="2695320" y="3393198"/>
            <a:ext cx="554297" cy="584775"/>
          </a:xfrm>
          <a:prstGeom prst="rect">
            <a:avLst/>
          </a:prstGeom>
        </p:spPr>
        <p:txBody>
          <a:bodyPr wrap="square">
            <a:spAutoFit/>
          </a:bodyPr>
          <a:lstStyle/>
          <a:p>
            <a:r>
              <a:rPr lang="en-US" altLang="en-US" sz="3200" b="1" dirty="0">
                <a:solidFill>
                  <a:schemeClr val="bg1"/>
                </a:solidFill>
                <a:latin typeface="Calibri" charset="0"/>
                <a:ea typeface="MS PGothic" charset="-128"/>
                <a:cs typeface="Calibri" charset="0"/>
              </a:rPr>
              <a:t>2</a:t>
            </a:r>
            <a:endParaRPr lang="en-US" sz="3200" dirty="0"/>
          </a:p>
        </p:txBody>
      </p:sp>
    </p:spTree>
    <p:extLst>
      <p:ext uri="{BB962C8B-B14F-4D97-AF65-F5344CB8AC3E}">
        <p14:creationId xmlns:p14="http://schemas.microsoft.com/office/powerpoint/2010/main" val="334209653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fltVal val="0"/>
                                          </p:val>
                                        </p:tav>
                                        <p:tav tm="100000">
                                          <p:val>
                                            <p:strVal val="#ppt_h"/>
                                          </p:val>
                                        </p:tav>
                                      </p:tavLst>
                                    </p:anim>
                                    <p:animEffect transition="in" filter="fade">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Crisis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27</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grpSp>
        <p:nvGrpSpPr>
          <p:cNvPr id="36" name="Group 35">
            <a:extLst>
              <a:ext uri="{FF2B5EF4-FFF2-40B4-BE49-F238E27FC236}">
                <a16:creationId xmlns:a16="http://schemas.microsoft.com/office/drawing/2014/main" id="{0E92310E-D005-3D40-99AD-1994FBB8325A}"/>
              </a:ext>
            </a:extLst>
          </p:cNvPr>
          <p:cNvGrpSpPr/>
          <p:nvPr/>
        </p:nvGrpSpPr>
        <p:grpSpPr>
          <a:xfrm>
            <a:off x="598077" y="1155185"/>
            <a:ext cx="1637123" cy="1007699"/>
            <a:chOff x="8585472" y="3367179"/>
            <a:chExt cx="2877844" cy="1771401"/>
          </a:xfrm>
        </p:grpSpPr>
        <p:sp>
          <p:nvSpPr>
            <p:cNvPr id="37" name="Notched Right Arrow 36">
              <a:extLst>
                <a:ext uri="{FF2B5EF4-FFF2-40B4-BE49-F238E27FC236}">
                  <a16:creationId xmlns:a16="http://schemas.microsoft.com/office/drawing/2014/main" id="{7BD0521B-4041-9443-B27D-46B6C6E3C7A1}"/>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38" name="Oval 37">
              <a:extLst>
                <a:ext uri="{FF2B5EF4-FFF2-40B4-BE49-F238E27FC236}">
                  <a16:creationId xmlns:a16="http://schemas.microsoft.com/office/drawing/2014/main" id="{8B24AD40-72BA-C344-A9B3-6644B58D5F1F}"/>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03</a:t>
              </a:r>
            </a:p>
          </p:txBody>
        </p:sp>
        <p:grpSp>
          <p:nvGrpSpPr>
            <p:cNvPr id="40" name="Group 39">
              <a:extLst>
                <a:ext uri="{FF2B5EF4-FFF2-40B4-BE49-F238E27FC236}">
                  <a16:creationId xmlns:a16="http://schemas.microsoft.com/office/drawing/2014/main" id="{D2B30ACC-965F-394C-8897-90550FC4AA57}"/>
                </a:ext>
              </a:extLst>
            </p:cNvPr>
            <p:cNvGrpSpPr/>
            <p:nvPr/>
          </p:nvGrpSpPr>
          <p:grpSpPr>
            <a:xfrm>
              <a:off x="9624593" y="3469218"/>
              <a:ext cx="954225" cy="894678"/>
              <a:chOff x="9446327" y="3408887"/>
              <a:chExt cx="1132492" cy="1061819"/>
            </a:xfrm>
          </p:grpSpPr>
          <p:grpSp>
            <p:nvGrpSpPr>
              <p:cNvPr id="41" name="Group 40">
                <a:extLst>
                  <a:ext uri="{FF2B5EF4-FFF2-40B4-BE49-F238E27FC236}">
                    <a16:creationId xmlns:a16="http://schemas.microsoft.com/office/drawing/2014/main" id="{55B77C90-4F34-584A-BA90-4A50D32FECB5}"/>
                  </a:ext>
                </a:extLst>
              </p:cNvPr>
              <p:cNvGrpSpPr/>
              <p:nvPr/>
            </p:nvGrpSpPr>
            <p:grpSpPr>
              <a:xfrm>
                <a:off x="9446327" y="3408887"/>
                <a:ext cx="1132492" cy="1061819"/>
                <a:chOff x="2493963" y="2683574"/>
                <a:chExt cx="372773" cy="349510"/>
              </a:xfrm>
              <a:solidFill>
                <a:schemeClr val="bg1"/>
              </a:solidFill>
            </p:grpSpPr>
            <p:sp>
              <p:nvSpPr>
                <p:cNvPr id="46" name="Freeform 169">
                  <a:extLst>
                    <a:ext uri="{FF2B5EF4-FFF2-40B4-BE49-F238E27FC236}">
                      <a16:creationId xmlns:a16="http://schemas.microsoft.com/office/drawing/2014/main" id="{788269FE-F817-D14E-AEAA-B624674B1CC5}"/>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71">
                  <a:extLst>
                    <a:ext uri="{FF2B5EF4-FFF2-40B4-BE49-F238E27FC236}">
                      <a16:creationId xmlns:a16="http://schemas.microsoft.com/office/drawing/2014/main" id="{47C9652B-CB4D-0248-B8E8-58E0CC2A54F7}"/>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2" name="Group 41">
                <a:extLst>
                  <a:ext uri="{FF2B5EF4-FFF2-40B4-BE49-F238E27FC236}">
                    <a16:creationId xmlns:a16="http://schemas.microsoft.com/office/drawing/2014/main" id="{5FF3E62A-06CC-F34D-AAE5-FEEBBBF83395}"/>
                  </a:ext>
                </a:extLst>
              </p:cNvPr>
              <p:cNvGrpSpPr/>
              <p:nvPr/>
            </p:nvGrpSpPr>
            <p:grpSpPr>
              <a:xfrm>
                <a:off x="9603923" y="3826069"/>
                <a:ext cx="771663" cy="228809"/>
                <a:chOff x="1477713" y="4929970"/>
                <a:chExt cx="1039375" cy="308189"/>
              </a:xfrm>
              <a:solidFill>
                <a:schemeClr val="bg1"/>
              </a:solidFill>
            </p:grpSpPr>
            <p:sp>
              <p:nvSpPr>
                <p:cNvPr id="43" name="Freeform 42">
                  <a:extLst>
                    <a:ext uri="{FF2B5EF4-FFF2-40B4-BE49-F238E27FC236}">
                      <a16:creationId xmlns:a16="http://schemas.microsoft.com/office/drawing/2014/main" id="{2AAF2FEE-E90B-1549-A0D1-21A1B5C82C3E}"/>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4" name="Freeform 43">
                  <a:extLst>
                    <a:ext uri="{FF2B5EF4-FFF2-40B4-BE49-F238E27FC236}">
                      <a16:creationId xmlns:a16="http://schemas.microsoft.com/office/drawing/2014/main" id="{B367E933-05AB-0F44-9FAA-725D6C4413E5}"/>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5" name="Freeform 44">
                  <a:extLst>
                    <a:ext uri="{FF2B5EF4-FFF2-40B4-BE49-F238E27FC236}">
                      <a16:creationId xmlns:a16="http://schemas.microsoft.com/office/drawing/2014/main" id="{113CD9CD-06CF-474E-A3BA-FF62DC589B65}"/>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grpSp>
        </p:grpSp>
      </p:grpSp>
      <p:sp>
        <p:nvSpPr>
          <p:cNvPr id="48" name="Rectangle 45">
            <a:extLst>
              <a:ext uri="{FF2B5EF4-FFF2-40B4-BE49-F238E27FC236}">
                <a16:creationId xmlns:a16="http://schemas.microsoft.com/office/drawing/2014/main" id="{45BA0DCF-A66F-9D49-B376-2E6FBC82175F}"/>
              </a:ext>
            </a:extLst>
          </p:cNvPr>
          <p:cNvSpPr>
            <a:spLocks noChangeArrowheads="1"/>
          </p:cNvSpPr>
          <p:nvPr/>
        </p:nvSpPr>
        <p:spPr bwMode="auto">
          <a:xfrm>
            <a:off x="2235199" y="1298000"/>
            <a:ext cx="104759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n-US" sz="3200" b="1" kern="0" dirty="0"/>
              <a:t>INSUFFICIENT RESPONSE </a:t>
            </a:r>
            <a:r>
              <a:rPr lang="en-US" sz="3200" dirty="0"/>
              <a:t>TO PEOPLE WITH DIVERSE SOGIESC</a:t>
            </a:r>
            <a:endParaRPr lang="en-US" sz="3200" kern="0" dirty="0"/>
          </a:p>
        </p:txBody>
      </p:sp>
      <p:sp>
        <p:nvSpPr>
          <p:cNvPr id="39" name="Rectangle 34">
            <a:extLst>
              <a:ext uri="{FF2B5EF4-FFF2-40B4-BE49-F238E27FC236}">
                <a16:creationId xmlns:a16="http://schemas.microsoft.com/office/drawing/2014/main" id="{D00A3A56-6824-C54F-9A28-DE22B8298944}"/>
              </a:ext>
            </a:extLst>
          </p:cNvPr>
          <p:cNvSpPr>
            <a:spLocks noChangeArrowheads="1"/>
          </p:cNvSpPr>
          <p:nvPr/>
        </p:nvSpPr>
        <p:spPr bwMode="auto">
          <a:xfrm>
            <a:off x="198262" y="2850313"/>
            <a:ext cx="12593168" cy="5340357"/>
          </a:xfrm>
          <a:prstGeom prst="rect">
            <a:avLst/>
          </a:prstGeom>
          <a:noFill/>
          <a:ln w="57150">
            <a:solidFill>
              <a:schemeClr val="accent5"/>
            </a:solidFill>
            <a:miter lim="800000"/>
            <a:headEnd/>
            <a:tailEnd/>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49" name="Rectangle 34">
            <a:extLst>
              <a:ext uri="{FF2B5EF4-FFF2-40B4-BE49-F238E27FC236}">
                <a16:creationId xmlns:a16="http://schemas.microsoft.com/office/drawing/2014/main" id="{B6DB4519-CF44-3444-8A8B-37E8C5EFEF2A}"/>
              </a:ext>
            </a:extLst>
          </p:cNvPr>
          <p:cNvSpPr>
            <a:spLocks noChangeArrowheads="1"/>
          </p:cNvSpPr>
          <p:nvPr/>
        </p:nvSpPr>
        <p:spPr bwMode="auto">
          <a:xfrm>
            <a:off x="198262" y="2850313"/>
            <a:ext cx="3789538" cy="5340357"/>
          </a:xfrm>
          <a:prstGeom prst="rect">
            <a:avLst/>
          </a:prstGeom>
          <a:solidFill>
            <a:schemeClr val="accent5"/>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50" name="Content Placeholder 4">
            <a:extLst>
              <a:ext uri="{FF2B5EF4-FFF2-40B4-BE49-F238E27FC236}">
                <a16:creationId xmlns:a16="http://schemas.microsoft.com/office/drawing/2014/main" id="{52BDA0A6-B26B-B845-8305-FB1986090BB8}"/>
              </a:ext>
            </a:extLst>
          </p:cNvPr>
          <p:cNvSpPr txBox="1">
            <a:spLocks/>
          </p:cNvSpPr>
          <p:nvPr/>
        </p:nvSpPr>
        <p:spPr bwMode="auto">
          <a:xfrm>
            <a:off x="4521200" y="3906996"/>
            <a:ext cx="8189948"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indent="0">
              <a:lnSpc>
                <a:spcPct val="110000"/>
              </a:lnSpc>
              <a:spcBef>
                <a:spcPct val="30000"/>
              </a:spcBef>
              <a:defRPr/>
            </a:pPr>
            <a:r>
              <a:rPr lang="en-US" altLang="en-US" sz="2800" dirty="0">
                <a:latin typeface="Calibri" panose="020F0502020204030204" pitchFamily="34" charset="0"/>
                <a:ea typeface="MS PGothic" charset="-128"/>
                <a:cs typeface="Calibri" panose="020F0502020204030204" pitchFamily="34" charset="0"/>
              </a:rPr>
              <a:t>Human Rights First reported in 2012 that a bisexual refugee and her child living in </a:t>
            </a:r>
            <a:r>
              <a:rPr lang="en-US" altLang="en-US" sz="2800" b="1" dirty="0">
                <a:latin typeface="Calibri" panose="020F0502020204030204" pitchFamily="34" charset="0"/>
                <a:ea typeface="MS PGothic" charset="-128"/>
                <a:cs typeface="Calibri" panose="020F0502020204030204" pitchFamily="34" charset="0"/>
              </a:rPr>
              <a:t>Uganda</a:t>
            </a:r>
            <a:r>
              <a:rPr lang="en-US" altLang="en-US" sz="2800" dirty="0">
                <a:latin typeface="Calibri" panose="020F0502020204030204" pitchFamily="34" charset="0"/>
                <a:ea typeface="MS PGothic" charset="-128"/>
                <a:cs typeface="Calibri" panose="020F0502020204030204" pitchFamily="34" charset="0"/>
              </a:rPr>
              <a:t> were beaten by other refugees in the camp who disapproved of her sexual orientation, as well as removed from the queue for food along with other LGBTIQ+ refugees. They were told that if they formed their own queue, the food providers would not assist them. Thus, they were often denied access to food. </a:t>
            </a:r>
          </a:p>
        </p:txBody>
      </p:sp>
      <p:pic>
        <p:nvPicPr>
          <p:cNvPr id="31" name="Picture 30">
            <a:extLst>
              <a:ext uri="{FF2B5EF4-FFF2-40B4-BE49-F238E27FC236}">
                <a16:creationId xmlns:a16="http://schemas.microsoft.com/office/drawing/2014/main" id="{75DC87BC-F746-074C-8DE1-CE8AA818D9B2}"/>
              </a:ext>
            </a:extLst>
          </p:cNvPr>
          <p:cNvPicPr>
            <a:picLocks noChangeAspect="1"/>
          </p:cNvPicPr>
          <p:nvPr/>
        </p:nvPicPr>
        <p:blipFill>
          <a:blip r:embed="rId3">
            <a:lum bright="70000" contrast="-70000"/>
            <a:alphaModFix amt="46000"/>
            <a:extLst>
              <a:ext uri="{28A0092B-C50C-407E-A947-70E740481C1C}">
                <a14:useLocalDpi xmlns:a14="http://schemas.microsoft.com/office/drawing/2010/main" val="0"/>
              </a:ext>
            </a:extLst>
          </a:blip>
          <a:stretch>
            <a:fillRect/>
          </a:stretch>
        </p:blipFill>
        <p:spPr>
          <a:xfrm>
            <a:off x="316222" y="3948553"/>
            <a:ext cx="3872470" cy="4288695"/>
          </a:xfrm>
          <a:prstGeom prst="rect">
            <a:avLst/>
          </a:prstGeom>
        </p:spPr>
      </p:pic>
      <p:sp>
        <p:nvSpPr>
          <p:cNvPr id="32" name="Rectangle 31">
            <a:extLst>
              <a:ext uri="{FF2B5EF4-FFF2-40B4-BE49-F238E27FC236}">
                <a16:creationId xmlns:a16="http://schemas.microsoft.com/office/drawing/2014/main" id="{A85D9EB5-B18C-614F-84B9-6A24CA241994}"/>
              </a:ext>
            </a:extLst>
          </p:cNvPr>
          <p:cNvSpPr/>
          <p:nvPr/>
        </p:nvSpPr>
        <p:spPr>
          <a:xfrm>
            <a:off x="1025639" y="3409944"/>
            <a:ext cx="1793442" cy="1077218"/>
          </a:xfrm>
          <a:prstGeom prst="rect">
            <a:avLst/>
          </a:prstGeom>
        </p:spPr>
        <p:txBody>
          <a:bodyPr wrap="square">
            <a:spAutoFit/>
          </a:bodyPr>
          <a:lstStyle/>
          <a:p>
            <a:r>
              <a:rPr lang="en-US" altLang="en-US" sz="3200" b="1" dirty="0">
                <a:solidFill>
                  <a:schemeClr val="bg1"/>
                </a:solidFill>
                <a:latin typeface="Calibri" charset="0"/>
                <a:ea typeface="MS PGothic" charset="-128"/>
                <a:cs typeface="Calibri" charset="0"/>
              </a:rPr>
              <a:t>EXAMPLE </a:t>
            </a:r>
            <a:br>
              <a:rPr lang="en-US" altLang="en-US" sz="3200" b="1" dirty="0">
                <a:solidFill>
                  <a:schemeClr val="bg1"/>
                </a:solidFill>
                <a:latin typeface="Calibri" charset="0"/>
                <a:ea typeface="MS PGothic" charset="-128"/>
                <a:cs typeface="Calibri" charset="0"/>
              </a:rPr>
            </a:br>
            <a:endParaRPr lang="en-US" sz="3200" dirty="0"/>
          </a:p>
        </p:txBody>
      </p:sp>
      <p:sp>
        <p:nvSpPr>
          <p:cNvPr id="33" name="Rectangle 32">
            <a:extLst>
              <a:ext uri="{FF2B5EF4-FFF2-40B4-BE49-F238E27FC236}">
                <a16:creationId xmlns:a16="http://schemas.microsoft.com/office/drawing/2014/main" id="{EF9D8980-025A-3642-94D8-85B41A82BA74}"/>
              </a:ext>
            </a:extLst>
          </p:cNvPr>
          <p:cNvSpPr/>
          <p:nvPr/>
        </p:nvSpPr>
        <p:spPr>
          <a:xfrm>
            <a:off x="2693124" y="3409944"/>
            <a:ext cx="554297" cy="584775"/>
          </a:xfrm>
          <a:prstGeom prst="rect">
            <a:avLst/>
          </a:prstGeom>
        </p:spPr>
        <p:txBody>
          <a:bodyPr wrap="square">
            <a:spAutoFit/>
          </a:bodyPr>
          <a:lstStyle/>
          <a:p>
            <a:r>
              <a:rPr lang="en-US" altLang="en-US" sz="3200" b="1">
                <a:solidFill>
                  <a:schemeClr val="bg1"/>
                </a:solidFill>
                <a:latin typeface="Calibri" charset="0"/>
                <a:ea typeface="MS PGothic" charset="-128"/>
                <a:cs typeface="Calibri" charset="0"/>
              </a:rPr>
              <a:t>3</a:t>
            </a:r>
            <a:endParaRPr lang="en-US" sz="3200"/>
          </a:p>
        </p:txBody>
      </p:sp>
      <p:sp>
        <p:nvSpPr>
          <p:cNvPr id="34" name="Rectangle 33">
            <a:extLst>
              <a:ext uri="{FF2B5EF4-FFF2-40B4-BE49-F238E27FC236}">
                <a16:creationId xmlns:a16="http://schemas.microsoft.com/office/drawing/2014/main" id="{74741A45-2D25-2945-894E-A01452075032}"/>
              </a:ext>
            </a:extLst>
          </p:cNvPr>
          <p:cNvSpPr/>
          <p:nvPr/>
        </p:nvSpPr>
        <p:spPr>
          <a:xfrm>
            <a:off x="390068" y="3727090"/>
            <a:ext cx="3476272" cy="1015663"/>
          </a:xfrm>
          <a:prstGeom prst="rect">
            <a:avLst/>
          </a:prstGeom>
        </p:spPr>
        <p:txBody>
          <a:bodyPr wrap="square">
            <a:spAutoFit/>
          </a:bodyPr>
          <a:lstStyle/>
          <a:p>
            <a:pPr algn="ctr"/>
            <a:r>
              <a:rPr lang="en-US" altLang="en-US" sz="6000" b="1" kern="0">
                <a:solidFill>
                  <a:schemeClr val="bg1"/>
                </a:solidFill>
                <a:latin typeface="Calibri" charset="0"/>
                <a:ea typeface="MS PGothic" charset="-128"/>
                <a:cs typeface="Calibri" charset="0"/>
              </a:rPr>
              <a:t>UGANDA</a:t>
            </a:r>
            <a:endParaRPr lang="en-US" sz="6000" b="1">
              <a:solidFill>
                <a:schemeClr val="bg1"/>
              </a:solidFill>
            </a:endParaRPr>
          </a:p>
        </p:txBody>
      </p:sp>
      <p:sp>
        <p:nvSpPr>
          <p:cNvPr id="35" name="Oval 34">
            <a:extLst>
              <a:ext uri="{FF2B5EF4-FFF2-40B4-BE49-F238E27FC236}">
                <a16:creationId xmlns:a16="http://schemas.microsoft.com/office/drawing/2014/main" id="{CACAE20A-35BF-9343-BAF7-938FAFE842B5}"/>
              </a:ext>
            </a:extLst>
          </p:cNvPr>
          <p:cNvSpPr/>
          <p:nvPr/>
        </p:nvSpPr>
        <p:spPr bwMode="auto">
          <a:xfrm>
            <a:off x="2611274" y="5885093"/>
            <a:ext cx="415613" cy="415613"/>
          </a:xfrm>
          <a:prstGeom prst="ellipse">
            <a:avLst/>
          </a:prstGeom>
          <a:solidFill>
            <a:srgbClr val="285DA7">
              <a:alpha val="48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85311309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fltVal val="0"/>
                                          </p:val>
                                        </p:tav>
                                        <p:tav tm="100000">
                                          <p:val>
                                            <p:strVal val="#ppt_h"/>
                                          </p:val>
                                        </p:tav>
                                      </p:tavLst>
                                    </p:anim>
                                    <p:animEffect transition="in" filter="fade">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Crisis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28</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grpSp>
        <p:nvGrpSpPr>
          <p:cNvPr id="36" name="Group 35">
            <a:extLst>
              <a:ext uri="{FF2B5EF4-FFF2-40B4-BE49-F238E27FC236}">
                <a16:creationId xmlns:a16="http://schemas.microsoft.com/office/drawing/2014/main" id="{0E92310E-D005-3D40-99AD-1994FBB8325A}"/>
              </a:ext>
            </a:extLst>
          </p:cNvPr>
          <p:cNvGrpSpPr/>
          <p:nvPr/>
        </p:nvGrpSpPr>
        <p:grpSpPr>
          <a:xfrm>
            <a:off x="598077" y="1155185"/>
            <a:ext cx="1637123" cy="1007699"/>
            <a:chOff x="8585472" y="3367179"/>
            <a:chExt cx="2877844" cy="1771401"/>
          </a:xfrm>
        </p:grpSpPr>
        <p:sp>
          <p:nvSpPr>
            <p:cNvPr id="37" name="Notched Right Arrow 36">
              <a:extLst>
                <a:ext uri="{FF2B5EF4-FFF2-40B4-BE49-F238E27FC236}">
                  <a16:creationId xmlns:a16="http://schemas.microsoft.com/office/drawing/2014/main" id="{7BD0521B-4041-9443-B27D-46B6C6E3C7A1}"/>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38" name="Oval 37">
              <a:extLst>
                <a:ext uri="{FF2B5EF4-FFF2-40B4-BE49-F238E27FC236}">
                  <a16:creationId xmlns:a16="http://schemas.microsoft.com/office/drawing/2014/main" id="{8B24AD40-72BA-C344-A9B3-6644B58D5F1F}"/>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03</a:t>
              </a:r>
            </a:p>
          </p:txBody>
        </p:sp>
        <p:grpSp>
          <p:nvGrpSpPr>
            <p:cNvPr id="40" name="Group 39">
              <a:extLst>
                <a:ext uri="{FF2B5EF4-FFF2-40B4-BE49-F238E27FC236}">
                  <a16:creationId xmlns:a16="http://schemas.microsoft.com/office/drawing/2014/main" id="{D2B30ACC-965F-394C-8897-90550FC4AA57}"/>
                </a:ext>
              </a:extLst>
            </p:cNvPr>
            <p:cNvGrpSpPr/>
            <p:nvPr/>
          </p:nvGrpSpPr>
          <p:grpSpPr>
            <a:xfrm>
              <a:off x="9624593" y="3469218"/>
              <a:ext cx="954225" cy="894678"/>
              <a:chOff x="9446327" y="3408887"/>
              <a:chExt cx="1132492" cy="1061819"/>
            </a:xfrm>
          </p:grpSpPr>
          <p:grpSp>
            <p:nvGrpSpPr>
              <p:cNvPr id="41" name="Group 40">
                <a:extLst>
                  <a:ext uri="{FF2B5EF4-FFF2-40B4-BE49-F238E27FC236}">
                    <a16:creationId xmlns:a16="http://schemas.microsoft.com/office/drawing/2014/main" id="{55B77C90-4F34-584A-BA90-4A50D32FECB5}"/>
                  </a:ext>
                </a:extLst>
              </p:cNvPr>
              <p:cNvGrpSpPr/>
              <p:nvPr/>
            </p:nvGrpSpPr>
            <p:grpSpPr>
              <a:xfrm>
                <a:off x="9446327" y="3408887"/>
                <a:ext cx="1132492" cy="1061819"/>
                <a:chOff x="2493963" y="2683574"/>
                <a:chExt cx="372773" cy="349510"/>
              </a:xfrm>
              <a:solidFill>
                <a:schemeClr val="bg1"/>
              </a:solidFill>
            </p:grpSpPr>
            <p:sp>
              <p:nvSpPr>
                <p:cNvPr id="46" name="Freeform 169">
                  <a:extLst>
                    <a:ext uri="{FF2B5EF4-FFF2-40B4-BE49-F238E27FC236}">
                      <a16:creationId xmlns:a16="http://schemas.microsoft.com/office/drawing/2014/main" id="{788269FE-F817-D14E-AEAA-B624674B1CC5}"/>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71">
                  <a:extLst>
                    <a:ext uri="{FF2B5EF4-FFF2-40B4-BE49-F238E27FC236}">
                      <a16:creationId xmlns:a16="http://schemas.microsoft.com/office/drawing/2014/main" id="{47C9652B-CB4D-0248-B8E8-58E0CC2A54F7}"/>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2" name="Group 41">
                <a:extLst>
                  <a:ext uri="{FF2B5EF4-FFF2-40B4-BE49-F238E27FC236}">
                    <a16:creationId xmlns:a16="http://schemas.microsoft.com/office/drawing/2014/main" id="{5FF3E62A-06CC-F34D-AAE5-FEEBBBF83395}"/>
                  </a:ext>
                </a:extLst>
              </p:cNvPr>
              <p:cNvGrpSpPr/>
              <p:nvPr/>
            </p:nvGrpSpPr>
            <p:grpSpPr>
              <a:xfrm>
                <a:off x="9603923" y="3826069"/>
                <a:ext cx="771663" cy="228809"/>
                <a:chOff x="1477713" y="4929970"/>
                <a:chExt cx="1039375" cy="308189"/>
              </a:xfrm>
              <a:solidFill>
                <a:schemeClr val="bg1"/>
              </a:solidFill>
            </p:grpSpPr>
            <p:sp>
              <p:nvSpPr>
                <p:cNvPr id="43" name="Freeform 42">
                  <a:extLst>
                    <a:ext uri="{FF2B5EF4-FFF2-40B4-BE49-F238E27FC236}">
                      <a16:creationId xmlns:a16="http://schemas.microsoft.com/office/drawing/2014/main" id="{2AAF2FEE-E90B-1549-A0D1-21A1B5C82C3E}"/>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4" name="Freeform 43">
                  <a:extLst>
                    <a:ext uri="{FF2B5EF4-FFF2-40B4-BE49-F238E27FC236}">
                      <a16:creationId xmlns:a16="http://schemas.microsoft.com/office/drawing/2014/main" id="{B367E933-05AB-0F44-9FAA-725D6C4413E5}"/>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5" name="Freeform 44">
                  <a:extLst>
                    <a:ext uri="{FF2B5EF4-FFF2-40B4-BE49-F238E27FC236}">
                      <a16:creationId xmlns:a16="http://schemas.microsoft.com/office/drawing/2014/main" id="{113CD9CD-06CF-474E-A3BA-FF62DC589B65}"/>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grpSp>
        </p:grpSp>
      </p:grpSp>
      <p:sp>
        <p:nvSpPr>
          <p:cNvPr id="48" name="Rectangle 45">
            <a:extLst>
              <a:ext uri="{FF2B5EF4-FFF2-40B4-BE49-F238E27FC236}">
                <a16:creationId xmlns:a16="http://schemas.microsoft.com/office/drawing/2014/main" id="{45BA0DCF-A66F-9D49-B376-2E6FBC82175F}"/>
              </a:ext>
            </a:extLst>
          </p:cNvPr>
          <p:cNvSpPr>
            <a:spLocks noChangeArrowheads="1"/>
          </p:cNvSpPr>
          <p:nvPr/>
        </p:nvSpPr>
        <p:spPr bwMode="auto">
          <a:xfrm>
            <a:off x="2235199" y="1298000"/>
            <a:ext cx="104759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n-US" sz="3200" b="1" kern="0" dirty="0"/>
              <a:t>INSUFFICIENT RESPONSE </a:t>
            </a:r>
            <a:r>
              <a:rPr lang="en-US" sz="3200" dirty="0"/>
              <a:t>TO PEOPLE WITH DIVERSE SOGIESC</a:t>
            </a:r>
            <a:endParaRPr lang="en-US" sz="3200" kern="0" dirty="0"/>
          </a:p>
        </p:txBody>
      </p:sp>
      <p:sp>
        <p:nvSpPr>
          <p:cNvPr id="39" name="Rectangle 34">
            <a:extLst>
              <a:ext uri="{FF2B5EF4-FFF2-40B4-BE49-F238E27FC236}">
                <a16:creationId xmlns:a16="http://schemas.microsoft.com/office/drawing/2014/main" id="{D00A3A56-6824-C54F-9A28-DE22B8298944}"/>
              </a:ext>
            </a:extLst>
          </p:cNvPr>
          <p:cNvSpPr>
            <a:spLocks noChangeArrowheads="1"/>
          </p:cNvSpPr>
          <p:nvPr/>
        </p:nvSpPr>
        <p:spPr bwMode="auto">
          <a:xfrm>
            <a:off x="198262" y="2850313"/>
            <a:ext cx="12593168" cy="5340357"/>
          </a:xfrm>
          <a:prstGeom prst="rect">
            <a:avLst/>
          </a:prstGeom>
          <a:noFill/>
          <a:ln w="57150">
            <a:solidFill>
              <a:schemeClr val="accent5"/>
            </a:solidFill>
            <a:miter lim="800000"/>
            <a:headEnd/>
            <a:tailEnd/>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49" name="Rectangle 34">
            <a:extLst>
              <a:ext uri="{FF2B5EF4-FFF2-40B4-BE49-F238E27FC236}">
                <a16:creationId xmlns:a16="http://schemas.microsoft.com/office/drawing/2014/main" id="{B6DB4519-CF44-3444-8A8B-37E8C5EFEF2A}"/>
              </a:ext>
            </a:extLst>
          </p:cNvPr>
          <p:cNvSpPr>
            <a:spLocks noChangeArrowheads="1"/>
          </p:cNvSpPr>
          <p:nvPr/>
        </p:nvSpPr>
        <p:spPr bwMode="auto">
          <a:xfrm>
            <a:off x="198262" y="2850313"/>
            <a:ext cx="3789538" cy="5340357"/>
          </a:xfrm>
          <a:prstGeom prst="rect">
            <a:avLst/>
          </a:prstGeom>
          <a:solidFill>
            <a:schemeClr val="accent5"/>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50" name="Content Placeholder 4">
            <a:extLst>
              <a:ext uri="{FF2B5EF4-FFF2-40B4-BE49-F238E27FC236}">
                <a16:creationId xmlns:a16="http://schemas.microsoft.com/office/drawing/2014/main" id="{52BDA0A6-B26B-B845-8305-FB1986090BB8}"/>
              </a:ext>
            </a:extLst>
          </p:cNvPr>
          <p:cNvSpPr txBox="1">
            <a:spLocks/>
          </p:cNvSpPr>
          <p:nvPr/>
        </p:nvSpPr>
        <p:spPr bwMode="auto">
          <a:xfrm>
            <a:off x="4114057" y="3902081"/>
            <a:ext cx="8602524"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indent="0">
              <a:lnSpc>
                <a:spcPct val="90000"/>
              </a:lnSpc>
              <a:spcBef>
                <a:spcPct val="30000"/>
              </a:spcBef>
              <a:defRPr/>
            </a:pPr>
            <a:r>
              <a:rPr lang="en-US" altLang="en-US" sz="2800" dirty="0">
                <a:latin typeface="Calibri" panose="020F0502020204030204" pitchFamily="34" charset="0"/>
                <a:ea typeface="MS PGothic" charset="-128"/>
                <a:cs typeface="Calibri" panose="020F0502020204030204" pitchFamily="34" charset="0"/>
              </a:rPr>
              <a:t>A gay male refugee in </a:t>
            </a:r>
            <a:r>
              <a:rPr lang="en-US" altLang="en-US" sz="2800" b="1" dirty="0">
                <a:latin typeface="Calibri" panose="020F0502020204030204" pitchFamily="34" charset="0"/>
                <a:ea typeface="MS PGothic" charset="-128"/>
                <a:cs typeface="Calibri" panose="020F0502020204030204" pitchFamily="34" charset="0"/>
              </a:rPr>
              <a:t>Uganda</a:t>
            </a:r>
            <a:r>
              <a:rPr lang="en-US" altLang="en-US" sz="2800" dirty="0">
                <a:latin typeface="Calibri" panose="020F0502020204030204" pitchFamily="34" charset="0"/>
                <a:ea typeface="MS PGothic" charset="-128"/>
                <a:cs typeface="Calibri" panose="020F0502020204030204" pitchFamily="34" charset="0"/>
              </a:rPr>
              <a:t> was locked inside his house by a group of refugees who tried to burn him alive. </a:t>
            </a:r>
          </a:p>
          <a:p>
            <a:pPr marL="0" indent="0">
              <a:lnSpc>
                <a:spcPct val="90000"/>
              </a:lnSpc>
              <a:spcBef>
                <a:spcPct val="30000"/>
              </a:spcBef>
              <a:defRPr/>
            </a:pPr>
            <a:r>
              <a:rPr lang="en-US" altLang="en-US" sz="2800" dirty="0">
                <a:latin typeface="Calibri" panose="020F0502020204030204" pitchFamily="34" charset="0"/>
                <a:ea typeface="MS PGothic" charset="-128"/>
                <a:cs typeface="Calibri" panose="020F0502020204030204" pitchFamily="34" charset="0"/>
              </a:rPr>
              <a:t>A Sudanese lesbian in </a:t>
            </a:r>
            <a:r>
              <a:rPr lang="en-US" altLang="en-US" sz="2800" b="1" dirty="0">
                <a:latin typeface="Calibri" panose="020F0502020204030204" pitchFamily="34" charset="0"/>
                <a:ea typeface="MS PGothic" charset="-128"/>
                <a:cs typeface="Calibri" panose="020F0502020204030204" pitchFamily="34" charset="0"/>
              </a:rPr>
              <a:t>Uganda</a:t>
            </a:r>
            <a:r>
              <a:rPr lang="en-US" altLang="en-US" sz="2800" dirty="0">
                <a:latin typeface="Calibri" panose="020F0502020204030204" pitchFamily="34" charset="0"/>
                <a:ea typeface="MS PGothic" charset="-128"/>
                <a:cs typeface="Calibri" panose="020F0502020204030204" pitchFamily="34" charset="0"/>
              </a:rPr>
              <a:t> had her house burned down by the local refugee community. </a:t>
            </a:r>
          </a:p>
          <a:p>
            <a:pPr marL="0" indent="0">
              <a:lnSpc>
                <a:spcPct val="90000"/>
              </a:lnSpc>
              <a:spcBef>
                <a:spcPct val="30000"/>
              </a:spcBef>
              <a:defRPr/>
            </a:pPr>
            <a:r>
              <a:rPr lang="en-US" altLang="en-US" sz="2800" dirty="0">
                <a:latin typeface="Calibri" panose="020F0502020204030204" pitchFamily="34" charset="0"/>
                <a:ea typeface="MS PGothic" charset="-128"/>
                <a:cs typeface="Calibri" panose="020F0502020204030204" pitchFamily="34" charset="0"/>
              </a:rPr>
              <a:t>Two Ethiopian refugees in </a:t>
            </a:r>
            <a:r>
              <a:rPr lang="en-US" altLang="en-US" sz="2800" b="1" dirty="0">
                <a:latin typeface="Calibri" panose="020F0502020204030204" pitchFamily="34" charset="0"/>
                <a:ea typeface="MS PGothic" charset="-128"/>
                <a:cs typeface="Calibri" panose="020F0502020204030204" pitchFamily="34" charset="0"/>
              </a:rPr>
              <a:t>Kenya</a:t>
            </a:r>
            <a:r>
              <a:rPr lang="en-US" altLang="en-US" sz="2800" dirty="0">
                <a:latin typeface="Calibri" panose="020F0502020204030204" pitchFamily="34" charset="0"/>
                <a:ea typeface="MS PGothic" charset="-128"/>
                <a:cs typeface="Calibri" panose="020F0502020204030204" pitchFamily="34" charset="0"/>
              </a:rPr>
              <a:t> were beaten and robbed repeatedly as well as lost their jobs due to their sexual orientation.</a:t>
            </a:r>
          </a:p>
          <a:p>
            <a:pPr marL="0" indent="0">
              <a:lnSpc>
                <a:spcPct val="90000"/>
              </a:lnSpc>
              <a:spcBef>
                <a:spcPct val="30000"/>
              </a:spcBef>
              <a:defRPr/>
            </a:pPr>
            <a:r>
              <a:rPr lang="en-US" altLang="en-US" sz="2800" dirty="0">
                <a:latin typeface="Calibri" panose="020F0502020204030204" pitchFamily="34" charset="0"/>
                <a:ea typeface="MS PGothic" charset="-128"/>
                <a:cs typeface="Calibri" panose="020F0502020204030204" pitchFamily="34" charset="0"/>
              </a:rPr>
              <a:t>In </a:t>
            </a:r>
            <a:r>
              <a:rPr lang="en-US" altLang="en-US" sz="2800" b="1" dirty="0">
                <a:latin typeface="Calibri" panose="020F0502020204030204" pitchFamily="34" charset="0"/>
                <a:ea typeface="MS PGothic" charset="-128"/>
                <a:cs typeface="Calibri" panose="020F0502020204030204" pitchFamily="34" charset="0"/>
              </a:rPr>
              <a:t>Kenya</a:t>
            </a:r>
            <a:r>
              <a:rPr lang="en-US" altLang="en-US" sz="2800" dirty="0">
                <a:latin typeface="Calibri" panose="020F0502020204030204" pitchFamily="34" charset="0"/>
                <a:ea typeface="MS PGothic" charset="-128"/>
                <a:cs typeface="Calibri" panose="020F0502020204030204" pitchFamily="34" charset="0"/>
              </a:rPr>
              <a:t>, the house of a lesbian Ugandan refugee was demolished by local residents after refugees told the local council about her sexual orientation.</a:t>
            </a:r>
          </a:p>
        </p:txBody>
      </p:sp>
      <p:pic>
        <p:nvPicPr>
          <p:cNvPr id="26" name="Picture 25">
            <a:extLst>
              <a:ext uri="{FF2B5EF4-FFF2-40B4-BE49-F238E27FC236}">
                <a16:creationId xmlns:a16="http://schemas.microsoft.com/office/drawing/2014/main" id="{96CDDF76-F993-984F-8800-C7215162DA05}"/>
              </a:ext>
            </a:extLst>
          </p:cNvPr>
          <p:cNvPicPr>
            <a:picLocks noChangeAspect="1"/>
          </p:cNvPicPr>
          <p:nvPr/>
        </p:nvPicPr>
        <p:blipFill>
          <a:blip r:embed="rId3">
            <a:lum bright="70000" contrast="-70000"/>
            <a:alphaModFix amt="46000"/>
            <a:extLst>
              <a:ext uri="{28A0092B-C50C-407E-A947-70E740481C1C}">
                <a14:useLocalDpi xmlns:a14="http://schemas.microsoft.com/office/drawing/2010/main" val="0"/>
              </a:ext>
            </a:extLst>
          </a:blip>
          <a:stretch>
            <a:fillRect/>
          </a:stretch>
        </p:blipFill>
        <p:spPr>
          <a:xfrm>
            <a:off x="316222" y="3948553"/>
            <a:ext cx="3872470" cy="4288695"/>
          </a:xfrm>
          <a:prstGeom prst="rect">
            <a:avLst/>
          </a:prstGeom>
        </p:spPr>
      </p:pic>
      <p:sp>
        <p:nvSpPr>
          <p:cNvPr id="27" name="Rectangle 26">
            <a:extLst>
              <a:ext uri="{FF2B5EF4-FFF2-40B4-BE49-F238E27FC236}">
                <a16:creationId xmlns:a16="http://schemas.microsoft.com/office/drawing/2014/main" id="{6B638821-E61E-AC42-ABA1-1EF135C143BB}"/>
              </a:ext>
            </a:extLst>
          </p:cNvPr>
          <p:cNvSpPr/>
          <p:nvPr/>
        </p:nvSpPr>
        <p:spPr>
          <a:xfrm>
            <a:off x="1025639" y="3409944"/>
            <a:ext cx="1793442" cy="584775"/>
          </a:xfrm>
          <a:prstGeom prst="rect">
            <a:avLst/>
          </a:prstGeom>
        </p:spPr>
        <p:txBody>
          <a:bodyPr wrap="square">
            <a:spAutoFit/>
          </a:bodyPr>
          <a:lstStyle/>
          <a:p>
            <a:r>
              <a:rPr lang="en-US" altLang="en-US" sz="3200" b="1">
                <a:solidFill>
                  <a:schemeClr val="bg1"/>
                </a:solidFill>
                <a:latin typeface="Calibri" charset="0"/>
                <a:ea typeface="MS PGothic" charset="-128"/>
                <a:cs typeface="Calibri" charset="0"/>
              </a:rPr>
              <a:t>EXAMPLE</a:t>
            </a:r>
            <a:endParaRPr lang="en-US" sz="3200"/>
          </a:p>
        </p:txBody>
      </p:sp>
      <p:sp>
        <p:nvSpPr>
          <p:cNvPr id="28" name="Rectangle 27">
            <a:extLst>
              <a:ext uri="{FF2B5EF4-FFF2-40B4-BE49-F238E27FC236}">
                <a16:creationId xmlns:a16="http://schemas.microsoft.com/office/drawing/2014/main" id="{5164EF85-F556-A74D-85EE-7CEFAFA05EB5}"/>
              </a:ext>
            </a:extLst>
          </p:cNvPr>
          <p:cNvSpPr/>
          <p:nvPr/>
        </p:nvSpPr>
        <p:spPr>
          <a:xfrm>
            <a:off x="2693124" y="3409944"/>
            <a:ext cx="554297" cy="584775"/>
          </a:xfrm>
          <a:prstGeom prst="rect">
            <a:avLst/>
          </a:prstGeom>
        </p:spPr>
        <p:txBody>
          <a:bodyPr wrap="square">
            <a:spAutoFit/>
          </a:bodyPr>
          <a:lstStyle/>
          <a:p>
            <a:r>
              <a:rPr lang="en-US" sz="3200" b="1">
                <a:solidFill>
                  <a:schemeClr val="bg1"/>
                </a:solidFill>
                <a:latin typeface="Calibri" charset="0"/>
                <a:ea typeface="MS PGothic" charset="-128"/>
                <a:cs typeface="Calibri" charset="0"/>
              </a:rPr>
              <a:t>4</a:t>
            </a:r>
            <a:endParaRPr lang="en-US" sz="3200"/>
          </a:p>
        </p:txBody>
      </p:sp>
      <p:sp>
        <p:nvSpPr>
          <p:cNvPr id="29" name="Rectangle 28">
            <a:extLst>
              <a:ext uri="{FF2B5EF4-FFF2-40B4-BE49-F238E27FC236}">
                <a16:creationId xmlns:a16="http://schemas.microsoft.com/office/drawing/2014/main" id="{7B9C20F1-D9E5-2243-ABD0-234BABBC47D0}"/>
              </a:ext>
            </a:extLst>
          </p:cNvPr>
          <p:cNvSpPr/>
          <p:nvPr/>
        </p:nvSpPr>
        <p:spPr>
          <a:xfrm>
            <a:off x="390068" y="3727090"/>
            <a:ext cx="3476272" cy="1938992"/>
          </a:xfrm>
          <a:prstGeom prst="rect">
            <a:avLst/>
          </a:prstGeom>
        </p:spPr>
        <p:txBody>
          <a:bodyPr wrap="square">
            <a:spAutoFit/>
          </a:bodyPr>
          <a:lstStyle/>
          <a:p>
            <a:pPr algn="ctr"/>
            <a:r>
              <a:rPr lang="en-US" altLang="en-US" sz="6000" b="1" kern="0">
                <a:solidFill>
                  <a:schemeClr val="bg1"/>
                </a:solidFill>
                <a:latin typeface="Calibri" charset="0"/>
                <a:ea typeface="MS PGothic" charset="-128"/>
                <a:cs typeface="Calibri" charset="0"/>
              </a:rPr>
              <a:t>UGANDA &amp; KENYA</a:t>
            </a:r>
            <a:endParaRPr lang="en-US" sz="6000" b="1">
              <a:solidFill>
                <a:schemeClr val="bg1"/>
              </a:solidFill>
            </a:endParaRPr>
          </a:p>
        </p:txBody>
      </p:sp>
      <p:sp>
        <p:nvSpPr>
          <p:cNvPr id="30" name="Oval 29">
            <a:extLst>
              <a:ext uri="{FF2B5EF4-FFF2-40B4-BE49-F238E27FC236}">
                <a16:creationId xmlns:a16="http://schemas.microsoft.com/office/drawing/2014/main" id="{6B6BC763-E232-C644-82CB-AF3A54A2D598}"/>
              </a:ext>
            </a:extLst>
          </p:cNvPr>
          <p:cNvSpPr/>
          <p:nvPr/>
        </p:nvSpPr>
        <p:spPr bwMode="auto">
          <a:xfrm>
            <a:off x="2494789" y="5801003"/>
            <a:ext cx="950966" cy="741856"/>
          </a:xfrm>
          <a:prstGeom prst="ellipse">
            <a:avLst/>
          </a:prstGeom>
          <a:solidFill>
            <a:srgbClr val="285DA7">
              <a:alpha val="48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412980801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B6A6C66-0ED6-2B44-A1A0-EC6E25553A89}"/>
              </a:ext>
            </a:extLst>
          </p:cNvPr>
          <p:cNvSpPr>
            <a:spLocks noChangeAspect="1"/>
          </p:cNvSpPr>
          <p:nvPr/>
        </p:nvSpPr>
        <p:spPr>
          <a:xfrm>
            <a:off x="7280869" y="1985408"/>
            <a:ext cx="5029200" cy="2735117"/>
          </a:xfrm>
          <a:prstGeom prst="rect">
            <a:avLst/>
          </a:prstGeom>
          <a:noFill/>
          <a:ln w="1270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Freeform 15">
            <a:extLst>
              <a:ext uri="{FF2B5EF4-FFF2-40B4-BE49-F238E27FC236}">
                <a16:creationId xmlns:a16="http://schemas.microsoft.com/office/drawing/2014/main" id="{F8F29A22-5202-934A-BEA0-801CE4D65BC4}"/>
              </a:ext>
            </a:extLst>
          </p:cNvPr>
          <p:cNvSpPr>
            <a:spLocks/>
          </p:cNvSpPr>
          <p:nvPr/>
        </p:nvSpPr>
        <p:spPr bwMode="auto">
          <a:xfrm rot="10800000">
            <a:off x="1744355" y="5797645"/>
            <a:ext cx="8940809" cy="1377703"/>
          </a:xfrm>
          <a:custGeom>
            <a:avLst/>
            <a:gdLst>
              <a:gd name="T0" fmla="*/ 2837 w 2837"/>
              <a:gd name="T1" fmla="*/ 419 h 469"/>
              <a:gd name="T2" fmla="*/ 2788 w 2837"/>
              <a:gd name="T3" fmla="*/ 469 h 469"/>
              <a:gd name="T4" fmla="*/ 2739 w 2837"/>
              <a:gd name="T5" fmla="*/ 419 h 469"/>
              <a:gd name="T6" fmla="*/ 2751 w 2837"/>
              <a:gd name="T7" fmla="*/ 397 h 469"/>
              <a:gd name="T8" fmla="*/ 2776 w 2837"/>
              <a:gd name="T9" fmla="*/ 422 h 469"/>
              <a:gd name="T10" fmla="*/ 2353 w 2837"/>
              <a:gd name="T11" fmla="*/ 23 h 469"/>
              <a:gd name="T12" fmla="*/ 445 w 2837"/>
              <a:gd name="T13" fmla="*/ 23 h 469"/>
              <a:gd name="T14" fmla="*/ 23 w 2837"/>
              <a:gd name="T15" fmla="*/ 409 h 469"/>
              <a:gd name="T16" fmla="*/ 10 w 2837"/>
              <a:gd name="T17" fmla="*/ 397 h 469"/>
              <a:gd name="T18" fmla="*/ 0 w 2837"/>
              <a:gd name="T19" fmla="*/ 407 h 469"/>
              <a:gd name="T20" fmla="*/ 445 w 2837"/>
              <a:gd name="T21" fmla="*/ 0 h 469"/>
              <a:gd name="T22" fmla="*/ 2353 w 2837"/>
              <a:gd name="T23" fmla="*/ 0 h 469"/>
              <a:gd name="T24" fmla="*/ 2799 w 2837"/>
              <a:gd name="T25" fmla="*/ 423 h 469"/>
              <a:gd name="T26" fmla="*/ 2825 w 2837"/>
              <a:gd name="T27" fmla="*/ 397 h 469"/>
              <a:gd name="T28" fmla="*/ 2837 w 2837"/>
              <a:gd name="T29" fmla="*/ 41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7" h="469">
                <a:moveTo>
                  <a:pt x="2837" y="419"/>
                </a:moveTo>
                <a:cubicBezTo>
                  <a:pt x="2788" y="469"/>
                  <a:pt x="2788" y="469"/>
                  <a:pt x="2788" y="469"/>
                </a:cubicBezTo>
                <a:cubicBezTo>
                  <a:pt x="2739" y="419"/>
                  <a:pt x="2739" y="419"/>
                  <a:pt x="2739" y="419"/>
                </a:cubicBezTo>
                <a:cubicBezTo>
                  <a:pt x="2751" y="397"/>
                  <a:pt x="2751" y="397"/>
                  <a:pt x="2751" y="397"/>
                </a:cubicBezTo>
                <a:cubicBezTo>
                  <a:pt x="2776" y="422"/>
                  <a:pt x="2776" y="422"/>
                  <a:pt x="2776" y="422"/>
                </a:cubicBezTo>
                <a:cubicBezTo>
                  <a:pt x="2763" y="200"/>
                  <a:pt x="2578" y="23"/>
                  <a:pt x="2353" y="23"/>
                </a:cubicBezTo>
                <a:cubicBezTo>
                  <a:pt x="1717" y="23"/>
                  <a:pt x="1081" y="23"/>
                  <a:pt x="445" y="23"/>
                </a:cubicBezTo>
                <a:cubicBezTo>
                  <a:pt x="224" y="23"/>
                  <a:pt x="42" y="194"/>
                  <a:pt x="23" y="409"/>
                </a:cubicBezTo>
                <a:cubicBezTo>
                  <a:pt x="10" y="397"/>
                  <a:pt x="10" y="397"/>
                  <a:pt x="10" y="397"/>
                </a:cubicBezTo>
                <a:cubicBezTo>
                  <a:pt x="0" y="407"/>
                  <a:pt x="0" y="407"/>
                  <a:pt x="0" y="407"/>
                </a:cubicBezTo>
                <a:cubicBezTo>
                  <a:pt x="21" y="180"/>
                  <a:pt x="213" y="0"/>
                  <a:pt x="445" y="0"/>
                </a:cubicBezTo>
                <a:cubicBezTo>
                  <a:pt x="1081" y="0"/>
                  <a:pt x="1717" y="0"/>
                  <a:pt x="2353" y="0"/>
                </a:cubicBezTo>
                <a:cubicBezTo>
                  <a:pt x="2591" y="0"/>
                  <a:pt x="2786" y="188"/>
                  <a:pt x="2799" y="423"/>
                </a:cubicBezTo>
                <a:cubicBezTo>
                  <a:pt x="2825" y="397"/>
                  <a:pt x="2825" y="397"/>
                  <a:pt x="2825" y="397"/>
                </a:cubicBezTo>
                <a:cubicBezTo>
                  <a:pt x="2837" y="419"/>
                  <a:pt x="2837" y="419"/>
                  <a:pt x="2837" y="419"/>
                </a:cubicBezTo>
                <a:close/>
              </a:path>
            </a:pathLst>
          </a:custGeom>
          <a:solidFill>
            <a:schemeClr val="accent5"/>
          </a:solidFill>
          <a:ln>
            <a:solidFill>
              <a:schemeClr val="accent5"/>
            </a:solidFill>
          </a:ln>
        </p:spPr>
        <p:txBody>
          <a:bodyPr vert="horz" wrap="square" lIns="68580" tIns="34290" rIns="68580" bIns="34290" numCol="1" anchor="t" anchorCtr="0" compatLnSpc="1">
            <a:prstTxWarp prst="textNoShape">
              <a:avLst/>
            </a:prstTxWarp>
          </a:bodyPr>
          <a:lstStyle/>
          <a:p>
            <a:endParaRPr lang="en-US" sz="1350"/>
          </a:p>
        </p:txBody>
      </p:sp>
      <p:sp>
        <p:nvSpPr>
          <p:cNvPr id="72" name="Freeform 15">
            <a:extLst>
              <a:ext uri="{FF2B5EF4-FFF2-40B4-BE49-F238E27FC236}">
                <a16:creationId xmlns:a16="http://schemas.microsoft.com/office/drawing/2014/main" id="{115152AB-38C5-CA40-A311-EF953B130191}"/>
              </a:ext>
            </a:extLst>
          </p:cNvPr>
          <p:cNvSpPr>
            <a:spLocks/>
          </p:cNvSpPr>
          <p:nvPr/>
        </p:nvSpPr>
        <p:spPr bwMode="auto">
          <a:xfrm>
            <a:off x="1774835" y="3763428"/>
            <a:ext cx="8940809" cy="1377703"/>
          </a:xfrm>
          <a:custGeom>
            <a:avLst/>
            <a:gdLst>
              <a:gd name="T0" fmla="*/ 2837 w 2837"/>
              <a:gd name="T1" fmla="*/ 419 h 469"/>
              <a:gd name="T2" fmla="*/ 2788 w 2837"/>
              <a:gd name="T3" fmla="*/ 469 h 469"/>
              <a:gd name="T4" fmla="*/ 2739 w 2837"/>
              <a:gd name="T5" fmla="*/ 419 h 469"/>
              <a:gd name="T6" fmla="*/ 2751 w 2837"/>
              <a:gd name="T7" fmla="*/ 397 h 469"/>
              <a:gd name="T8" fmla="*/ 2776 w 2837"/>
              <a:gd name="T9" fmla="*/ 422 h 469"/>
              <a:gd name="T10" fmla="*/ 2353 w 2837"/>
              <a:gd name="T11" fmla="*/ 23 h 469"/>
              <a:gd name="T12" fmla="*/ 445 w 2837"/>
              <a:gd name="T13" fmla="*/ 23 h 469"/>
              <a:gd name="T14" fmla="*/ 23 w 2837"/>
              <a:gd name="T15" fmla="*/ 409 h 469"/>
              <a:gd name="T16" fmla="*/ 10 w 2837"/>
              <a:gd name="T17" fmla="*/ 397 h 469"/>
              <a:gd name="T18" fmla="*/ 0 w 2837"/>
              <a:gd name="T19" fmla="*/ 407 h 469"/>
              <a:gd name="T20" fmla="*/ 445 w 2837"/>
              <a:gd name="T21" fmla="*/ 0 h 469"/>
              <a:gd name="T22" fmla="*/ 2353 w 2837"/>
              <a:gd name="T23" fmla="*/ 0 h 469"/>
              <a:gd name="T24" fmla="*/ 2799 w 2837"/>
              <a:gd name="T25" fmla="*/ 423 h 469"/>
              <a:gd name="T26" fmla="*/ 2825 w 2837"/>
              <a:gd name="T27" fmla="*/ 397 h 469"/>
              <a:gd name="T28" fmla="*/ 2837 w 2837"/>
              <a:gd name="T29" fmla="*/ 41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7" h="469">
                <a:moveTo>
                  <a:pt x="2837" y="419"/>
                </a:moveTo>
                <a:cubicBezTo>
                  <a:pt x="2788" y="469"/>
                  <a:pt x="2788" y="469"/>
                  <a:pt x="2788" y="469"/>
                </a:cubicBezTo>
                <a:cubicBezTo>
                  <a:pt x="2739" y="419"/>
                  <a:pt x="2739" y="419"/>
                  <a:pt x="2739" y="419"/>
                </a:cubicBezTo>
                <a:cubicBezTo>
                  <a:pt x="2751" y="397"/>
                  <a:pt x="2751" y="397"/>
                  <a:pt x="2751" y="397"/>
                </a:cubicBezTo>
                <a:cubicBezTo>
                  <a:pt x="2776" y="422"/>
                  <a:pt x="2776" y="422"/>
                  <a:pt x="2776" y="422"/>
                </a:cubicBezTo>
                <a:cubicBezTo>
                  <a:pt x="2763" y="200"/>
                  <a:pt x="2578" y="23"/>
                  <a:pt x="2353" y="23"/>
                </a:cubicBezTo>
                <a:cubicBezTo>
                  <a:pt x="1717" y="23"/>
                  <a:pt x="1081" y="23"/>
                  <a:pt x="445" y="23"/>
                </a:cubicBezTo>
                <a:cubicBezTo>
                  <a:pt x="224" y="23"/>
                  <a:pt x="42" y="194"/>
                  <a:pt x="23" y="409"/>
                </a:cubicBezTo>
                <a:cubicBezTo>
                  <a:pt x="10" y="397"/>
                  <a:pt x="10" y="397"/>
                  <a:pt x="10" y="397"/>
                </a:cubicBezTo>
                <a:cubicBezTo>
                  <a:pt x="0" y="407"/>
                  <a:pt x="0" y="407"/>
                  <a:pt x="0" y="407"/>
                </a:cubicBezTo>
                <a:cubicBezTo>
                  <a:pt x="21" y="180"/>
                  <a:pt x="213" y="0"/>
                  <a:pt x="445" y="0"/>
                </a:cubicBezTo>
                <a:cubicBezTo>
                  <a:pt x="1081" y="0"/>
                  <a:pt x="1717" y="0"/>
                  <a:pt x="2353" y="0"/>
                </a:cubicBezTo>
                <a:cubicBezTo>
                  <a:pt x="2591" y="0"/>
                  <a:pt x="2786" y="188"/>
                  <a:pt x="2799" y="423"/>
                </a:cubicBezTo>
                <a:cubicBezTo>
                  <a:pt x="2825" y="397"/>
                  <a:pt x="2825" y="397"/>
                  <a:pt x="2825" y="397"/>
                </a:cubicBezTo>
                <a:cubicBezTo>
                  <a:pt x="2837" y="419"/>
                  <a:pt x="2837" y="419"/>
                  <a:pt x="2837" y="419"/>
                </a:cubicBezTo>
                <a:close/>
              </a:path>
            </a:pathLst>
          </a:custGeom>
          <a:solidFill>
            <a:schemeClr val="accent5"/>
          </a:solidFill>
          <a:ln>
            <a:solidFill>
              <a:schemeClr val="accent5"/>
            </a:solidFill>
          </a:ln>
        </p:spPr>
        <p:txBody>
          <a:bodyPr vert="horz" wrap="square" lIns="68580" tIns="34290" rIns="68580" bIns="34290" numCol="1" anchor="t" anchorCtr="0" compatLnSpc="1">
            <a:prstTxWarp prst="textNoShape">
              <a:avLst/>
            </a:prstTxWarp>
          </a:bodyPr>
          <a:lstStyle/>
          <a:p>
            <a:endParaRPr lang="en-US" sz="1350"/>
          </a:p>
        </p:txBody>
      </p:sp>
      <p:sp>
        <p:nvSpPr>
          <p:cNvPr id="67" name="Rectangle 66">
            <a:extLst>
              <a:ext uri="{FF2B5EF4-FFF2-40B4-BE49-F238E27FC236}">
                <a16:creationId xmlns:a16="http://schemas.microsoft.com/office/drawing/2014/main" id="{C61478D0-6A5A-344F-9A9D-9C0A4DB719B4}"/>
              </a:ext>
            </a:extLst>
          </p:cNvPr>
          <p:cNvSpPr/>
          <p:nvPr/>
        </p:nvSpPr>
        <p:spPr bwMode="auto">
          <a:xfrm>
            <a:off x="9910725" y="5306844"/>
            <a:ext cx="3100509" cy="421276"/>
          </a:xfrm>
          <a:prstGeom prst="rect">
            <a:avLst/>
          </a:prstGeom>
          <a:solidFill>
            <a:schemeClr val="tx1">
              <a:lumMod val="10000"/>
              <a:lumOff val="9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68" name="Rectangle 67">
            <a:extLst>
              <a:ext uri="{FF2B5EF4-FFF2-40B4-BE49-F238E27FC236}">
                <a16:creationId xmlns:a16="http://schemas.microsoft.com/office/drawing/2014/main" id="{CCA1FAF5-3825-1C40-A81F-9CB08BA63393}"/>
              </a:ext>
            </a:extLst>
          </p:cNvPr>
          <p:cNvSpPr/>
          <p:nvPr/>
        </p:nvSpPr>
        <p:spPr bwMode="auto">
          <a:xfrm>
            <a:off x="-98304" y="5306844"/>
            <a:ext cx="3032368" cy="421276"/>
          </a:xfrm>
          <a:prstGeom prst="rect">
            <a:avLst/>
          </a:prstGeom>
          <a:solidFill>
            <a:schemeClr val="tx1">
              <a:lumMod val="10000"/>
              <a:lumOff val="9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69" name="Rectangle 68">
            <a:extLst>
              <a:ext uri="{FF2B5EF4-FFF2-40B4-BE49-F238E27FC236}">
                <a16:creationId xmlns:a16="http://schemas.microsoft.com/office/drawing/2014/main" id="{B89504B0-1369-8240-9F5C-91B8B241158A}"/>
              </a:ext>
            </a:extLst>
          </p:cNvPr>
          <p:cNvSpPr/>
          <p:nvPr/>
        </p:nvSpPr>
        <p:spPr bwMode="auto">
          <a:xfrm>
            <a:off x="2934064" y="5306844"/>
            <a:ext cx="3505653" cy="421276"/>
          </a:xfrm>
          <a:prstGeom prst="rect">
            <a:avLst/>
          </a:prstGeom>
          <a:solidFill>
            <a:schemeClr val="tx1">
              <a:lumMod val="10000"/>
              <a:lumOff val="9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70" name="Rectangle 69">
            <a:extLst>
              <a:ext uri="{FF2B5EF4-FFF2-40B4-BE49-F238E27FC236}">
                <a16:creationId xmlns:a16="http://schemas.microsoft.com/office/drawing/2014/main" id="{D88A9E5A-6FDF-D94E-B3AB-5056784D584E}"/>
              </a:ext>
            </a:extLst>
          </p:cNvPr>
          <p:cNvSpPr/>
          <p:nvPr/>
        </p:nvSpPr>
        <p:spPr bwMode="auto">
          <a:xfrm>
            <a:off x="6501824" y="5306844"/>
            <a:ext cx="3323841" cy="421276"/>
          </a:xfrm>
          <a:prstGeom prst="rect">
            <a:avLst/>
          </a:prstGeom>
          <a:solidFill>
            <a:schemeClr val="tx1">
              <a:lumMod val="10000"/>
              <a:lumOff val="9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49159" name="Title 1"/>
          <p:cNvSpPr>
            <a:spLocks noGrp="1"/>
          </p:cNvSpPr>
          <p:nvPr>
            <p:ph type="title"/>
          </p:nvPr>
        </p:nvSpPr>
        <p:spPr/>
        <p:txBody>
          <a:bodyPr>
            <a:normAutofit fontScale="90000"/>
          </a:bodyPr>
          <a:lstStyle/>
          <a:p>
            <a:r>
              <a:rPr lang="en-US" altLang="en-US" kern="0" dirty="0">
                <a:solidFill>
                  <a:schemeClr val="tx1"/>
                </a:solidFill>
              </a:rPr>
              <a:t>When Do Peop</a:t>
            </a:r>
            <a:r>
              <a:rPr lang="en-US" dirty="0">
                <a:solidFill>
                  <a:schemeClr val="tx1"/>
                </a:solidFill>
                <a:ea typeface="MS PGothic" charset="0"/>
              </a:rPr>
              <a:t>l</a:t>
            </a:r>
            <a:r>
              <a:rPr lang="en-US" altLang="en-US" kern="0" dirty="0">
                <a:solidFill>
                  <a:schemeClr val="tx1"/>
                </a:solidFill>
              </a:rPr>
              <a:t>e with Diverse </a:t>
            </a:r>
            <a:br>
              <a:rPr lang="en-US" altLang="en-US" kern="0" dirty="0">
                <a:solidFill>
                  <a:schemeClr val="tx1"/>
                </a:solidFill>
              </a:rPr>
            </a:br>
            <a:r>
              <a:rPr lang="en-US" altLang="en-US" kern="0" dirty="0">
                <a:solidFill>
                  <a:schemeClr val="tx1"/>
                </a:solidFill>
              </a:rPr>
              <a:t>SOGIESC Face Cha</a:t>
            </a:r>
            <a:r>
              <a:rPr lang="en-US" altLang="en-US" dirty="0">
                <a:solidFill>
                  <a:schemeClr val="tx1"/>
                </a:solidFill>
                <a:ea typeface="MS PGothic" charset="-128"/>
              </a:rPr>
              <a:t>llenges</a:t>
            </a:r>
            <a:r>
              <a:rPr lang="en-US" altLang="en-US" kern="0" dirty="0">
                <a:solidFill>
                  <a:schemeClr val="tx1"/>
                </a:solidFill>
              </a:rPr>
              <a:t>?</a:t>
            </a:r>
          </a:p>
        </p:txBody>
      </p:sp>
      <p:cxnSp>
        <p:nvCxnSpPr>
          <p:cNvPr id="125" name="Straight Connector 124">
            <a:extLst>
              <a:ext uri="{FF2B5EF4-FFF2-40B4-BE49-F238E27FC236}">
                <a16:creationId xmlns:a16="http://schemas.microsoft.com/office/drawing/2014/main" id="{4517977E-4C7F-D743-A33C-C751447F6A81}"/>
              </a:ext>
            </a:extLst>
          </p:cNvPr>
          <p:cNvCxnSpPr>
            <a:cxnSpLocks/>
          </p:cNvCxnSpPr>
          <p:nvPr/>
        </p:nvCxnSpPr>
        <p:spPr bwMode="auto">
          <a:xfrm flipH="1">
            <a:off x="-62635" y="841571"/>
            <a:ext cx="2996700"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 name="Slide Number Placeholder 5">
            <a:extLst>
              <a:ext uri="{FF2B5EF4-FFF2-40B4-BE49-F238E27FC236}">
                <a16:creationId xmlns:a16="http://schemas.microsoft.com/office/drawing/2014/main" id="{34C6BF79-6DA8-D841-9FCA-5F42006CDD7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29</a:t>
            </a:fld>
            <a:endParaRPr lang="en-US" altLang="en-US" sz="1200" dirty="0">
              <a:solidFill>
                <a:schemeClr val="bg1"/>
              </a:solidFill>
            </a:endParaRPr>
          </a:p>
        </p:txBody>
      </p:sp>
      <p:cxnSp>
        <p:nvCxnSpPr>
          <p:cNvPr id="47" name="Straight Connector 46">
            <a:extLst>
              <a:ext uri="{FF2B5EF4-FFF2-40B4-BE49-F238E27FC236}">
                <a16:creationId xmlns:a16="http://schemas.microsoft.com/office/drawing/2014/main" id="{7476FFA1-6A1B-3B47-850F-F28064AA4103}"/>
              </a:ext>
            </a:extLst>
          </p:cNvPr>
          <p:cNvCxnSpPr>
            <a:cxnSpLocks/>
          </p:cNvCxnSpPr>
          <p:nvPr/>
        </p:nvCxnSpPr>
        <p:spPr bwMode="auto">
          <a:xfrm flipH="1">
            <a:off x="10014053" y="841571"/>
            <a:ext cx="2996700"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51" name="Picture 44" descr="genderspectrum elements-02.png">
            <a:extLst>
              <a:ext uri="{FF2B5EF4-FFF2-40B4-BE49-F238E27FC236}">
                <a16:creationId xmlns:a16="http://schemas.microsoft.com/office/drawing/2014/main" id="{08F81625-B38E-1046-8BA0-A20A37C33326}"/>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08668" y="5195928"/>
            <a:ext cx="623632" cy="6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Group 51">
            <a:extLst>
              <a:ext uri="{FF2B5EF4-FFF2-40B4-BE49-F238E27FC236}">
                <a16:creationId xmlns:a16="http://schemas.microsoft.com/office/drawing/2014/main" id="{B04856B2-BCEE-E448-B4A0-3D2DB4A9D8E1}"/>
              </a:ext>
            </a:extLst>
          </p:cNvPr>
          <p:cNvGrpSpPr/>
          <p:nvPr/>
        </p:nvGrpSpPr>
        <p:grpSpPr>
          <a:xfrm>
            <a:off x="490134" y="1993668"/>
            <a:ext cx="5029200" cy="3017520"/>
            <a:chOff x="736048" y="2743201"/>
            <a:chExt cx="4480560" cy="2442633"/>
          </a:xfrm>
        </p:grpSpPr>
        <p:sp>
          <p:nvSpPr>
            <p:cNvPr id="53" name="Rectangle 52">
              <a:extLst>
                <a:ext uri="{FF2B5EF4-FFF2-40B4-BE49-F238E27FC236}">
                  <a16:creationId xmlns:a16="http://schemas.microsoft.com/office/drawing/2014/main" id="{D0F56670-CE78-5240-BB8F-073532819873}"/>
                </a:ext>
              </a:extLst>
            </p:cNvPr>
            <p:cNvSpPr/>
            <p:nvPr/>
          </p:nvSpPr>
          <p:spPr>
            <a:xfrm>
              <a:off x="736048" y="2743201"/>
              <a:ext cx="4480560" cy="2214032"/>
            </a:xfrm>
            <a:prstGeom prst="rect">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riangle 53">
              <a:extLst>
                <a:ext uri="{FF2B5EF4-FFF2-40B4-BE49-F238E27FC236}">
                  <a16:creationId xmlns:a16="http://schemas.microsoft.com/office/drawing/2014/main" id="{9A7F8D0D-704F-2342-A046-D45D4F1DED61}"/>
                </a:ext>
              </a:extLst>
            </p:cNvPr>
            <p:cNvSpPr/>
            <p:nvPr/>
          </p:nvSpPr>
          <p:spPr bwMode="auto">
            <a:xfrm rot="10800000">
              <a:off x="2747218" y="4957233"/>
              <a:ext cx="444214" cy="228601"/>
            </a:xfrm>
            <a:prstGeom prst="triangle">
              <a:avLst/>
            </a:prstGeom>
            <a:solidFill>
              <a:schemeClr val="accent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pic>
        <p:nvPicPr>
          <p:cNvPr id="55" name="Picture 44" descr="genderspectrum elements-02.png">
            <a:extLst>
              <a:ext uri="{FF2B5EF4-FFF2-40B4-BE49-F238E27FC236}">
                <a16:creationId xmlns:a16="http://schemas.microsoft.com/office/drawing/2014/main" id="{DA4DB925-864E-AD46-BF28-7544EE018795}"/>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9510090" y="5195928"/>
            <a:ext cx="623632" cy="6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55">
            <a:extLst>
              <a:ext uri="{FF2B5EF4-FFF2-40B4-BE49-F238E27FC236}">
                <a16:creationId xmlns:a16="http://schemas.microsoft.com/office/drawing/2014/main" id="{0D7E36CA-3A97-BC42-B705-4B0389E58EA7}"/>
              </a:ext>
            </a:extLst>
          </p:cNvPr>
          <p:cNvGrpSpPr/>
          <p:nvPr/>
        </p:nvGrpSpPr>
        <p:grpSpPr>
          <a:xfrm>
            <a:off x="7276537" y="1982233"/>
            <a:ext cx="5029200" cy="3017520"/>
            <a:chOff x="736048" y="2743201"/>
            <a:chExt cx="4480560" cy="2442633"/>
          </a:xfrm>
        </p:grpSpPr>
        <p:sp>
          <p:nvSpPr>
            <p:cNvPr id="57" name="Rectangle 56">
              <a:extLst>
                <a:ext uri="{FF2B5EF4-FFF2-40B4-BE49-F238E27FC236}">
                  <a16:creationId xmlns:a16="http://schemas.microsoft.com/office/drawing/2014/main" id="{39AD1AA6-7439-8140-AF6B-9DE9B384B330}"/>
                </a:ext>
              </a:extLst>
            </p:cNvPr>
            <p:cNvSpPr>
              <a:spLocks noChangeAspect="1"/>
            </p:cNvSpPr>
            <p:nvPr/>
          </p:nvSpPr>
          <p:spPr>
            <a:xfrm>
              <a:off x="736048" y="2743201"/>
              <a:ext cx="4480560" cy="2214032"/>
            </a:xfrm>
            <a:prstGeom prst="rect">
              <a:avLst/>
            </a:prstGeom>
            <a:solidFill>
              <a:schemeClr val="bg1"/>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riangle 57">
              <a:extLst>
                <a:ext uri="{FF2B5EF4-FFF2-40B4-BE49-F238E27FC236}">
                  <a16:creationId xmlns:a16="http://schemas.microsoft.com/office/drawing/2014/main" id="{85A8F255-11E4-574C-8ED6-1BEF56171A3C}"/>
                </a:ext>
              </a:extLst>
            </p:cNvPr>
            <p:cNvSpPr/>
            <p:nvPr/>
          </p:nvSpPr>
          <p:spPr bwMode="auto">
            <a:xfrm rot="10800000">
              <a:off x="2758080" y="4957233"/>
              <a:ext cx="444214" cy="228601"/>
            </a:xfrm>
            <a:prstGeom prst="triangle">
              <a:avLst/>
            </a:prstGeom>
            <a:solidFill>
              <a:schemeClr val="accent5"/>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pic>
        <p:nvPicPr>
          <p:cNvPr id="61" name="Picture 44" descr="genderspectrum elements-02.png">
            <a:extLst>
              <a:ext uri="{FF2B5EF4-FFF2-40B4-BE49-F238E27FC236}">
                <a16:creationId xmlns:a16="http://schemas.microsoft.com/office/drawing/2014/main" id="{394DD73B-91D3-DF42-A466-360FF84A4E9C}"/>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81503" y="5195928"/>
            <a:ext cx="623632" cy="6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 name="Group 61">
            <a:extLst>
              <a:ext uri="{FF2B5EF4-FFF2-40B4-BE49-F238E27FC236}">
                <a16:creationId xmlns:a16="http://schemas.microsoft.com/office/drawing/2014/main" id="{250602A2-6ACA-5646-8BC3-974134521D35}"/>
              </a:ext>
            </a:extLst>
          </p:cNvPr>
          <p:cNvGrpSpPr/>
          <p:nvPr/>
        </p:nvGrpSpPr>
        <p:grpSpPr>
          <a:xfrm rot="10800000">
            <a:off x="3803840" y="5968296"/>
            <a:ext cx="5394960" cy="2836797"/>
            <a:chOff x="534620" y="3270864"/>
            <a:chExt cx="4806420" cy="1927514"/>
          </a:xfrm>
        </p:grpSpPr>
        <p:sp>
          <p:nvSpPr>
            <p:cNvPr id="64" name="Rectangle 63">
              <a:extLst>
                <a:ext uri="{FF2B5EF4-FFF2-40B4-BE49-F238E27FC236}">
                  <a16:creationId xmlns:a16="http://schemas.microsoft.com/office/drawing/2014/main" id="{77BA7513-82D7-1549-90A0-9AC35DC15183}"/>
                </a:ext>
              </a:extLst>
            </p:cNvPr>
            <p:cNvSpPr/>
            <p:nvPr/>
          </p:nvSpPr>
          <p:spPr>
            <a:xfrm>
              <a:off x="534620" y="3270864"/>
              <a:ext cx="4806420" cy="1702441"/>
            </a:xfrm>
            <a:prstGeom prst="rect">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riangle 64">
              <a:extLst>
                <a:ext uri="{FF2B5EF4-FFF2-40B4-BE49-F238E27FC236}">
                  <a16:creationId xmlns:a16="http://schemas.microsoft.com/office/drawing/2014/main" id="{9BCDA4AB-4308-8946-9AE0-E599CEB2C6FE}"/>
                </a:ext>
              </a:extLst>
            </p:cNvPr>
            <p:cNvSpPr/>
            <p:nvPr/>
          </p:nvSpPr>
          <p:spPr bwMode="auto">
            <a:xfrm rot="10800000">
              <a:off x="2721760" y="4969777"/>
              <a:ext cx="444214" cy="228601"/>
            </a:xfrm>
            <a:prstGeom prst="triangle">
              <a:avLst/>
            </a:prstGeom>
            <a:solidFill>
              <a:schemeClr val="accent2"/>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49" name="Content Placeholder 4">
            <a:extLst>
              <a:ext uri="{FF2B5EF4-FFF2-40B4-BE49-F238E27FC236}">
                <a16:creationId xmlns:a16="http://schemas.microsoft.com/office/drawing/2014/main" id="{DD5EC55C-A2AA-164D-9058-2018C8E06935}"/>
              </a:ext>
            </a:extLst>
          </p:cNvPr>
          <p:cNvSpPr txBox="1">
            <a:spLocks/>
          </p:cNvSpPr>
          <p:nvPr/>
        </p:nvSpPr>
        <p:spPr bwMode="auto">
          <a:xfrm>
            <a:off x="804788" y="2323427"/>
            <a:ext cx="4498731" cy="26015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a:r>
              <a:rPr lang="en-US" altLang="en-US" sz="2400" kern="0" dirty="0">
                <a:solidFill>
                  <a:schemeClr val="tx1"/>
                </a:solidFill>
                <a:latin typeface="Calibri" charset="0"/>
                <a:ea typeface="MS PGothic" charset="-128"/>
                <a:cs typeface="Calibri" charset="0"/>
              </a:rPr>
              <a:t>Challenges for people with diverse SOGIESC occur </a:t>
            </a:r>
            <a:r>
              <a:rPr lang="en-US" altLang="en-US" sz="2400" b="1" kern="0" dirty="0">
                <a:solidFill>
                  <a:schemeClr val="tx1"/>
                </a:solidFill>
                <a:latin typeface="Calibri" charset="0"/>
                <a:ea typeface="MS PGothic" charset="-128"/>
                <a:cs typeface="Calibri" charset="0"/>
              </a:rPr>
              <a:t>throughout</a:t>
            </a:r>
            <a:r>
              <a:rPr lang="en-US" altLang="en-US" sz="2400" kern="0" dirty="0">
                <a:solidFill>
                  <a:schemeClr val="tx1"/>
                </a:solidFill>
                <a:latin typeface="Calibri" charset="0"/>
                <a:ea typeface="MS PGothic" charset="-128"/>
                <a:cs typeface="Calibri" charset="0"/>
              </a:rPr>
              <a:t> </a:t>
            </a:r>
            <a:br>
              <a:rPr lang="en-US" altLang="en-US" sz="2400" kern="0" dirty="0">
                <a:solidFill>
                  <a:schemeClr val="tx1"/>
                </a:solidFill>
                <a:latin typeface="Calibri" charset="0"/>
                <a:ea typeface="MS PGothic" charset="-128"/>
                <a:cs typeface="Calibri" charset="0"/>
              </a:rPr>
            </a:br>
            <a:r>
              <a:rPr lang="en-US" altLang="en-US" sz="2400" kern="0" dirty="0">
                <a:solidFill>
                  <a:schemeClr val="tx1"/>
                </a:solidFill>
                <a:latin typeface="Calibri" charset="0"/>
                <a:ea typeface="MS PGothic" charset="-128"/>
                <a:cs typeface="Calibri" charset="0"/>
              </a:rPr>
              <a:t>the migration journey, in the emergency and post-emergency phases and throughout the entire cycle of displacement. </a:t>
            </a:r>
          </a:p>
        </p:txBody>
      </p:sp>
      <p:sp>
        <p:nvSpPr>
          <p:cNvPr id="50" name="Content Placeholder 4">
            <a:extLst>
              <a:ext uri="{FF2B5EF4-FFF2-40B4-BE49-F238E27FC236}">
                <a16:creationId xmlns:a16="http://schemas.microsoft.com/office/drawing/2014/main" id="{A7BEBD23-0C73-6B41-B26C-BDE4A573620B}"/>
              </a:ext>
            </a:extLst>
          </p:cNvPr>
          <p:cNvSpPr txBox="1">
            <a:spLocks/>
          </p:cNvSpPr>
          <p:nvPr/>
        </p:nvSpPr>
        <p:spPr bwMode="auto">
          <a:xfrm>
            <a:off x="7295811" y="2323426"/>
            <a:ext cx="4982799" cy="15324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ts val="2400"/>
              </a:spcBef>
              <a:spcAft>
                <a:spcPct val="0"/>
              </a:spcAft>
              <a:defRPr sz="3200" b="1">
                <a:solidFill>
                  <a:srgbClr val="0070C0"/>
                </a:solidFill>
                <a:latin typeface="Calibri"/>
                <a:ea typeface="MS PGothic" pitchFamily="34" charset="-128"/>
                <a:cs typeface="Calibri"/>
                <a:sym typeface="Gill Sans" charset="0"/>
              </a:defRPr>
            </a:lvl1pPr>
            <a:lvl2pPr marL="0" marR="0" indent="0" algn="l" defTabSz="914400" rtl="0" eaLnBrk="0" fontAlgn="base" latinLnBrk="0" hangingPunct="0">
              <a:lnSpc>
                <a:spcPct val="90000"/>
              </a:lnSpc>
              <a:spcBef>
                <a:spcPts val="2400"/>
              </a:spcBef>
              <a:spcAft>
                <a:spcPct val="0"/>
              </a:spcAft>
              <a:buClrTx/>
              <a:buSzTx/>
              <a:buFontTx/>
              <a:buNone/>
              <a:tabLst/>
              <a:defRPr sz="32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0070C0"/>
              </a:buClr>
              <a:buFont typeface="Arial"/>
              <a:buChar char="•"/>
              <a:defRPr sz="32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0070C0"/>
              </a:buClr>
              <a:buFont typeface="Arial"/>
              <a:buChar char="•"/>
              <a:tabLst/>
              <a:defRPr sz="28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96107"/>
              </a:buClr>
              <a:buFont typeface="Lucida Grande"/>
              <a:buChar char="-"/>
              <a:defRPr sz="24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a:r>
              <a:rPr lang="en-US" altLang="en-US" sz="2400" b="0" kern="0" dirty="0">
                <a:solidFill>
                  <a:schemeClr val="tx1"/>
                </a:solidFill>
                <a:latin typeface="Calibri" charset="0"/>
                <a:ea typeface="MS PGothic" charset="-128"/>
                <a:cs typeface="Calibri" charset="0"/>
              </a:rPr>
              <a:t>Risks may occur at </a:t>
            </a:r>
            <a:r>
              <a:rPr lang="en-US" altLang="en-US" sz="2400" kern="0" dirty="0">
                <a:solidFill>
                  <a:schemeClr val="tx1"/>
                </a:solidFill>
                <a:latin typeface="Calibri" charset="0"/>
                <a:ea typeface="MS PGothic" charset="-128"/>
                <a:cs typeface="Calibri" charset="0"/>
              </a:rPr>
              <a:t>all stages </a:t>
            </a:r>
            <a:r>
              <a:rPr lang="en-US" altLang="en-US" sz="2400" b="0" kern="0" dirty="0">
                <a:solidFill>
                  <a:schemeClr val="tx1"/>
                </a:solidFill>
                <a:latin typeface="Calibri" charset="0"/>
                <a:ea typeface="MS PGothic" charset="-128"/>
                <a:cs typeface="Calibri" charset="0"/>
              </a:rPr>
              <a:t>in </a:t>
            </a:r>
            <a:br>
              <a:rPr lang="en-US" altLang="en-US" sz="2400" b="0" kern="0" dirty="0">
                <a:solidFill>
                  <a:schemeClr val="tx1"/>
                </a:solidFill>
                <a:latin typeface="Calibri" charset="0"/>
                <a:ea typeface="MS PGothic" charset="-128"/>
                <a:cs typeface="Calibri" charset="0"/>
              </a:rPr>
            </a:br>
            <a:r>
              <a:rPr lang="en-US" altLang="en-US" sz="2400" b="0" kern="0" dirty="0">
                <a:solidFill>
                  <a:schemeClr val="tx1"/>
                </a:solidFill>
                <a:latin typeface="Calibri" charset="0"/>
                <a:ea typeface="MS PGothic" charset="-128"/>
                <a:cs typeface="Calibri" charset="0"/>
              </a:rPr>
              <a:t>the provision of assistance and protection, including during registration, assistance, with community-based services and durable solutions.</a:t>
            </a:r>
          </a:p>
        </p:txBody>
      </p:sp>
      <p:sp>
        <p:nvSpPr>
          <p:cNvPr id="59" name="Content Placeholder 4">
            <a:extLst>
              <a:ext uri="{FF2B5EF4-FFF2-40B4-BE49-F238E27FC236}">
                <a16:creationId xmlns:a16="http://schemas.microsoft.com/office/drawing/2014/main" id="{9AC3350A-D4BE-914C-A56F-6B37D8941B6B}"/>
              </a:ext>
            </a:extLst>
          </p:cNvPr>
          <p:cNvSpPr txBox="1">
            <a:spLocks/>
          </p:cNvSpPr>
          <p:nvPr/>
        </p:nvSpPr>
        <p:spPr bwMode="auto">
          <a:xfrm>
            <a:off x="3939039" y="6513328"/>
            <a:ext cx="5175528" cy="16803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ts val="2400"/>
              </a:spcBef>
              <a:spcAft>
                <a:spcPct val="0"/>
              </a:spcAft>
              <a:defRPr sz="3200" b="1">
                <a:solidFill>
                  <a:srgbClr val="0070C0"/>
                </a:solidFill>
                <a:latin typeface="Calibri"/>
                <a:ea typeface="MS PGothic" pitchFamily="34" charset="-128"/>
                <a:cs typeface="Calibri"/>
                <a:sym typeface="Gill Sans" charset="0"/>
              </a:defRPr>
            </a:lvl1pPr>
            <a:lvl2pPr marL="0" marR="0" indent="0" algn="l" defTabSz="914400" rtl="0" eaLnBrk="0" fontAlgn="base" latinLnBrk="0" hangingPunct="0">
              <a:lnSpc>
                <a:spcPct val="90000"/>
              </a:lnSpc>
              <a:spcBef>
                <a:spcPts val="2400"/>
              </a:spcBef>
              <a:spcAft>
                <a:spcPct val="0"/>
              </a:spcAft>
              <a:buClrTx/>
              <a:buSzTx/>
              <a:buFontTx/>
              <a:buNone/>
              <a:tabLst/>
              <a:defRPr sz="32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0070C0"/>
              </a:buClr>
              <a:buFont typeface="Arial"/>
              <a:buChar char="•"/>
              <a:defRPr sz="32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0070C0"/>
              </a:buClr>
              <a:buFont typeface="Arial"/>
              <a:buChar char="•"/>
              <a:tabLst/>
              <a:defRPr sz="28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96107"/>
              </a:buClr>
              <a:buFont typeface="Lucida Grande"/>
              <a:buChar char="-"/>
              <a:defRPr sz="24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a:r>
              <a:rPr lang="en-US" altLang="en-US" sz="2400" b="0" kern="0" dirty="0">
                <a:solidFill>
                  <a:schemeClr val="tx1"/>
                </a:solidFill>
                <a:latin typeface="Calibri" charset="0"/>
                <a:ea typeface="MS PGothic" charset="-128"/>
                <a:cs typeface="Calibri" charset="0"/>
              </a:rPr>
              <a:t>In crisis situations, people with diverse SOGIESC may face the same – or even </a:t>
            </a:r>
            <a:r>
              <a:rPr lang="en-US" altLang="en-US" sz="2400" kern="0" dirty="0">
                <a:solidFill>
                  <a:schemeClr val="tx1"/>
                </a:solidFill>
                <a:latin typeface="Calibri" charset="0"/>
                <a:ea typeface="MS PGothic" charset="-128"/>
                <a:cs typeface="Calibri" charset="0"/>
              </a:rPr>
              <a:t>greater</a:t>
            </a:r>
            <a:r>
              <a:rPr lang="en-US" altLang="en-US" sz="2400" b="0" kern="0" dirty="0">
                <a:solidFill>
                  <a:schemeClr val="tx1"/>
                </a:solidFill>
                <a:latin typeface="Calibri" charset="0"/>
                <a:ea typeface="MS PGothic" charset="-128"/>
                <a:cs typeface="Calibri" charset="0"/>
              </a:rPr>
              <a:t> – challenges after the initial emergency phase is over and can be at risk of harm throughout the </a:t>
            </a:r>
            <a:br>
              <a:rPr lang="en-US" altLang="en-US" sz="2400" b="0" kern="0" dirty="0">
                <a:solidFill>
                  <a:schemeClr val="tx1"/>
                </a:solidFill>
                <a:latin typeface="Calibri" charset="0"/>
                <a:ea typeface="MS PGothic" charset="-128"/>
                <a:cs typeface="Calibri" charset="0"/>
              </a:rPr>
            </a:br>
            <a:r>
              <a:rPr lang="en-US" altLang="en-US" sz="2400" b="0" kern="0" dirty="0">
                <a:solidFill>
                  <a:schemeClr val="tx1"/>
                </a:solidFill>
                <a:latin typeface="Calibri" charset="0"/>
                <a:ea typeface="MS PGothic" charset="-128"/>
                <a:cs typeface="Calibri" charset="0"/>
              </a:rPr>
              <a:t>post-emergency phase. </a:t>
            </a:r>
            <a:endParaRPr lang="en-US" altLang="en-US" sz="2400" kern="0" dirty="0">
              <a:solidFill>
                <a:schemeClr val="tx1"/>
              </a:solidFill>
              <a:latin typeface="Calibri" charset="0"/>
              <a:ea typeface="MS PGothic" charset="-128"/>
              <a:cs typeface="Calibri" charset="0"/>
            </a:endParaRPr>
          </a:p>
        </p:txBody>
      </p:sp>
    </p:spTree>
    <p:extLst>
      <p:ext uri="{BB962C8B-B14F-4D97-AF65-F5344CB8AC3E}">
        <p14:creationId xmlns:p14="http://schemas.microsoft.com/office/powerpoint/2010/main" val="314733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p:cTn id="11" dur="500" fill="hold"/>
                                        <p:tgtEl>
                                          <p:spTgt spid="51"/>
                                        </p:tgtEl>
                                        <p:attrNameLst>
                                          <p:attrName>ppt_w</p:attrName>
                                        </p:attrNameLst>
                                      </p:cBhvr>
                                      <p:tavLst>
                                        <p:tav tm="0">
                                          <p:val>
                                            <p:fltVal val="0"/>
                                          </p:val>
                                        </p:tav>
                                        <p:tav tm="100000">
                                          <p:val>
                                            <p:strVal val="#ppt_w"/>
                                          </p:val>
                                        </p:tav>
                                      </p:tavLst>
                                    </p:anim>
                                    <p:anim calcmode="lin" valueType="num">
                                      <p:cBhvr>
                                        <p:cTn id="12" dur="500" fill="hold"/>
                                        <p:tgtEl>
                                          <p:spTgt spid="51"/>
                                        </p:tgtEl>
                                        <p:attrNameLst>
                                          <p:attrName>ppt_h</p:attrName>
                                        </p:attrNameLst>
                                      </p:cBhvr>
                                      <p:tavLst>
                                        <p:tav tm="0">
                                          <p:val>
                                            <p:fltVal val="0"/>
                                          </p:val>
                                        </p:tav>
                                        <p:tav tm="100000">
                                          <p:val>
                                            <p:strVal val="#ppt_h"/>
                                          </p:val>
                                        </p:tav>
                                      </p:tavLst>
                                    </p:anim>
                                    <p:animEffect transition="in" filter="fade">
                                      <p:cBhvr>
                                        <p:cTn id="13" dur="500"/>
                                        <p:tgtEl>
                                          <p:spTgt spid="51"/>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wipe(left)">
                                      <p:cBhvr>
                                        <p:cTn id="25" dur="500"/>
                                        <p:tgtEl>
                                          <p:spTgt spid="69"/>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61"/>
                                        </p:tgtEl>
                                        <p:attrNameLst>
                                          <p:attrName>style.visibility</p:attrName>
                                        </p:attrNameLst>
                                      </p:cBhvr>
                                      <p:to>
                                        <p:strVal val="visible"/>
                                      </p:to>
                                    </p:set>
                                    <p:anim calcmode="lin" valueType="num">
                                      <p:cBhvr>
                                        <p:cTn id="29" dur="500" fill="hold"/>
                                        <p:tgtEl>
                                          <p:spTgt spid="61"/>
                                        </p:tgtEl>
                                        <p:attrNameLst>
                                          <p:attrName>ppt_w</p:attrName>
                                        </p:attrNameLst>
                                      </p:cBhvr>
                                      <p:tavLst>
                                        <p:tav tm="0">
                                          <p:val>
                                            <p:fltVal val="0"/>
                                          </p:val>
                                        </p:tav>
                                        <p:tav tm="100000">
                                          <p:val>
                                            <p:strVal val="#ppt_w"/>
                                          </p:val>
                                        </p:tav>
                                      </p:tavLst>
                                    </p:anim>
                                    <p:anim calcmode="lin" valueType="num">
                                      <p:cBhvr>
                                        <p:cTn id="30" dur="500" fill="hold"/>
                                        <p:tgtEl>
                                          <p:spTgt spid="61"/>
                                        </p:tgtEl>
                                        <p:attrNameLst>
                                          <p:attrName>ppt_h</p:attrName>
                                        </p:attrNameLst>
                                      </p:cBhvr>
                                      <p:tavLst>
                                        <p:tav tm="0">
                                          <p:val>
                                            <p:fltVal val="0"/>
                                          </p:val>
                                        </p:tav>
                                        <p:tav tm="100000">
                                          <p:val>
                                            <p:strVal val="#ppt_h"/>
                                          </p:val>
                                        </p:tav>
                                      </p:tavLst>
                                    </p:anim>
                                    <p:animEffect transition="in" filter="fade">
                                      <p:cBhvr>
                                        <p:cTn id="31" dur="500"/>
                                        <p:tgtEl>
                                          <p:spTgt spid="61"/>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500"/>
                                        <p:tgtEl>
                                          <p:spTgt spid="6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wipe(left)">
                                      <p:cBhvr>
                                        <p:cTn id="43" dur="500"/>
                                        <p:tgtEl>
                                          <p:spTgt spid="70"/>
                                        </p:tgtEl>
                                      </p:cBhvr>
                                    </p:animEffect>
                                  </p:childTnLst>
                                </p:cTn>
                              </p:par>
                            </p:childTnLst>
                          </p:cTn>
                        </p:par>
                        <p:par>
                          <p:cTn id="44" fill="hold">
                            <p:stCondLst>
                              <p:cond delay="500"/>
                            </p:stCondLst>
                            <p:childTnLst>
                              <p:par>
                                <p:cTn id="45" presetID="53" presetClass="entr" presetSubtype="16" fill="hold" nodeType="after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p:cTn id="47" dur="500" fill="hold"/>
                                        <p:tgtEl>
                                          <p:spTgt spid="55"/>
                                        </p:tgtEl>
                                        <p:attrNameLst>
                                          <p:attrName>ppt_w</p:attrName>
                                        </p:attrNameLst>
                                      </p:cBhvr>
                                      <p:tavLst>
                                        <p:tav tm="0">
                                          <p:val>
                                            <p:fltVal val="0"/>
                                          </p:val>
                                        </p:tav>
                                        <p:tav tm="100000">
                                          <p:val>
                                            <p:strVal val="#ppt_w"/>
                                          </p:val>
                                        </p:tav>
                                      </p:tavLst>
                                    </p:anim>
                                    <p:anim calcmode="lin" valueType="num">
                                      <p:cBhvr>
                                        <p:cTn id="48" dur="500" fill="hold"/>
                                        <p:tgtEl>
                                          <p:spTgt spid="55"/>
                                        </p:tgtEl>
                                        <p:attrNameLst>
                                          <p:attrName>ppt_h</p:attrName>
                                        </p:attrNameLst>
                                      </p:cBhvr>
                                      <p:tavLst>
                                        <p:tav tm="0">
                                          <p:val>
                                            <p:fltVal val="0"/>
                                          </p:val>
                                        </p:tav>
                                        <p:tav tm="100000">
                                          <p:val>
                                            <p:strVal val="#ppt_h"/>
                                          </p:val>
                                        </p:tav>
                                      </p:tavLst>
                                    </p:anim>
                                    <p:animEffect transition="in" filter="fade">
                                      <p:cBhvr>
                                        <p:cTn id="49" dur="500"/>
                                        <p:tgtEl>
                                          <p:spTgt spid="5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par>
                                <p:cTn id="53" presetID="10"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wipe(left)">
                                      <p:cBhvr>
                                        <p:cTn id="59" dur="500"/>
                                        <p:tgtEl>
                                          <p:spTgt spid="67"/>
                                        </p:tgtEl>
                                      </p:cBhvr>
                                    </p:animEffect>
                                  </p:childTnLst>
                                </p:cTn>
                              </p:par>
                            </p:childTnLst>
                          </p:cTn>
                        </p:par>
                        <p:par>
                          <p:cTn id="60" fill="hold">
                            <p:stCondLst>
                              <p:cond delay="1500"/>
                            </p:stCondLst>
                            <p:childTnLst>
                              <p:par>
                                <p:cTn id="61" presetID="21" presetClass="entr" presetSubtype="1" fill="hold" grpId="0" nodeType="after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wheel(1)">
                                      <p:cBhvr>
                                        <p:cTn id="63" dur="500"/>
                                        <p:tgtEl>
                                          <p:spTgt spid="7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3"/>
                                        </p:tgtEl>
                                        <p:attrNameLst>
                                          <p:attrName>style.visibility</p:attrName>
                                        </p:attrNameLst>
                                      </p:cBhvr>
                                      <p:to>
                                        <p:strVal val="visible"/>
                                      </p:to>
                                    </p:set>
                                    <p:animEffect transition="in" filter="fade">
                                      <p:cBhvr>
                                        <p:cTn id="66" dur="500"/>
                                        <p:tgtEl>
                                          <p:spTgt spid="73"/>
                                        </p:tgtEl>
                                      </p:cBhvr>
                                    </p:animEffect>
                                  </p:childTnLst>
                                </p:cTn>
                              </p:par>
                            </p:childTnLst>
                          </p:cTn>
                        </p:par>
                        <p:par>
                          <p:cTn id="67" fill="hold">
                            <p:stCondLst>
                              <p:cond delay="2000"/>
                            </p:stCondLst>
                            <p:childTnLst>
                              <p:par>
                                <p:cTn id="68" presetID="21" presetClass="entr" presetSubtype="1" fill="hold" grpId="0" nodeType="after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wheel(1)">
                                      <p:cBhvr>
                                        <p:cTn id="7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1" grpId="0" animBg="1"/>
      <p:bldP spid="72" grpId="0" animBg="1"/>
      <p:bldP spid="67" grpId="0" animBg="1"/>
      <p:bldP spid="68" grpId="0" animBg="1"/>
      <p:bldP spid="69" grpId="0" animBg="1"/>
      <p:bldP spid="70" grpId="0" animBg="1"/>
      <p:bldP spid="49" grpId="0"/>
      <p:bldP spid="50" grpId="0"/>
      <p:bldP spid="5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8A525-4847-CD4F-9669-5405DCC5515A}"/>
              </a:ext>
            </a:extLst>
          </p:cNvPr>
          <p:cNvPicPr>
            <a:picLocks noChangeAspect="1"/>
          </p:cNvPicPr>
          <p:nvPr/>
        </p:nvPicPr>
        <p:blipFill rotWithShape="1">
          <a:blip r:embed="rId3"/>
          <a:srcRect l="5769" r="2298"/>
          <a:stretch/>
        </p:blipFill>
        <p:spPr>
          <a:xfrm>
            <a:off x="-1" y="0"/>
            <a:ext cx="13003214" cy="9429505"/>
          </a:xfrm>
          <a:prstGeom prst="rect">
            <a:avLst/>
          </a:prstGeom>
        </p:spPr>
      </p:pic>
      <p:sp>
        <p:nvSpPr>
          <p:cNvPr id="55297" name="Picture 2"/>
          <p:cNvSpPr>
            <a:spLocks noChangeAspect="1"/>
          </p:cNvSpPr>
          <p:nvPr/>
        </p:nvSpPr>
        <p:spPr bwMode="auto">
          <a:xfrm>
            <a:off x="0" y="2183"/>
            <a:ext cx="12995276" cy="975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7" name="Title 1"/>
          <p:cNvSpPr txBox="1">
            <a:spLocks/>
          </p:cNvSpPr>
          <p:nvPr/>
        </p:nvSpPr>
        <p:spPr bwMode="auto">
          <a:xfrm>
            <a:off x="3555272" y="7709061"/>
            <a:ext cx="5929372" cy="1032544"/>
          </a:xfrm>
          <a:prstGeom prst="rect">
            <a:avLst/>
          </a:prstGeom>
          <a:solidFill>
            <a:schemeClr val="accent2"/>
          </a:solidFill>
        </p:spPr>
        <p:txBody>
          <a:bodyPr anchor="ctr"/>
          <a:lstStyle>
            <a:lvl1pPr algn="l" rtl="0" eaLnBrk="0" fontAlgn="base" hangingPunct="0">
              <a:spcBef>
                <a:spcPct val="0"/>
              </a:spcBef>
              <a:spcAft>
                <a:spcPct val="0"/>
              </a:spcAft>
              <a:defRPr sz="6000" b="1">
                <a:solidFill>
                  <a:srgbClr val="5B5B5B"/>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algn="ctr">
              <a:defRPr/>
            </a:pPr>
            <a:r>
              <a:rPr lang="en-US" altLang="en-US" sz="6600" b="0" kern="0" dirty="0">
                <a:solidFill>
                  <a:schemeClr val="bg1"/>
                </a:solidFill>
                <a:latin typeface="Calibri" pitchFamily="34" charset="0"/>
              </a:rPr>
              <a:t>Modules </a:t>
            </a:r>
            <a:r>
              <a:rPr lang="en-US" altLang="en-US" sz="6600" kern="0" dirty="0">
                <a:solidFill>
                  <a:schemeClr val="bg1"/>
                </a:solidFill>
                <a:latin typeface="Calibri" pitchFamily="34" charset="0"/>
              </a:rPr>
              <a:t>10-12</a:t>
            </a:r>
          </a:p>
        </p:txBody>
      </p:sp>
      <p:grpSp>
        <p:nvGrpSpPr>
          <p:cNvPr id="13" name="Group 12">
            <a:extLst>
              <a:ext uri="{FF2B5EF4-FFF2-40B4-BE49-F238E27FC236}">
                <a16:creationId xmlns:a16="http://schemas.microsoft.com/office/drawing/2014/main" id="{2311A10D-AE69-824A-B2DA-B7B39D5651E9}"/>
              </a:ext>
            </a:extLst>
          </p:cNvPr>
          <p:cNvGrpSpPr/>
          <p:nvPr/>
        </p:nvGrpSpPr>
        <p:grpSpPr>
          <a:xfrm>
            <a:off x="0" y="9407592"/>
            <a:ext cx="13003213" cy="431871"/>
            <a:chOff x="1" y="9426435"/>
            <a:chExt cx="13004800" cy="472939"/>
          </a:xfrm>
        </p:grpSpPr>
        <p:sp>
          <p:nvSpPr>
            <p:cNvPr id="14" name="Shape 606">
              <a:extLst>
                <a:ext uri="{FF2B5EF4-FFF2-40B4-BE49-F238E27FC236}">
                  <a16:creationId xmlns:a16="http://schemas.microsoft.com/office/drawing/2014/main" id="{A7715771-A0EB-EE4B-9719-55F87022237B}"/>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15" name="Shape 607">
              <a:extLst>
                <a:ext uri="{FF2B5EF4-FFF2-40B4-BE49-F238E27FC236}">
                  <a16:creationId xmlns:a16="http://schemas.microsoft.com/office/drawing/2014/main" id="{B0E834EE-3256-0B4E-80F5-6EC7CF3B7CC7}"/>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16" name="Shape 608">
              <a:extLst>
                <a:ext uri="{FF2B5EF4-FFF2-40B4-BE49-F238E27FC236}">
                  <a16:creationId xmlns:a16="http://schemas.microsoft.com/office/drawing/2014/main" id="{D6B0D6CC-E71D-2C48-A733-59FD1D8C123C}"/>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17" name="Shape 609">
              <a:extLst>
                <a:ext uri="{FF2B5EF4-FFF2-40B4-BE49-F238E27FC236}">
                  <a16:creationId xmlns:a16="http://schemas.microsoft.com/office/drawing/2014/main" id="{031A65C8-2E45-3E46-A8C2-087A01678E30}"/>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18" name="Shape 610">
              <a:extLst>
                <a:ext uri="{FF2B5EF4-FFF2-40B4-BE49-F238E27FC236}">
                  <a16:creationId xmlns:a16="http://schemas.microsoft.com/office/drawing/2014/main" id="{E019C976-8AC5-D84D-BD93-BBC7F3908F90}"/>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19" name="Shape 610">
              <a:extLst>
                <a:ext uri="{FF2B5EF4-FFF2-40B4-BE49-F238E27FC236}">
                  <a16:creationId xmlns:a16="http://schemas.microsoft.com/office/drawing/2014/main" id="{4DB0B77C-B7CB-574C-97F3-0C35DE3F8BB9}"/>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0" name="Shape 610">
              <a:extLst>
                <a:ext uri="{FF2B5EF4-FFF2-40B4-BE49-F238E27FC236}">
                  <a16:creationId xmlns:a16="http://schemas.microsoft.com/office/drawing/2014/main" id="{5D46EC81-6B18-E34A-AA27-41BB77BB750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23" name="Slide Number Placeholder 5">
            <a:extLst>
              <a:ext uri="{FF2B5EF4-FFF2-40B4-BE49-F238E27FC236}">
                <a16:creationId xmlns:a16="http://schemas.microsoft.com/office/drawing/2014/main" id="{A02DB5B2-C1E6-E040-9B02-7651E020D7DA}"/>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a:t>
            </a:fld>
            <a:endParaRPr lang="en-US" altLang="en-US" sz="1200" dirty="0">
              <a:solidFill>
                <a:schemeClr val="bg1"/>
              </a:solidFill>
            </a:endParaRPr>
          </a:p>
        </p:txBody>
      </p:sp>
      <p:grpSp>
        <p:nvGrpSpPr>
          <p:cNvPr id="21" name="Group 20">
            <a:extLst>
              <a:ext uri="{FF2B5EF4-FFF2-40B4-BE49-F238E27FC236}">
                <a16:creationId xmlns:a16="http://schemas.microsoft.com/office/drawing/2014/main" id="{500AD5BF-CEC9-9E44-BFD2-CAF21AAC9CC8}"/>
              </a:ext>
            </a:extLst>
          </p:cNvPr>
          <p:cNvGrpSpPr/>
          <p:nvPr/>
        </p:nvGrpSpPr>
        <p:grpSpPr>
          <a:xfrm>
            <a:off x="5509581" y="8936492"/>
            <a:ext cx="2041918" cy="473126"/>
            <a:chOff x="5582387" y="8894626"/>
            <a:chExt cx="2041918" cy="473126"/>
          </a:xfrm>
        </p:grpSpPr>
        <p:pic>
          <p:nvPicPr>
            <p:cNvPr id="22" name="Picture 21">
              <a:extLst>
                <a:ext uri="{FF2B5EF4-FFF2-40B4-BE49-F238E27FC236}">
                  <a16:creationId xmlns:a16="http://schemas.microsoft.com/office/drawing/2014/main" id="{E496BC32-C222-F44E-8BF3-17CA9E9CF988}"/>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4" name="Straight Connector 23">
              <a:extLst>
                <a:ext uri="{FF2B5EF4-FFF2-40B4-BE49-F238E27FC236}">
                  <a16:creationId xmlns:a16="http://schemas.microsoft.com/office/drawing/2014/main" id="{926EF5A4-8202-3C42-A86C-AC2FD6A9F5E1}"/>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2A094A87-36CA-9C46-8F21-AD3BC6826A7F}"/>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053472630"/>
      </p:ext>
    </p:extLst>
  </p:cSld>
  <p:clrMapOvr>
    <a:masterClrMapping/>
  </p:clrMapOvr>
  <p:transition spd="slow">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Title 1"/>
          <p:cNvSpPr>
            <a:spLocks noGrp="1"/>
          </p:cNvSpPr>
          <p:nvPr>
            <p:ph type="title"/>
          </p:nvPr>
        </p:nvSpPr>
        <p:spPr/>
        <p:txBody>
          <a:bodyPr>
            <a:normAutofit fontScale="90000"/>
          </a:bodyPr>
          <a:lstStyle/>
          <a:p>
            <a:r>
              <a:rPr lang="en-US" altLang="en-US" kern="0" dirty="0">
                <a:solidFill>
                  <a:schemeClr val="tx1"/>
                </a:solidFill>
              </a:rPr>
              <a:t>Where Do Risk Points Occur for </a:t>
            </a:r>
            <a:br>
              <a:rPr lang="en-US" altLang="en-US" kern="0" dirty="0">
                <a:solidFill>
                  <a:schemeClr val="tx1"/>
                </a:solidFill>
              </a:rPr>
            </a:br>
            <a:r>
              <a:rPr lang="en-US" altLang="en-US" kern="0" dirty="0">
                <a:solidFill>
                  <a:schemeClr val="tx1"/>
                </a:solidFill>
              </a:rPr>
              <a:t>Peop</a:t>
            </a:r>
            <a:r>
              <a:rPr lang="en-US" dirty="0">
                <a:solidFill>
                  <a:schemeClr val="tx1"/>
                </a:solidFill>
                <a:ea typeface="MS PGothic" charset="0"/>
              </a:rPr>
              <a:t>le</a:t>
            </a:r>
            <a:r>
              <a:rPr lang="en-US" altLang="en-US" kern="0" dirty="0">
                <a:solidFill>
                  <a:schemeClr val="tx1"/>
                </a:solidFill>
              </a:rPr>
              <a:t> with Diverse SOGIESC?</a:t>
            </a:r>
          </a:p>
        </p:txBody>
      </p:sp>
      <p:cxnSp>
        <p:nvCxnSpPr>
          <p:cNvPr id="125" name="Straight Connector 124">
            <a:extLst>
              <a:ext uri="{FF2B5EF4-FFF2-40B4-BE49-F238E27FC236}">
                <a16:creationId xmlns:a16="http://schemas.microsoft.com/office/drawing/2014/main" id="{4517977E-4C7F-D743-A33C-C751447F6A81}"/>
              </a:ext>
            </a:extLst>
          </p:cNvPr>
          <p:cNvCxnSpPr>
            <a:cxnSpLocks/>
          </p:cNvCxnSpPr>
          <p:nvPr/>
        </p:nvCxnSpPr>
        <p:spPr bwMode="auto">
          <a:xfrm flipH="1">
            <a:off x="-62635" y="841571"/>
            <a:ext cx="2614449"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 name="Slide Number Placeholder 5">
            <a:extLst>
              <a:ext uri="{FF2B5EF4-FFF2-40B4-BE49-F238E27FC236}">
                <a16:creationId xmlns:a16="http://schemas.microsoft.com/office/drawing/2014/main" id="{34C6BF79-6DA8-D841-9FCA-5F42006CDD7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30</a:t>
            </a:fld>
            <a:endParaRPr lang="en-US" altLang="en-US" sz="1200" dirty="0">
              <a:solidFill>
                <a:schemeClr val="bg1"/>
              </a:solidFill>
            </a:endParaRPr>
          </a:p>
        </p:txBody>
      </p:sp>
      <p:sp>
        <p:nvSpPr>
          <p:cNvPr id="28" name="Content Placeholder 5">
            <a:extLst>
              <a:ext uri="{FF2B5EF4-FFF2-40B4-BE49-F238E27FC236}">
                <a16:creationId xmlns:a16="http://schemas.microsoft.com/office/drawing/2014/main" id="{39C9F8D9-BAEA-3F4F-B3D8-44D6512E7427}"/>
              </a:ext>
            </a:extLst>
          </p:cNvPr>
          <p:cNvSpPr txBox="1">
            <a:spLocks/>
          </p:cNvSpPr>
          <p:nvPr/>
        </p:nvSpPr>
        <p:spPr bwMode="auto">
          <a:xfrm>
            <a:off x="987391" y="3449897"/>
            <a:ext cx="11112666" cy="394572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a:r>
              <a:rPr lang="en-US" altLang="en-US" sz="5200" dirty="0">
                <a:solidFill>
                  <a:schemeClr val="tx1"/>
                </a:solidFill>
                <a:ea typeface="MS PGothic" charset="-128"/>
              </a:rPr>
              <a:t>A risk point is any point at which someone may face harassment, abuse or violence because their diverse SOGIESC is </a:t>
            </a:r>
            <a:r>
              <a:rPr lang="en-US" altLang="en-US" sz="5200" b="1" dirty="0">
                <a:ea typeface="MS PGothic" charset="-128"/>
              </a:rPr>
              <a:t>visible</a:t>
            </a:r>
            <a:r>
              <a:rPr lang="en-US" altLang="en-US" sz="5200" dirty="0">
                <a:solidFill>
                  <a:schemeClr val="tx1"/>
                </a:solidFill>
                <a:ea typeface="MS PGothic" charset="-128"/>
              </a:rPr>
              <a:t> in some way.</a:t>
            </a:r>
          </a:p>
        </p:txBody>
      </p:sp>
      <p:sp>
        <p:nvSpPr>
          <p:cNvPr id="38" name="Content Placeholder 5">
            <a:extLst>
              <a:ext uri="{FF2B5EF4-FFF2-40B4-BE49-F238E27FC236}">
                <a16:creationId xmlns:a16="http://schemas.microsoft.com/office/drawing/2014/main" id="{45D69802-3AA4-6542-8ED5-30F396BD6FE0}"/>
              </a:ext>
            </a:extLst>
          </p:cNvPr>
          <p:cNvSpPr txBox="1">
            <a:spLocks/>
          </p:cNvSpPr>
          <p:nvPr/>
        </p:nvSpPr>
        <p:spPr bwMode="auto">
          <a:xfrm>
            <a:off x="987391" y="3452371"/>
            <a:ext cx="11112666" cy="394572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a:lnSpc>
                <a:spcPct val="80000"/>
              </a:lnSpc>
            </a:pPr>
            <a:r>
              <a:rPr lang="en-US" altLang="en-US" sz="5200" b="1" kern="0" dirty="0">
                <a:solidFill>
                  <a:schemeClr val="tx1"/>
                </a:solidFill>
                <a:latin typeface="Calibri" charset="0"/>
                <a:ea typeface="MS PGothic" charset="-128"/>
                <a:cs typeface="Calibri" charset="0"/>
              </a:rPr>
              <a:t>What is a </a:t>
            </a:r>
            <a:br>
              <a:rPr lang="en-US" altLang="en-US" sz="5200" b="1" kern="0" dirty="0">
                <a:solidFill>
                  <a:schemeClr val="tx1"/>
                </a:solidFill>
                <a:latin typeface="Calibri" charset="0"/>
                <a:ea typeface="MS PGothic" charset="-128"/>
                <a:cs typeface="Calibri" charset="0"/>
              </a:rPr>
            </a:br>
            <a:r>
              <a:rPr lang="en-US" altLang="en-US" sz="5200" b="1" kern="0" dirty="0">
                <a:latin typeface="Calibri" charset="0"/>
                <a:ea typeface="MS PGothic" charset="-128"/>
                <a:cs typeface="Calibri" charset="0"/>
              </a:rPr>
              <a:t>RISK POINT? </a:t>
            </a:r>
          </a:p>
        </p:txBody>
      </p:sp>
      <p:cxnSp>
        <p:nvCxnSpPr>
          <p:cNvPr id="19" name="Straight Connector 18">
            <a:extLst>
              <a:ext uri="{FF2B5EF4-FFF2-40B4-BE49-F238E27FC236}">
                <a16:creationId xmlns:a16="http://schemas.microsoft.com/office/drawing/2014/main" id="{BD816698-2C79-B84D-A554-44826FAE07BE}"/>
              </a:ext>
            </a:extLst>
          </p:cNvPr>
          <p:cNvCxnSpPr>
            <a:cxnSpLocks/>
          </p:cNvCxnSpPr>
          <p:nvPr/>
        </p:nvCxnSpPr>
        <p:spPr bwMode="auto">
          <a:xfrm flipH="1">
            <a:off x="10378537" y="841571"/>
            <a:ext cx="2614449"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832682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Title 1"/>
          <p:cNvSpPr>
            <a:spLocks noGrp="1"/>
          </p:cNvSpPr>
          <p:nvPr>
            <p:ph type="title"/>
          </p:nvPr>
        </p:nvSpPr>
        <p:spPr/>
        <p:txBody>
          <a:bodyPr>
            <a:normAutofit fontScale="90000"/>
          </a:bodyPr>
          <a:lstStyle/>
          <a:p>
            <a:r>
              <a:rPr lang="en-US" altLang="en-US" kern="0" dirty="0">
                <a:solidFill>
                  <a:schemeClr val="tx1">
                    <a:lumMod val="85000"/>
                    <a:lumOff val="15000"/>
                  </a:schemeClr>
                </a:solidFill>
              </a:rPr>
              <a:t>Where Do Risk Points Occur for </a:t>
            </a:r>
            <a:br>
              <a:rPr lang="en-US" altLang="en-US" kern="0" dirty="0">
                <a:solidFill>
                  <a:schemeClr val="tx1">
                    <a:lumMod val="85000"/>
                    <a:lumOff val="15000"/>
                  </a:schemeClr>
                </a:solidFill>
              </a:rPr>
            </a:br>
            <a:r>
              <a:rPr lang="en-US" altLang="en-US" kern="0" dirty="0">
                <a:solidFill>
                  <a:schemeClr val="tx1">
                    <a:lumMod val="85000"/>
                    <a:lumOff val="15000"/>
                  </a:schemeClr>
                </a:solidFill>
              </a:rPr>
              <a:t>Peop</a:t>
            </a:r>
            <a:r>
              <a:rPr lang="en-US" dirty="0">
                <a:solidFill>
                  <a:schemeClr val="tx1">
                    <a:lumMod val="65000"/>
                    <a:lumOff val="35000"/>
                  </a:schemeClr>
                </a:solidFill>
                <a:latin typeface="Calibri" charset="0"/>
                <a:ea typeface="MS PGothic" charset="0"/>
              </a:rPr>
              <a:t>le</a:t>
            </a:r>
            <a:r>
              <a:rPr lang="en-US" altLang="en-US" kern="0" dirty="0">
                <a:solidFill>
                  <a:schemeClr val="tx1">
                    <a:lumMod val="85000"/>
                    <a:lumOff val="15000"/>
                  </a:schemeClr>
                </a:solidFill>
              </a:rPr>
              <a:t> with Diverse SOGIESC?</a:t>
            </a:r>
          </a:p>
        </p:txBody>
      </p:sp>
      <p:sp>
        <p:nvSpPr>
          <p:cNvPr id="46" name="Slide Number Placeholder 5">
            <a:extLst>
              <a:ext uri="{FF2B5EF4-FFF2-40B4-BE49-F238E27FC236}">
                <a16:creationId xmlns:a16="http://schemas.microsoft.com/office/drawing/2014/main" id="{34C6BF79-6DA8-D841-9FCA-5F42006CDD7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31</a:t>
            </a:fld>
            <a:endParaRPr lang="en-US" altLang="en-US" sz="1200" dirty="0">
              <a:solidFill>
                <a:schemeClr val="bg1"/>
              </a:solidFill>
            </a:endParaRPr>
          </a:p>
        </p:txBody>
      </p:sp>
      <p:pic>
        <p:nvPicPr>
          <p:cNvPr id="29" name="Picture 28">
            <a:extLst>
              <a:ext uri="{FF2B5EF4-FFF2-40B4-BE49-F238E27FC236}">
                <a16:creationId xmlns:a16="http://schemas.microsoft.com/office/drawing/2014/main" id="{E392C800-9793-BB46-9BA4-E210DB3BE125}"/>
              </a:ext>
            </a:extLst>
          </p:cNvPr>
          <p:cNvPicPr>
            <a:picLocks noChangeAspect="1"/>
          </p:cNvPicPr>
          <p:nvPr/>
        </p:nvPicPr>
        <p:blipFill>
          <a:blip r:embed="rId3"/>
          <a:stretch>
            <a:fillRect/>
          </a:stretch>
        </p:blipFill>
        <p:spPr>
          <a:xfrm>
            <a:off x="9725006" y="2384534"/>
            <a:ext cx="3248205" cy="2566517"/>
          </a:xfrm>
          <a:prstGeom prst="rect">
            <a:avLst/>
          </a:prstGeom>
        </p:spPr>
      </p:pic>
      <p:pic>
        <p:nvPicPr>
          <p:cNvPr id="30" name="Picture 29">
            <a:extLst>
              <a:ext uri="{FF2B5EF4-FFF2-40B4-BE49-F238E27FC236}">
                <a16:creationId xmlns:a16="http://schemas.microsoft.com/office/drawing/2014/main" id="{42DFA133-7D97-C146-911D-7B9B557064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53039" y="5060244"/>
            <a:ext cx="3187702" cy="2612178"/>
          </a:xfrm>
          <a:prstGeom prst="rect">
            <a:avLst/>
          </a:prstGeom>
        </p:spPr>
      </p:pic>
      <p:pic>
        <p:nvPicPr>
          <p:cNvPr id="31" name="Picture 30">
            <a:extLst>
              <a:ext uri="{FF2B5EF4-FFF2-40B4-BE49-F238E27FC236}">
                <a16:creationId xmlns:a16="http://schemas.microsoft.com/office/drawing/2014/main" id="{4BD7D8BE-CB78-C249-A4B0-BB57E71FBCF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26"/>
          <a:stretch/>
        </p:blipFill>
        <p:spPr>
          <a:xfrm>
            <a:off x="6522461" y="2375481"/>
            <a:ext cx="3133173" cy="2602523"/>
          </a:xfrm>
          <a:prstGeom prst="rect">
            <a:avLst/>
          </a:prstGeom>
        </p:spPr>
      </p:pic>
      <p:pic>
        <p:nvPicPr>
          <p:cNvPr id="32" name="Picture 31">
            <a:extLst>
              <a:ext uri="{FF2B5EF4-FFF2-40B4-BE49-F238E27FC236}">
                <a16:creationId xmlns:a16="http://schemas.microsoft.com/office/drawing/2014/main" id="{DE48AF32-701D-AE42-B5B3-53782C03913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155"/>
          <a:stretch/>
        </p:blipFill>
        <p:spPr>
          <a:xfrm>
            <a:off x="-5797" y="5054027"/>
            <a:ext cx="3193499" cy="2598859"/>
          </a:xfrm>
          <a:prstGeom prst="rect">
            <a:avLst/>
          </a:prstGeom>
        </p:spPr>
      </p:pic>
      <p:pic>
        <p:nvPicPr>
          <p:cNvPr id="33" name="Picture 32">
            <a:extLst>
              <a:ext uri="{FF2B5EF4-FFF2-40B4-BE49-F238E27FC236}">
                <a16:creationId xmlns:a16="http://schemas.microsoft.com/office/drawing/2014/main" id="{FEDEF580-9548-704C-81D7-252FAD33A4C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522460" y="5069929"/>
            <a:ext cx="3133173" cy="2579048"/>
          </a:xfrm>
          <a:prstGeom prst="rect">
            <a:avLst/>
          </a:prstGeom>
        </p:spPr>
      </p:pic>
      <p:pic>
        <p:nvPicPr>
          <p:cNvPr id="35" name="Picture 34">
            <a:extLst>
              <a:ext uri="{FF2B5EF4-FFF2-40B4-BE49-F238E27FC236}">
                <a16:creationId xmlns:a16="http://schemas.microsoft.com/office/drawing/2014/main" id="{B71B7B65-252C-8346-BE33-52F3E29D00FD}"/>
              </a:ext>
            </a:extLst>
          </p:cNvPr>
          <p:cNvPicPr>
            <a:picLocks noChangeAspect="1"/>
          </p:cNvPicPr>
          <p:nvPr/>
        </p:nvPicPr>
        <p:blipFill rotWithShape="1">
          <a:blip r:embed="rId8"/>
          <a:srcRect r="10577"/>
          <a:stretch/>
        </p:blipFill>
        <p:spPr>
          <a:xfrm>
            <a:off x="-1" y="2423168"/>
            <a:ext cx="3175648" cy="2527884"/>
          </a:xfrm>
          <a:prstGeom prst="rect">
            <a:avLst/>
          </a:prstGeom>
        </p:spPr>
      </p:pic>
      <p:pic>
        <p:nvPicPr>
          <p:cNvPr id="36" name="Picture 35">
            <a:extLst>
              <a:ext uri="{FF2B5EF4-FFF2-40B4-BE49-F238E27FC236}">
                <a16:creationId xmlns:a16="http://schemas.microsoft.com/office/drawing/2014/main" id="{80B85C3A-3D2D-BD42-ABFF-99D95EC920F0}"/>
              </a:ext>
            </a:extLst>
          </p:cNvPr>
          <p:cNvPicPr>
            <a:picLocks noChangeAspect="1"/>
          </p:cNvPicPr>
          <p:nvPr/>
        </p:nvPicPr>
        <p:blipFill>
          <a:blip r:embed="rId9"/>
          <a:stretch>
            <a:fillRect/>
          </a:stretch>
        </p:blipFill>
        <p:spPr>
          <a:xfrm>
            <a:off x="3254195" y="2375481"/>
            <a:ext cx="3189717" cy="2595383"/>
          </a:xfrm>
          <a:prstGeom prst="rect">
            <a:avLst/>
          </a:prstGeom>
        </p:spPr>
      </p:pic>
      <p:pic>
        <p:nvPicPr>
          <p:cNvPr id="37" name="Picture 36">
            <a:extLst>
              <a:ext uri="{FF2B5EF4-FFF2-40B4-BE49-F238E27FC236}">
                <a16:creationId xmlns:a16="http://schemas.microsoft.com/office/drawing/2014/main" id="{649ACFA1-48B7-CA46-9CB2-A3359093EC2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9661" b="7392"/>
          <a:stretch/>
        </p:blipFill>
        <p:spPr>
          <a:xfrm>
            <a:off x="9725006" y="5064051"/>
            <a:ext cx="3248205" cy="2598860"/>
          </a:xfrm>
          <a:prstGeom prst="rect">
            <a:avLst/>
          </a:prstGeom>
        </p:spPr>
      </p:pic>
      <p:cxnSp>
        <p:nvCxnSpPr>
          <p:cNvPr id="39" name="Straight Connector 38">
            <a:extLst>
              <a:ext uri="{FF2B5EF4-FFF2-40B4-BE49-F238E27FC236}">
                <a16:creationId xmlns:a16="http://schemas.microsoft.com/office/drawing/2014/main" id="{558BD135-706A-9149-BEA0-95B0EC02DFE2}"/>
              </a:ext>
            </a:extLst>
          </p:cNvPr>
          <p:cNvCxnSpPr>
            <a:cxnSpLocks/>
          </p:cNvCxnSpPr>
          <p:nvPr/>
        </p:nvCxnSpPr>
        <p:spPr bwMode="auto">
          <a:xfrm flipH="1">
            <a:off x="-62635" y="841571"/>
            <a:ext cx="2614449" cy="0"/>
          </a:xfrm>
          <a:prstGeom prst="line">
            <a:avLst/>
          </a:prstGeom>
          <a:blipFill dpi="0" rotWithShape="0">
            <a:blip r:embed="rId1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Connector 39">
            <a:extLst>
              <a:ext uri="{FF2B5EF4-FFF2-40B4-BE49-F238E27FC236}">
                <a16:creationId xmlns:a16="http://schemas.microsoft.com/office/drawing/2014/main" id="{E4E90E26-CD89-4C42-B2A9-EE3B3986AEBD}"/>
              </a:ext>
            </a:extLst>
          </p:cNvPr>
          <p:cNvCxnSpPr>
            <a:cxnSpLocks/>
          </p:cNvCxnSpPr>
          <p:nvPr/>
        </p:nvCxnSpPr>
        <p:spPr bwMode="auto">
          <a:xfrm flipH="1">
            <a:off x="10378537" y="841571"/>
            <a:ext cx="2614449" cy="0"/>
          </a:xfrm>
          <a:prstGeom prst="line">
            <a:avLst/>
          </a:prstGeom>
          <a:blipFill dpi="0" rotWithShape="0">
            <a:blip r:embed="rId1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234693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nvPr>
        </p:nvSpPr>
        <p:spPr/>
        <p:txBody>
          <a:bodyPr>
            <a:noAutofit/>
          </a:bodyPr>
          <a:lstStyle/>
          <a:p>
            <a:r>
              <a:rPr lang="en-US" altLang="en-US" sz="4000" kern="0" dirty="0">
                <a:solidFill>
                  <a:schemeClr val="tx1"/>
                </a:solidFill>
              </a:rPr>
              <a:t>Where Do Risk Points Occur for </a:t>
            </a:r>
            <a:br>
              <a:rPr lang="en-US" altLang="en-US" sz="4000" kern="0" dirty="0">
                <a:solidFill>
                  <a:schemeClr val="tx1"/>
                </a:solidFill>
              </a:rPr>
            </a:br>
            <a:r>
              <a:rPr lang="en-US" altLang="en-US" sz="4000" kern="0" dirty="0">
                <a:solidFill>
                  <a:schemeClr val="tx1"/>
                </a:solidFill>
              </a:rPr>
              <a:t>Peop</a:t>
            </a:r>
            <a:r>
              <a:rPr lang="en-US" sz="4000" dirty="0">
                <a:solidFill>
                  <a:schemeClr val="tx1"/>
                </a:solidFill>
                <a:ea typeface="MS PGothic" charset="0"/>
              </a:rPr>
              <a:t>le</a:t>
            </a:r>
            <a:r>
              <a:rPr lang="en-US" altLang="en-US" sz="4000" kern="0" dirty="0">
                <a:solidFill>
                  <a:schemeClr val="tx1"/>
                </a:solidFill>
              </a:rPr>
              <a:t> with Diverse SOGIESC?</a:t>
            </a:r>
            <a:endParaRPr lang="en-US" altLang="en-US" sz="4000" dirty="0">
              <a:solidFill>
                <a:schemeClr val="tx1"/>
              </a:solidFill>
            </a:endParaRPr>
          </a:p>
        </p:txBody>
      </p:sp>
      <p:sp>
        <p:nvSpPr>
          <p:cNvPr id="30" name="Content Placeholder 2">
            <a:extLst>
              <a:ext uri="{FF2B5EF4-FFF2-40B4-BE49-F238E27FC236}">
                <a16:creationId xmlns:a16="http://schemas.microsoft.com/office/drawing/2014/main" id="{E2985B8C-4FC3-CA4E-8C49-742F43E2123D}"/>
              </a:ext>
            </a:extLst>
          </p:cNvPr>
          <p:cNvSpPr txBox="1">
            <a:spLocks/>
          </p:cNvSpPr>
          <p:nvPr/>
        </p:nvSpPr>
        <p:spPr bwMode="auto">
          <a:xfrm>
            <a:off x="370874" y="3621308"/>
            <a:ext cx="3103421"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buClr>
                <a:srgbClr val="064B6C"/>
              </a:buClr>
              <a:defRPr/>
            </a:pPr>
            <a:r>
              <a:rPr lang="en-US" sz="2000" dirty="0">
                <a:solidFill>
                  <a:schemeClr val="tx2">
                    <a:lumMod val="75000"/>
                    <a:lumOff val="25000"/>
                  </a:schemeClr>
                </a:solidFill>
              </a:rPr>
              <a:t>Any location where there is interface with immigration or government officials.</a:t>
            </a:r>
          </a:p>
        </p:txBody>
      </p:sp>
      <p:sp>
        <p:nvSpPr>
          <p:cNvPr id="32" name="Content Placeholder 2">
            <a:extLst>
              <a:ext uri="{FF2B5EF4-FFF2-40B4-BE49-F238E27FC236}">
                <a16:creationId xmlns:a16="http://schemas.microsoft.com/office/drawing/2014/main" id="{132594D6-8AE5-FE4F-B012-E21C2367E89C}"/>
              </a:ext>
            </a:extLst>
          </p:cNvPr>
          <p:cNvSpPr txBox="1">
            <a:spLocks/>
          </p:cNvSpPr>
          <p:nvPr/>
        </p:nvSpPr>
        <p:spPr bwMode="auto">
          <a:xfrm>
            <a:off x="372786" y="1815398"/>
            <a:ext cx="2767979"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2800" kern="0" dirty="0">
                <a:solidFill>
                  <a:schemeClr val="accent2"/>
                </a:solidFill>
                <a:latin typeface="+mn-lt"/>
                <a:ea typeface="MS PGothic" charset="-128"/>
              </a:rPr>
              <a:t>IMMIGRATION POINTS AND GOVERNMENT OFFICES</a:t>
            </a:r>
          </a:p>
        </p:txBody>
      </p:sp>
      <p:cxnSp>
        <p:nvCxnSpPr>
          <p:cNvPr id="34" name="Straight Connector 33">
            <a:extLst>
              <a:ext uri="{FF2B5EF4-FFF2-40B4-BE49-F238E27FC236}">
                <a16:creationId xmlns:a16="http://schemas.microsoft.com/office/drawing/2014/main" id="{B167EB04-D7FE-1B4F-86AF-CB4EBE2F4683}"/>
              </a:ext>
            </a:extLst>
          </p:cNvPr>
          <p:cNvCxnSpPr>
            <a:cxnSpLocks noChangeShapeType="1"/>
          </p:cNvCxnSpPr>
          <p:nvPr/>
        </p:nvCxnSpPr>
        <p:spPr bwMode="auto">
          <a:xfrm>
            <a:off x="450386" y="3499368"/>
            <a:ext cx="2829527"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sp>
        <p:nvSpPr>
          <p:cNvPr id="44" name="Content Placeholder 2">
            <a:extLst>
              <a:ext uri="{FF2B5EF4-FFF2-40B4-BE49-F238E27FC236}">
                <a16:creationId xmlns:a16="http://schemas.microsoft.com/office/drawing/2014/main" id="{D9CDCD54-FD5E-434B-8D30-672338A60965}"/>
              </a:ext>
            </a:extLst>
          </p:cNvPr>
          <p:cNvSpPr txBox="1">
            <a:spLocks/>
          </p:cNvSpPr>
          <p:nvPr/>
        </p:nvSpPr>
        <p:spPr bwMode="auto">
          <a:xfrm>
            <a:off x="282160" y="6814067"/>
            <a:ext cx="3287536"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buClr>
                <a:srgbClr val="064B6C"/>
              </a:buClr>
              <a:defRPr/>
            </a:pPr>
            <a:r>
              <a:rPr lang="en-US" sz="2000" dirty="0">
                <a:solidFill>
                  <a:schemeClr val="tx2">
                    <a:lumMod val="75000"/>
                    <a:lumOff val="25000"/>
                  </a:schemeClr>
                </a:solidFill>
              </a:rPr>
              <a:t>Particularly if they exclude people of diverse SOGIESC and if staff are untrained.</a:t>
            </a:r>
          </a:p>
        </p:txBody>
      </p:sp>
      <p:sp>
        <p:nvSpPr>
          <p:cNvPr id="46" name="Content Placeholder 2">
            <a:extLst>
              <a:ext uri="{FF2B5EF4-FFF2-40B4-BE49-F238E27FC236}">
                <a16:creationId xmlns:a16="http://schemas.microsoft.com/office/drawing/2014/main" id="{97EB9DE6-1E58-2E4A-9D1E-4880F15D63FB}"/>
              </a:ext>
            </a:extLst>
          </p:cNvPr>
          <p:cNvSpPr txBox="1">
            <a:spLocks/>
          </p:cNvSpPr>
          <p:nvPr/>
        </p:nvSpPr>
        <p:spPr bwMode="auto">
          <a:xfrm>
            <a:off x="282159" y="5606070"/>
            <a:ext cx="2659823"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lnSpc>
                <a:spcPct val="70000"/>
              </a:lnSpc>
              <a:buNone/>
              <a:defRPr/>
            </a:pPr>
            <a:r>
              <a:rPr lang="en-US" altLang="en-US" sz="2800" kern="0" dirty="0">
                <a:solidFill>
                  <a:schemeClr val="accent1"/>
                </a:solidFill>
                <a:latin typeface="+mn-lt"/>
                <a:ea typeface="MS PGothic" charset="-128"/>
              </a:rPr>
              <a:t>OUR </a:t>
            </a:r>
            <a:br>
              <a:rPr lang="en-US" altLang="en-US" sz="2800" kern="0" dirty="0">
                <a:solidFill>
                  <a:schemeClr val="accent1"/>
                </a:solidFill>
                <a:latin typeface="+mn-lt"/>
                <a:ea typeface="MS PGothic" charset="-128"/>
              </a:rPr>
            </a:br>
            <a:r>
              <a:rPr lang="en-US" altLang="en-US" sz="2800" kern="0" dirty="0">
                <a:solidFill>
                  <a:schemeClr val="accent1"/>
                </a:solidFill>
                <a:latin typeface="+mn-lt"/>
                <a:ea typeface="MS PGothic" charset="-128"/>
              </a:rPr>
              <a:t>OFFICES AND PROGRAMMES</a:t>
            </a:r>
          </a:p>
        </p:txBody>
      </p:sp>
      <p:cxnSp>
        <p:nvCxnSpPr>
          <p:cNvPr id="47" name="Straight Connector 46">
            <a:extLst>
              <a:ext uri="{FF2B5EF4-FFF2-40B4-BE49-F238E27FC236}">
                <a16:creationId xmlns:a16="http://schemas.microsoft.com/office/drawing/2014/main" id="{5C0F1B62-C8F7-004C-9EAC-7B3E355E2FF9}"/>
              </a:ext>
            </a:extLst>
          </p:cNvPr>
          <p:cNvCxnSpPr>
            <a:cxnSpLocks noChangeShapeType="1"/>
          </p:cNvCxnSpPr>
          <p:nvPr/>
        </p:nvCxnSpPr>
        <p:spPr bwMode="auto">
          <a:xfrm flipV="1">
            <a:off x="3510062" y="5059949"/>
            <a:ext cx="0" cy="3603735"/>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cxnSp>
        <p:nvCxnSpPr>
          <p:cNvPr id="48" name="Straight Connector 47">
            <a:extLst>
              <a:ext uri="{FF2B5EF4-FFF2-40B4-BE49-F238E27FC236}">
                <a16:creationId xmlns:a16="http://schemas.microsoft.com/office/drawing/2014/main" id="{4F8F3786-BDA9-F140-B1F2-ACFE0C3C92EB}"/>
              </a:ext>
            </a:extLst>
          </p:cNvPr>
          <p:cNvCxnSpPr>
            <a:cxnSpLocks noChangeShapeType="1"/>
          </p:cNvCxnSpPr>
          <p:nvPr/>
        </p:nvCxnSpPr>
        <p:spPr bwMode="auto">
          <a:xfrm>
            <a:off x="370874" y="6691304"/>
            <a:ext cx="2769891"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sp>
        <p:nvSpPr>
          <p:cNvPr id="63" name="Slide Number Placeholder 5">
            <a:extLst>
              <a:ext uri="{FF2B5EF4-FFF2-40B4-BE49-F238E27FC236}">
                <a16:creationId xmlns:a16="http://schemas.microsoft.com/office/drawing/2014/main" id="{E358875E-BC5D-5A47-8EBA-4F1A13948E2C}"/>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32</a:t>
            </a:fld>
            <a:endParaRPr lang="en-US" altLang="en-US" sz="1200" dirty="0">
              <a:solidFill>
                <a:schemeClr val="bg1"/>
              </a:solidFill>
            </a:endParaRPr>
          </a:p>
        </p:txBody>
      </p:sp>
      <p:sp>
        <p:nvSpPr>
          <p:cNvPr id="59" name="Content Placeholder 2">
            <a:extLst>
              <a:ext uri="{FF2B5EF4-FFF2-40B4-BE49-F238E27FC236}">
                <a16:creationId xmlns:a16="http://schemas.microsoft.com/office/drawing/2014/main" id="{D9FCABBB-DB74-954C-A8F2-35268A7F932D}"/>
              </a:ext>
            </a:extLst>
          </p:cNvPr>
          <p:cNvSpPr txBox="1">
            <a:spLocks/>
          </p:cNvSpPr>
          <p:nvPr/>
        </p:nvSpPr>
        <p:spPr bwMode="auto">
          <a:xfrm>
            <a:off x="3687807" y="6823431"/>
            <a:ext cx="3644535"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buClr>
                <a:srgbClr val="064B6C"/>
              </a:buClr>
              <a:defRPr/>
            </a:pPr>
            <a:r>
              <a:rPr lang="en-US" sz="2000" dirty="0">
                <a:solidFill>
                  <a:schemeClr val="tx2">
                    <a:lumMod val="75000"/>
                    <a:lumOff val="25000"/>
                  </a:schemeClr>
                </a:solidFill>
              </a:rPr>
              <a:t>Information and registration points for migrants, displaced persons and crisis-affected populations.</a:t>
            </a:r>
          </a:p>
        </p:txBody>
      </p:sp>
      <p:sp>
        <p:nvSpPr>
          <p:cNvPr id="62" name="Content Placeholder 2">
            <a:extLst>
              <a:ext uri="{FF2B5EF4-FFF2-40B4-BE49-F238E27FC236}">
                <a16:creationId xmlns:a16="http://schemas.microsoft.com/office/drawing/2014/main" id="{FC4FFCE6-436B-8445-A6EC-737A9BB59992}"/>
              </a:ext>
            </a:extLst>
          </p:cNvPr>
          <p:cNvSpPr txBox="1">
            <a:spLocks/>
          </p:cNvSpPr>
          <p:nvPr/>
        </p:nvSpPr>
        <p:spPr bwMode="auto">
          <a:xfrm>
            <a:off x="3689720" y="5059948"/>
            <a:ext cx="2769080"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2800" kern="0" dirty="0">
                <a:solidFill>
                  <a:schemeClr val="accent2"/>
                </a:solidFill>
                <a:latin typeface="+mn-lt"/>
                <a:ea typeface="MS PGothic" charset="-128"/>
              </a:rPr>
              <a:t>INFORMATION AND REGISTRATION POINTS</a:t>
            </a:r>
          </a:p>
        </p:txBody>
      </p:sp>
      <p:cxnSp>
        <p:nvCxnSpPr>
          <p:cNvPr id="64" name="Straight Connector 63">
            <a:extLst>
              <a:ext uri="{FF2B5EF4-FFF2-40B4-BE49-F238E27FC236}">
                <a16:creationId xmlns:a16="http://schemas.microsoft.com/office/drawing/2014/main" id="{9CC71B18-512B-5F41-997F-97A6661FE98E}"/>
              </a:ext>
            </a:extLst>
          </p:cNvPr>
          <p:cNvCxnSpPr>
            <a:cxnSpLocks noChangeShapeType="1"/>
          </p:cNvCxnSpPr>
          <p:nvPr/>
        </p:nvCxnSpPr>
        <p:spPr bwMode="auto">
          <a:xfrm>
            <a:off x="3767319" y="6701491"/>
            <a:ext cx="2988054"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sp>
        <p:nvSpPr>
          <p:cNvPr id="65" name="Content Placeholder 2">
            <a:extLst>
              <a:ext uri="{FF2B5EF4-FFF2-40B4-BE49-F238E27FC236}">
                <a16:creationId xmlns:a16="http://schemas.microsoft.com/office/drawing/2014/main" id="{6B9CB24D-70EE-2A49-8B43-90B2D6053F37}"/>
              </a:ext>
            </a:extLst>
          </p:cNvPr>
          <p:cNvSpPr txBox="1">
            <a:spLocks/>
          </p:cNvSpPr>
          <p:nvPr/>
        </p:nvSpPr>
        <p:spPr bwMode="auto">
          <a:xfrm>
            <a:off x="7289510" y="6823431"/>
            <a:ext cx="2909039"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buClr>
                <a:srgbClr val="064B6C"/>
              </a:buClr>
              <a:defRPr/>
            </a:pPr>
            <a:r>
              <a:rPr lang="en-US" sz="2000" dirty="0">
                <a:solidFill>
                  <a:schemeClr val="tx2">
                    <a:lumMod val="75000"/>
                    <a:lumOff val="25000"/>
                  </a:schemeClr>
                </a:solidFill>
              </a:rPr>
              <a:t>Sanitation facilities, regular housing, group shelters, temporary shelters in urban areas, transit facilities, camps, and detention centers.</a:t>
            </a:r>
          </a:p>
        </p:txBody>
      </p:sp>
      <p:sp>
        <p:nvSpPr>
          <p:cNvPr id="66" name="Content Placeholder 2">
            <a:extLst>
              <a:ext uri="{FF2B5EF4-FFF2-40B4-BE49-F238E27FC236}">
                <a16:creationId xmlns:a16="http://schemas.microsoft.com/office/drawing/2014/main" id="{177A36D3-4864-494C-8FA6-BF6ECBFC2A09}"/>
              </a:ext>
            </a:extLst>
          </p:cNvPr>
          <p:cNvSpPr txBox="1">
            <a:spLocks/>
          </p:cNvSpPr>
          <p:nvPr/>
        </p:nvSpPr>
        <p:spPr bwMode="auto">
          <a:xfrm>
            <a:off x="7291422" y="5364508"/>
            <a:ext cx="2462517"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2800" kern="0" dirty="0">
                <a:solidFill>
                  <a:schemeClr val="accent1"/>
                </a:solidFill>
                <a:latin typeface="+mn-lt"/>
                <a:ea typeface="MS PGothic" charset="-128"/>
              </a:rPr>
              <a:t>SANITATION, SHELTER AND DETENTION</a:t>
            </a:r>
          </a:p>
        </p:txBody>
      </p:sp>
      <p:cxnSp>
        <p:nvCxnSpPr>
          <p:cNvPr id="67" name="Straight Connector 66">
            <a:extLst>
              <a:ext uri="{FF2B5EF4-FFF2-40B4-BE49-F238E27FC236}">
                <a16:creationId xmlns:a16="http://schemas.microsoft.com/office/drawing/2014/main" id="{F502C23F-7C79-8C4E-A767-2BE027C180C5}"/>
              </a:ext>
            </a:extLst>
          </p:cNvPr>
          <p:cNvCxnSpPr>
            <a:cxnSpLocks noChangeShapeType="1"/>
          </p:cNvCxnSpPr>
          <p:nvPr/>
        </p:nvCxnSpPr>
        <p:spPr bwMode="auto">
          <a:xfrm>
            <a:off x="7369022" y="6701491"/>
            <a:ext cx="2384917"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cxnSp>
        <p:nvCxnSpPr>
          <p:cNvPr id="68" name="Straight Connector 67">
            <a:extLst>
              <a:ext uri="{FF2B5EF4-FFF2-40B4-BE49-F238E27FC236}">
                <a16:creationId xmlns:a16="http://schemas.microsoft.com/office/drawing/2014/main" id="{210C1D76-00C5-494C-A706-7A16CBB0C100}"/>
              </a:ext>
            </a:extLst>
          </p:cNvPr>
          <p:cNvCxnSpPr>
            <a:cxnSpLocks noChangeShapeType="1"/>
          </p:cNvCxnSpPr>
          <p:nvPr/>
        </p:nvCxnSpPr>
        <p:spPr bwMode="auto">
          <a:xfrm flipV="1">
            <a:off x="7067771" y="5017521"/>
            <a:ext cx="0" cy="3646163"/>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cxnSp>
        <p:nvCxnSpPr>
          <p:cNvPr id="69" name="Straight Connector 68">
            <a:extLst>
              <a:ext uri="{FF2B5EF4-FFF2-40B4-BE49-F238E27FC236}">
                <a16:creationId xmlns:a16="http://schemas.microsoft.com/office/drawing/2014/main" id="{D6CC5DFA-0B4E-B44B-BFD0-334F1B37F30D}"/>
              </a:ext>
            </a:extLst>
          </p:cNvPr>
          <p:cNvCxnSpPr>
            <a:cxnSpLocks noChangeShapeType="1"/>
          </p:cNvCxnSpPr>
          <p:nvPr/>
        </p:nvCxnSpPr>
        <p:spPr bwMode="auto">
          <a:xfrm flipV="1">
            <a:off x="10057307" y="5017521"/>
            <a:ext cx="0" cy="3646163"/>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sp>
        <p:nvSpPr>
          <p:cNvPr id="70" name="Content Placeholder 2">
            <a:extLst>
              <a:ext uri="{FF2B5EF4-FFF2-40B4-BE49-F238E27FC236}">
                <a16:creationId xmlns:a16="http://schemas.microsoft.com/office/drawing/2014/main" id="{375BDE87-BB89-4B45-B047-17F3380C7D80}"/>
              </a:ext>
            </a:extLst>
          </p:cNvPr>
          <p:cNvSpPr txBox="1">
            <a:spLocks/>
          </p:cNvSpPr>
          <p:nvPr/>
        </p:nvSpPr>
        <p:spPr bwMode="auto">
          <a:xfrm>
            <a:off x="10232220" y="6823431"/>
            <a:ext cx="2751681"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buClr>
                <a:srgbClr val="064B6C"/>
              </a:buClr>
              <a:defRPr/>
            </a:pPr>
            <a:r>
              <a:rPr lang="en-US" sz="2000" dirty="0">
                <a:solidFill>
                  <a:schemeClr val="tx2">
                    <a:lumMod val="75000"/>
                    <a:lumOff val="25000"/>
                  </a:schemeClr>
                </a:solidFill>
              </a:rPr>
              <a:t>Centralized aid distribution areas </a:t>
            </a:r>
            <a:br>
              <a:rPr lang="en-US" sz="2000" dirty="0">
                <a:solidFill>
                  <a:schemeClr val="tx2">
                    <a:lumMod val="75000"/>
                    <a:lumOff val="25000"/>
                  </a:schemeClr>
                </a:solidFill>
              </a:rPr>
            </a:br>
            <a:r>
              <a:rPr lang="en-US" sz="2000" dirty="0">
                <a:solidFill>
                  <a:schemeClr val="tx2">
                    <a:lumMod val="75000"/>
                    <a:lumOff val="25000"/>
                  </a:schemeClr>
                </a:solidFill>
              </a:rPr>
              <a:t>and aid queues.</a:t>
            </a:r>
          </a:p>
        </p:txBody>
      </p:sp>
      <p:sp>
        <p:nvSpPr>
          <p:cNvPr id="71" name="Content Placeholder 2">
            <a:extLst>
              <a:ext uri="{FF2B5EF4-FFF2-40B4-BE49-F238E27FC236}">
                <a16:creationId xmlns:a16="http://schemas.microsoft.com/office/drawing/2014/main" id="{66F1CF35-8280-1141-952B-FF929C8CBE7A}"/>
              </a:ext>
            </a:extLst>
          </p:cNvPr>
          <p:cNvSpPr txBox="1">
            <a:spLocks/>
          </p:cNvSpPr>
          <p:nvPr/>
        </p:nvSpPr>
        <p:spPr bwMode="auto">
          <a:xfrm>
            <a:off x="10234133" y="5364507"/>
            <a:ext cx="2769080"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2800" kern="0" dirty="0">
                <a:solidFill>
                  <a:schemeClr val="accent2"/>
                </a:solidFill>
                <a:latin typeface="+mn-lt"/>
                <a:ea typeface="MS PGothic" charset="-128"/>
              </a:rPr>
              <a:t>CRISIS AID </a:t>
            </a:r>
            <a:br>
              <a:rPr lang="en-US" altLang="en-US" sz="2800" kern="0" dirty="0">
                <a:solidFill>
                  <a:schemeClr val="accent2"/>
                </a:solidFill>
                <a:latin typeface="+mn-lt"/>
                <a:ea typeface="MS PGothic" charset="-128"/>
              </a:rPr>
            </a:br>
            <a:r>
              <a:rPr lang="en-US" altLang="en-US" sz="2800" kern="0" dirty="0">
                <a:solidFill>
                  <a:schemeClr val="accent2"/>
                </a:solidFill>
                <a:latin typeface="+mn-lt"/>
                <a:ea typeface="MS PGothic" charset="-128"/>
              </a:rPr>
              <a:t>DISTRIBUTION </a:t>
            </a:r>
            <a:br>
              <a:rPr lang="en-US" altLang="en-US" sz="2800" kern="0" dirty="0">
                <a:solidFill>
                  <a:schemeClr val="accent2"/>
                </a:solidFill>
                <a:latin typeface="+mn-lt"/>
                <a:ea typeface="MS PGothic" charset="-128"/>
              </a:rPr>
            </a:br>
            <a:r>
              <a:rPr lang="en-US" altLang="en-US" sz="2800" kern="0" dirty="0">
                <a:solidFill>
                  <a:schemeClr val="accent2"/>
                </a:solidFill>
                <a:latin typeface="+mn-lt"/>
                <a:ea typeface="MS PGothic" charset="-128"/>
              </a:rPr>
              <a:t>AREAS </a:t>
            </a:r>
          </a:p>
        </p:txBody>
      </p:sp>
      <p:cxnSp>
        <p:nvCxnSpPr>
          <p:cNvPr id="72" name="Straight Connector 71">
            <a:extLst>
              <a:ext uri="{FF2B5EF4-FFF2-40B4-BE49-F238E27FC236}">
                <a16:creationId xmlns:a16="http://schemas.microsoft.com/office/drawing/2014/main" id="{C1CEACB8-1838-644C-B69E-9C42C452FC5E}"/>
              </a:ext>
            </a:extLst>
          </p:cNvPr>
          <p:cNvCxnSpPr>
            <a:cxnSpLocks noChangeShapeType="1"/>
          </p:cNvCxnSpPr>
          <p:nvPr/>
        </p:nvCxnSpPr>
        <p:spPr bwMode="auto">
          <a:xfrm>
            <a:off x="10311732" y="6701491"/>
            <a:ext cx="2153692"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cxnSp>
        <p:nvCxnSpPr>
          <p:cNvPr id="76" name="Straight Connector 75">
            <a:extLst>
              <a:ext uri="{FF2B5EF4-FFF2-40B4-BE49-F238E27FC236}">
                <a16:creationId xmlns:a16="http://schemas.microsoft.com/office/drawing/2014/main" id="{E7D5FA75-9229-F946-A141-2B52F98021AC}"/>
              </a:ext>
            </a:extLst>
          </p:cNvPr>
          <p:cNvCxnSpPr>
            <a:cxnSpLocks noChangeShapeType="1"/>
          </p:cNvCxnSpPr>
          <p:nvPr/>
        </p:nvCxnSpPr>
        <p:spPr bwMode="auto">
          <a:xfrm flipV="1">
            <a:off x="3510062" y="1666313"/>
            <a:ext cx="0" cy="3603735"/>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sp>
        <p:nvSpPr>
          <p:cNvPr id="77" name="Content Placeholder 2">
            <a:extLst>
              <a:ext uri="{FF2B5EF4-FFF2-40B4-BE49-F238E27FC236}">
                <a16:creationId xmlns:a16="http://schemas.microsoft.com/office/drawing/2014/main" id="{3580A4FF-302C-CD43-B615-E00AD2C18457}"/>
              </a:ext>
            </a:extLst>
          </p:cNvPr>
          <p:cNvSpPr txBox="1">
            <a:spLocks/>
          </p:cNvSpPr>
          <p:nvPr/>
        </p:nvSpPr>
        <p:spPr bwMode="auto">
          <a:xfrm>
            <a:off x="3687807" y="3608699"/>
            <a:ext cx="3644535"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buClr>
                <a:srgbClr val="064B6C"/>
              </a:buClr>
              <a:defRPr/>
            </a:pPr>
            <a:r>
              <a:rPr lang="en-US" sz="2000" dirty="0">
                <a:solidFill>
                  <a:schemeClr val="tx2">
                    <a:lumMod val="75000"/>
                    <a:lumOff val="25000"/>
                  </a:schemeClr>
                </a:solidFill>
              </a:rPr>
              <a:t>Both formal and informal </a:t>
            </a:r>
            <a:br>
              <a:rPr lang="en-US" sz="2000" dirty="0">
                <a:solidFill>
                  <a:schemeClr val="tx2">
                    <a:lumMod val="75000"/>
                    <a:lumOff val="25000"/>
                  </a:schemeClr>
                </a:solidFill>
              </a:rPr>
            </a:br>
            <a:r>
              <a:rPr lang="en-US" sz="2000" dirty="0">
                <a:solidFill>
                  <a:schemeClr val="tx2">
                    <a:lumMod val="75000"/>
                    <a:lumOff val="25000"/>
                  </a:schemeClr>
                </a:solidFill>
              </a:rPr>
              <a:t>employment sectors.</a:t>
            </a:r>
          </a:p>
        </p:txBody>
      </p:sp>
      <p:sp>
        <p:nvSpPr>
          <p:cNvPr id="78" name="Content Placeholder 2">
            <a:extLst>
              <a:ext uri="{FF2B5EF4-FFF2-40B4-BE49-F238E27FC236}">
                <a16:creationId xmlns:a16="http://schemas.microsoft.com/office/drawing/2014/main" id="{736F1704-D3C6-B24E-8FD9-3851BC0FD4D3}"/>
              </a:ext>
            </a:extLst>
          </p:cNvPr>
          <p:cNvSpPr txBox="1">
            <a:spLocks/>
          </p:cNvSpPr>
          <p:nvPr/>
        </p:nvSpPr>
        <p:spPr bwMode="auto">
          <a:xfrm>
            <a:off x="3689720" y="2540797"/>
            <a:ext cx="2769080"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2800" kern="0" dirty="0">
                <a:solidFill>
                  <a:schemeClr val="accent1"/>
                </a:solidFill>
                <a:latin typeface="+mn-lt"/>
                <a:ea typeface="MS PGothic" charset="-128"/>
              </a:rPr>
              <a:t>EMPLOYMENT SECTORS</a:t>
            </a:r>
          </a:p>
        </p:txBody>
      </p:sp>
      <p:cxnSp>
        <p:nvCxnSpPr>
          <p:cNvPr id="79" name="Straight Connector 78">
            <a:extLst>
              <a:ext uri="{FF2B5EF4-FFF2-40B4-BE49-F238E27FC236}">
                <a16:creationId xmlns:a16="http://schemas.microsoft.com/office/drawing/2014/main" id="{7CBB9D69-C076-184D-AB39-4AD9EFE0FA84}"/>
              </a:ext>
            </a:extLst>
          </p:cNvPr>
          <p:cNvCxnSpPr>
            <a:cxnSpLocks noChangeShapeType="1"/>
          </p:cNvCxnSpPr>
          <p:nvPr/>
        </p:nvCxnSpPr>
        <p:spPr bwMode="auto">
          <a:xfrm>
            <a:off x="3767319" y="3486759"/>
            <a:ext cx="2988054"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sp>
        <p:nvSpPr>
          <p:cNvPr id="80" name="Content Placeholder 2">
            <a:extLst>
              <a:ext uri="{FF2B5EF4-FFF2-40B4-BE49-F238E27FC236}">
                <a16:creationId xmlns:a16="http://schemas.microsoft.com/office/drawing/2014/main" id="{B1E7276F-5E9E-AE47-99F6-E3042CDBA1B6}"/>
              </a:ext>
            </a:extLst>
          </p:cNvPr>
          <p:cNvSpPr txBox="1">
            <a:spLocks/>
          </p:cNvSpPr>
          <p:nvPr/>
        </p:nvSpPr>
        <p:spPr bwMode="auto">
          <a:xfrm>
            <a:off x="7289510" y="3608699"/>
            <a:ext cx="2909039"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buClr>
                <a:srgbClr val="064B6C"/>
              </a:buClr>
              <a:defRPr/>
            </a:pPr>
            <a:r>
              <a:rPr lang="en-US" sz="2000" dirty="0">
                <a:solidFill>
                  <a:schemeClr val="tx2">
                    <a:lumMod val="75000"/>
                    <a:lumOff val="25000"/>
                  </a:schemeClr>
                </a:solidFill>
              </a:rPr>
              <a:t>Unwelcoming or persecutory communities</a:t>
            </a:r>
            <a:br>
              <a:rPr lang="en-US" sz="2000" dirty="0">
                <a:solidFill>
                  <a:schemeClr val="tx2">
                    <a:lumMod val="75000"/>
                    <a:lumOff val="25000"/>
                  </a:schemeClr>
                </a:solidFill>
              </a:rPr>
            </a:br>
            <a:r>
              <a:rPr lang="en-US" sz="2000" dirty="0">
                <a:solidFill>
                  <a:schemeClr val="tx2">
                    <a:lumMod val="75000"/>
                    <a:lumOff val="25000"/>
                  </a:schemeClr>
                </a:solidFill>
              </a:rPr>
              <a:t>and families.</a:t>
            </a:r>
          </a:p>
        </p:txBody>
      </p:sp>
      <p:sp>
        <p:nvSpPr>
          <p:cNvPr id="81" name="Content Placeholder 2">
            <a:extLst>
              <a:ext uri="{FF2B5EF4-FFF2-40B4-BE49-F238E27FC236}">
                <a16:creationId xmlns:a16="http://schemas.microsoft.com/office/drawing/2014/main" id="{8903635D-D172-1B44-9F57-F6B87999A326}"/>
              </a:ext>
            </a:extLst>
          </p:cNvPr>
          <p:cNvSpPr txBox="1">
            <a:spLocks/>
          </p:cNvSpPr>
          <p:nvPr/>
        </p:nvSpPr>
        <p:spPr bwMode="auto">
          <a:xfrm>
            <a:off x="7291422" y="2536077"/>
            <a:ext cx="2462517"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2800" kern="0" dirty="0">
                <a:solidFill>
                  <a:schemeClr val="accent2"/>
                </a:solidFill>
                <a:latin typeface="+mn-lt"/>
                <a:ea typeface="MS PGothic" charset="-128"/>
              </a:rPr>
              <a:t>COMMUNITIES, </a:t>
            </a:r>
            <a:br>
              <a:rPr lang="en-US" altLang="en-US" sz="2800" kern="0" dirty="0">
                <a:solidFill>
                  <a:schemeClr val="accent2"/>
                </a:solidFill>
                <a:latin typeface="+mn-lt"/>
                <a:ea typeface="MS PGothic" charset="-128"/>
              </a:rPr>
            </a:br>
            <a:r>
              <a:rPr lang="en-US" altLang="en-US" sz="2800" kern="0" dirty="0">
                <a:solidFill>
                  <a:schemeClr val="accent2"/>
                </a:solidFill>
                <a:latin typeface="+mn-lt"/>
                <a:ea typeface="MS PGothic" charset="-128"/>
              </a:rPr>
              <a:t>AND FAMILIES </a:t>
            </a:r>
          </a:p>
        </p:txBody>
      </p:sp>
      <p:cxnSp>
        <p:nvCxnSpPr>
          <p:cNvPr id="82" name="Straight Connector 81">
            <a:extLst>
              <a:ext uri="{FF2B5EF4-FFF2-40B4-BE49-F238E27FC236}">
                <a16:creationId xmlns:a16="http://schemas.microsoft.com/office/drawing/2014/main" id="{3880399E-DB38-984C-A275-F2683D86C153}"/>
              </a:ext>
            </a:extLst>
          </p:cNvPr>
          <p:cNvCxnSpPr>
            <a:cxnSpLocks noChangeShapeType="1"/>
          </p:cNvCxnSpPr>
          <p:nvPr/>
        </p:nvCxnSpPr>
        <p:spPr bwMode="auto">
          <a:xfrm>
            <a:off x="7369022" y="3486759"/>
            <a:ext cx="2384917"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cxnSp>
        <p:nvCxnSpPr>
          <p:cNvPr id="83" name="Straight Connector 82">
            <a:extLst>
              <a:ext uri="{FF2B5EF4-FFF2-40B4-BE49-F238E27FC236}">
                <a16:creationId xmlns:a16="http://schemas.microsoft.com/office/drawing/2014/main" id="{AAD4C000-17B6-2748-81D5-2B535A7D4147}"/>
              </a:ext>
            </a:extLst>
          </p:cNvPr>
          <p:cNvCxnSpPr>
            <a:cxnSpLocks noChangeShapeType="1"/>
          </p:cNvCxnSpPr>
          <p:nvPr/>
        </p:nvCxnSpPr>
        <p:spPr bwMode="auto">
          <a:xfrm flipV="1">
            <a:off x="7067771" y="1802789"/>
            <a:ext cx="0" cy="3646163"/>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cxnSp>
        <p:nvCxnSpPr>
          <p:cNvPr id="84" name="Straight Connector 83">
            <a:extLst>
              <a:ext uri="{FF2B5EF4-FFF2-40B4-BE49-F238E27FC236}">
                <a16:creationId xmlns:a16="http://schemas.microsoft.com/office/drawing/2014/main" id="{979D2A8F-5881-CB49-B9B8-4FA2C286B42A}"/>
              </a:ext>
            </a:extLst>
          </p:cNvPr>
          <p:cNvCxnSpPr>
            <a:cxnSpLocks noChangeShapeType="1"/>
          </p:cNvCxnSpPr>
          <p:nvPr/>
        </p:nvCxnSpPr>
        <p:spPr bwMode="auto">
          <a:xfrm flipV="1">
            <a:off x="10057307" y="1802789"/>
            <a:ext cx="0" cy="3646163"/>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sp>
        <p:nvSpPr>
          <p:cNvPr id="85" name="Content Placeholder 2">
            <a:extLst>
              <a:ext uri="{FF2B5EF4-FFF2-40B4-BE49-F238E27FC236}">
                <a16:creationId xmlns:a16="http://schemas.microsoft.com/office/drawing/2014/main" id="{4CDB6CE0-58F9-C443-8A68-C485FF5EBFD8}"/>
              </a:ext>
            </a:extLst>
          </p:cNvPr>
          <p:cNvSpPr txBox="1">
            <a:spLocks/>
          </p:cNvSpPr>
          <p:nvPr/>
        </p:nvSpPr>
        <p:spPr bwMode="auto">
          <a:xfrm>
            <a:off x="10232220" y="3608699"/>
            <a:ext cx="2751681"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buClr>
                <a:srgbClr val="064B6C"/>
              </a:buClr>
              <a:defRPr/>
            </a:pPr>
            <a:r>
              <a:rPr lang="en-US" sz="2000" dirty="0">
                <a:solidFill>
                  <a:schemeClr val="tx2">
                    <a:lumMod val="75000"/>
                    <a:lumOff val="25000"/>
                  </a:schemeClr>
                </a:solidFill>
              </a:rPr>
              <a:t>Health and </a:t>
            </a:r>
            <a:br>
              <a:rPr lang="en-US" sz="2000" dirty="0">
                <a:solidFill>
                  <a:schemeClr val="tx2">
                    <a:lumMod val="75000"/>
                    <a:lumOff val="25000"/>
                  </a:schemeClr>
                </a:solidFill>
              </a:rPr>
            </a:br>
            <a:r>
              <a:rPr lang="en-US" sz="2000" dirty="0">
                <a:solidFill>
                  <a:schemeClr val="tx2">
                    <a:lumMod val="75000"/>
                    <a:lumOff val="25000"/>
                  </a:schemeClr>
                </a:solidFill>
              </a:rPr>
              <a:t>counselling </a:t>
            </a:r>
            <a:br>
              <a:rPr lang="en-US" sz="2000" dirty="0">
                <a:solidFill>
                  <a:schemeClr val="tx2">
                    <a:lumMod val="75000"/>
                    <a:lumOff val="25000"/>
                  </a:schemeClr>
                </a:solidFill>
              </a:rPr>
            </a:br>
            <a:r>
              <a:rPr lang="en-US" sz="2000" dirty="0">
                <a:solidFill>
                  <a:schemeClr val="tx2">
                    <a:lumMod val="75000"/>
                    <a:lumOff val="25000"/>
                  </a:schemeClr>
                </a:solidFill>
              </a:rPr>
              <a:t>centers, including those run by our organizations and public facilities.</a:t>
            </a:r>
            <a:br>
              <a:rPr lang="en-US" sz="2000" dirty="0">
                <a:solidFill>
                  <a:schemeClr val="tx2">
                    <a:lumMod val="75000"/>
                    <a:lumOff val="25000"/>
                  </a:schemeClr>
                </a:solidFill>
              </a:rPr>
            </a:br>
            <a:endParaRPr lang="en-US" sz="2000" dirty="0">
              <a:solidFill>
                <a:schemeClr val="tx2">
                  <a:lumMod val="75000"/>
                  <a:lumOff val="25000"/>
                </a:schemeClr>
              </a:solidFill>
            </a:endParaRPr>
          </a:p>
        </p:txBody>
      </p:sp>
      <p:sp>
        <p:nvSpPr>
          <p:cNvPr id="86" name="Content Placeholder 2">
            <a:extLst>
              <a:ext uri="{FF2B5EF4-FFF2-40B4-BE49-F238E27FC236}">
                <a16:creationId xmlns:a16="http://schemas.microsoft.com/office/drawing/2014/main" id="{11891381-4CD1-4C47-BFDF-6C8975F51DF8}"/>
              </a:ext>
            </a:extLst>
          </p:cNvPr>
          <p:cNvSpPr txBox="1">
            <a:spLocks/>
          </p:cNvSpPr>
          <p:nvPr/>
        </p:nvSpPr>
        <p:spPr bwMode="auto">
          <a:xfrm>
            <a:off x="10234133" y="2536076"/>
            <a:ext cx="2769080"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2800" kern="0" dirty="0">
                <a:solidFill>
                  <a:schemeClr val="accent1"/>
                </a:solidFill>
                <a:latin typeface="+mn-lt"/>
                <a:ea typeface="MS PGothic" charset="-128"/>
              </a:rPr>
              <a:t>HEALTH </a:t>
            </a:r>
            <a:br>
              <a:rPr lang="en-US" altLang="en-US" sz="2800" kern="0" dirty="0">
                <a:solidFill>
                  <a:schemeClr val="accent1"/>
                </a:solidFill>
                <a:latin typeface="+mn-lt"/>
                <a:ea typeface="MS PGothic" charset="-128"/>
              </a:rPr>
            </a:br>
            <a:r>
              <a:rPr lang="en-US" altLang="en-US" sz="2800" kern="0" dirty="0">
                <a:solidFill>
                  <a:schemeClr val="accent1"/>
                </a:solidFill>
                <a:latin typeface="+mn-lt"/>
                <a:ea typeface="MS PGothic" charset="-128"/>
              </a:rPr>
              <a:t>CENTERS</a:t>
            </a:r>
          </a:p>
        </p:txBody>
      </p:sp>
      <p:cxnSp>
        <p:nvCxnSpPr>
          <p:cNvPr id="87" name="Straight Connector 86">
            <a:extLst>
              <a:ext uri="{FF2B5EF4-FFF2-40B4-BE49-F238E27FC236}">
                <a16:creationId xmlns:a16="http://schemas.microsoft.com/office/drawing/2014/main" id="{5D1E5D2A-2049-7F46-B816-F3BCC6F2C43D}"/>
              </a:ext>
            </a:extLst>
          </p:cNvPr>
          <p:cNvCxnSpPr>
            <a:cxnSpLocks noChangeShapeType="1"/>
          </p:cNvCxnSpPr>
          <p:nvPr/>
        </p:nvCxnSpPr>
        <p:spPr bwMode="auto">
          <a:xfrm>
            <a:off x="10311732" y="3486759"/>
            <a:ext cx="2016096"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cxnSp>
        <p:nvCxnSpPr>
          <p:cNvPr id="37" name="Straight Connector 36">
            <a:extLst>
              <a:ext uri="{FF2B5EF4-FFF2-40B4-BE49-F238E27FC236}">
                <a16:creationId xmlns:a16="http://schemas.microsoft.com/office/drawing/2014/main" id="{B580DB5A-61E1-524F-8725-9E44F8E05BF7}"/>
              </a:ext>
            </a:extLst>
          </p:cNvPr>
          <p:cNvCxnSpPr>
            <a:cxnSpLocks/>
          </p:cNvCxnSpPr>
          <p:nvPr/>
        </p:nvCxnSpPr>
        <p:spPr bwMode="auto">
          <a:xfrm flipH="1">
            <a:off x="-62635" y="841571"/>
            <a:ext cx="2614449"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Connector 37">
            <a:extLst>
              <a:ext uri="{FF2B5EF4-FFF2-40B4-BE49-F238E27FC236}">
                <a16:creationId xmlns:a16="http://schemas.microsoft.com/office/drawing/2014/main" id="{162400C5-1952-6B4B-81BC-FFF1F1F0EE9C}"/>
              </a:ext>
            </a:extLst>
          </p:cNvPr>
          <p:cNvCxnSpPr>
            <a:cxnSpLocks/>
          </p:cNvCxnSpPr>
          <p:nvPr/>
        </p:nvCxnSpPr>
        <p:spPr bwMode="auto">
          <a:xfrm flipH="1">
            <a:off x="10378537" y="841571"/>
            <a:ext cx="2614449"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39725298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nvPr>
        </p:nvSpPr>
        <p:spPr/>
        <p:txBody>
          <a:bodyPr>
            <a:noAutofit/>
          </a:bodyPr>
          <a:lstStyle/>
          <a:p>
            <a:r>
              <a:rPr lang="en-US" altLang="en-US" sz="4000" kern="0" dirty="0">
                <a:solidFill>
                  <a:schemeClr val="tx1"/>
                </a:solidFill>
              </a:rPr>
              <a:t>Where Do Risk Points Occur for </a:t>
            </a:r>
            <a:br>
              <a:rPr lang="en-US" altLang="en-US" sz="4000" kern="0" dirty="0">
                <a:solidFill>
                  <a:schemeClr val="tx1"/>
                </a:solidFill>
              </a:rPr>
            </a:br>
            <a:r>
              <a:rPr lang="en-US" altLang="en-US" sz="4000" kern="0" dirty="0">
                <a:solidFill>
                  <a:schemeClr val="tx1"/>
                </a:solidFill>
              </a:rPr>
              <a:t>Peop</a:t>
            </a:r>
            <a:r>
              <a:rPr lang="en-US" sz="4000" dirty="0">
                <a:solidFill>
                  <a:schemeClr val="tx1"/>
                </a:solidFill>
                <a:ea typeface="MS PGothic" charset="0"/>
              </a:rPr>
              <a:t>le</a:t>
            </a:r>
            <a:r>
              <a:rPr lang="en-US" altLang="en-US" sz="4000" kern="0" dirty="0">
                <a:solidFill>
                  <a:schemeClr val="tx1"/>
                </a:solidFill>
              </a:rPr>
              <a:t> with Diverse SOGIESC?</a:t>
            </a:r>
            <a:endParaRPr lang="en-US" altLang="en-US" sz="4000" dirty="0">
              <a:solidFill>
                <a:schemeClr val="tx1"/>
              </a:solidFill>
            </a:endParaRPr>
          </a:p>
        </p:txBody>
      </p:sp>
      <p:sp>
        <p:nvSpPr>
          <p:cNvPr id="30" name="Content Placeholder 2">
            <a:extLst>
              <a:ext uri="{FF2B5EF4-FFF2-40B4-BE49-F238E27FC236}">
                <a16:creationId xmlns:a16="http://schemas.microsoft.com/office/drawing/2014/main" id="{E2985B8C-4FC3-CA4E-8C49-742F43E2123D}"/>
              </a:ext>
            </a:extLst>
          </p:cNvPr>
          <p:cNvSpPr txBox="1">
            <a:spLocks/>
          </p:cNvSpPr>
          <p:nvPr/>
        </p:nvSpPr>
        <p:spPr bwMode="auto">
          <a:xfrm>
            <a:off x="1449575" y="4342381"/>
            <a:ext cx="4458995"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lnSpc>
                <a:spcPct val="110000"/>
              </a:lnSpc>
              <a:buClr>
                <a:srgbClr val="064B6C"/>
              </a:buClr>
              <a:defRPr/>
            </a:pPr>
            <a:r>
              <a:rPr lang="en-US" sz="2000" dirty="0">
                <a:solidFill>
                  <a:schemeClr val="tx2">
                    <a:lumMod val="75000"/>
                    <a:lumOff val="25000"/>
                  </a:schemeClr>
                </a:solidFill>
              </a:rPr>
              <a:t>Physical, mental and sexual abuse, discrimination, separation from partners, denial of conjugal visits and quarters inappropriate for self-identified gender.</a:t>
            </a:r>
          </a:p>
        </p:txBody>
      </p:sp>
      <p:sp>
        <p:nvSpPr>
          <p:cNvPr id="32" name="Content Placeholder 2">
            <a:extLst>
              <a:ext uri="{FF2B5EF4-FFF2-40B4-BE49-F238E27FC236}">
                <a16:creationId xmlns:a16="http://schemas.microsoft.com/office/drawing/2014/main" id="{132594D6-8AE5-FE4F-B012-E21C2367E89C}"/>
              </a:ext>
            </a:extLst>
          </p:cNvPr>
          <p:cNvSpPr txBox="1">
            <a:spLocks/>
          </p:cNvSpPr>
          <p:nvPr/>
        </p:nvSpPr>
        <p:spPr bwMode="auto">
          <a:xfrm>
            <a:off x="1486557" y="3278979"/>
            <a:ext cx="4396995"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2800" kern="0" dirty="0">
                <a:solidFill>
                  <a:schemeClr val="accent2"/>
                </a:solidFill>
                <a:latin typeface="+mn-lt"/>
                <a:ea typeface="MS PGothic" charset="-128"/>
              </a:rPr>
              <a:t>PHYSICAL, MENTAL </a:t>
            </a:r>
            <a:br>
              <a:rPr lang="en-US" altLang="en-US" sz="2800" kern="0" dirty="0">
                <a:solidFill>
                  <a:schemeClr val="accent2"/>
                </a:solidFill>
                <a:latin typeface="+mn-lt"/>
                <a:ea typeface="MS PGothic" charset="-128"/>
              </a:rPr>
            </a:br>
            <a:r>
              <a:rPr lang="en-US" altLang="en-US" sz="2800" kern="0" dirty="0">
                <a:solidFill>
                  <a:schemeClr val="accent2"/>
                </a:solidFill>
                <a:latin typeface="+mn-lt"/>
                <a:ea typeface="MS PGothic" charset="-128"/>
              </a:rPr>
              <a:t>AND SEXUAL ABUSE </a:t>
            </a:r>
          </a:p>
        </p:txBody>
      </p:sp>
      <p:cxnSp>
        <p:nvCxnSpPr>
          <p:cNvPr id="34" name="Straight Connector 33">
            <a:extLst>
              <a:ext uri="{FF2B5EF4-FFF2-40B4-BE49-F238E27FC236}">
                <a16:creationId xmlns:a16="http://schemas.microsoft.com/office/drawing/2014/main" id="{B167EB04-D7FE-1B4F-86AF-CB4EBE2F4683}"/>
              </a:ext>
            </a:extLst>
          </p:cNvPr>
          <p:cNvCxnSpPr>
            <a:cxnSpLocks noChangeShapeType="1"/>
          </p:cNvCxnSpPr>
          <p:nvPr/>
        </p:nvCxnSpPr>
        <p:spPr bwMode="auto">
          <a:xfrm>
            <a:off x="1529087" y="4262971"/>
            <a:ext cx="3886507"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sp>
        <p:nvSpPr>
          <p:cNvPr id="44" name="Content Placeholder 2">
            <a:extLst>
              <a:ext uri="{FF2B5EF4-FFF2-40B4-BE49-F238E27FC236}">
                <a16:creationId xmlns:a16="http://schemas.microsoft.com/office/drawing/2014/main" id="{D9CDCD54-FD5E-434B-8D30-672338A60965}"/>
              </a:ext>
            </a:extLst>
          </p:cNvPr>
          <p:cNvSpPr txBox="1">
            <a:spLocks/>
          </p:cNvSpPr>
          <p:nvPr/>
        </p:nvSpPr>
        <p:spPr bwMode="auto">
          <a:xfrm>
            <a:off x="1449576" y="7041888"/>
            <a:ext cx="3966018"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lnSpc>
                <a:spcPct val="110000"/>
              </a:lnSpc>
              <a:buClr>
                <a:srgbClr val="064B6C"/>
              </a:buClr>
              <a:defRPr/>
            </a:pPr>
            <a:r>
              <a:rPr lang="en-US" sz="2000" dirty="0">
                <a:solidFill>
                  <a:schemeClr val="tx2">
                    <a:lumMod val="75000"/>
                    <a:lumOff val="25000"/>
                  </a:schemeClr>
                </a:solidFill>
              </a:rPr>
              <a:t>Denial of critical medical care, including HIV treatment, hormonal therapy or care related to sexual violence or reproductive health.</a:t>
            </a:r>
          </a:p>
        </p:txBody>
      </p:sp>
      <p:sp>
        <p:nvSpPr>
          <p:cNvPr id="46" name="Content Placeholder 2">
            <a:extLst>
              <a:ext uri="{FF2B5EF4-FFF2-40B4-BE49-F238E27FC236}">
                <a16:creationId xmlns:a16="http://schemas.microsoft.com/office/drawing/2014/main" id="{97EB9DE6-1E58-2E4A-9D1E-4880F15D63FB}"/>
              </a:ext>
            </a:extLst>
          </p:cNvPr>
          <p:cNvSpPr txBox="1">
            <a:spLocks/>
          </p:cNvSpPr>
          <p:nvPr/>
        </p:nvSpPr>
        <p:spPr bwMode="auto">
          <a:xfrm>
            <a:off x="1449575" y="6174875"/>
            <a:ext cx="2659823"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lnSpc>
                <a:spcPct val="70000"/>
              </a:lnSpc>
              <a:buNone/>
              <a:defRPr/>
            </a:pPr>
            <a:r>
              <a:rPr lang="en-US" altLang="en-US" sz="2800" kern="0" dirty="0">
                <a:solidFill>
                  <a:schemeClr val="accent1"/>
                </a:solidFill>
                <a:latin typeface="+mn-lt"/>
                <a:ea typeface="MS PGothic" charset="-128"/>
              </a:rPr>
              <a:t>CRITICAL </a:t>
            </a:r>
            <a:br>
              <a:rPr lang="en-US" altLang="en-US" sz="2800" kern="0" dirty="0">
                <a:solidFill>
                  <a:schemeClr val="accent1"/>
                </a:solidFill>
                <a:latin typeface="+mn-lt"/>
                <a:ea typeface="MS PGothic" charset="-128"/>
              </a:rPr>
            </a:br>
            <a:r>
              <a:rPr lang="en-US" altLang="en-US" sz="2800" kern="0" dirty="0">
                <a:solidFill>
                  <a:schemeClr val="accent1"/>
                </a:solidFill>
                <a:latin typeface="+mn-lt"/>
                <a:ea typeface="MS PGothic" charset="-128"/>
              </a:rPr>
              <a:t>MEDICAL CARE </a:t>
            </a:r>
          </a:p>
        </p:txBody>
      </p:sp>
      <p:cxnSp>
        <p:nvCxnSpPr>
          <p:cNvPr id="47" name="Straight Connector 46">
            <a:extLst>
              <a:ext uri="{FF2B5EF4-FFF2-40B4-BE49-F238E27FC236}">
                <a16:creationId xmlns:a16="http://schemas.microsoft.com/office/drawing/2014/main" id="{5C0F1B62-C8F7-004C-9EAC-7B3E355E2FF9}"/>
              </a:ext>
            </a:extLst>
          </p:cNvPr>
          <p:cNvCxnSpPr>
            <a:cxnSpLocks noChangeShapeType="1"/>
          </p:cNvCxnSpPr>
          <p:nvPr/>
        </p:nvCxnSpPr>
        <p:spPr bwMode="auto">
          <a:xfrm flipV="1">
            <a:off x="6511662" y="3253563"/>
            <a:ext cx="0" cy="5337544"/>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cxnSp>
        <p:nvCxnSpPr>
          <p:cNvPr id="48" name="Straight Connector 47">
            <a:extLst>
              <a:ext uri="{FF2B5EF4-FFF2-40B4-BE49-F238E27FC236}">
                <a16:creationId xmlns:a16="http://schemas.microsoft.com/office/drawing/2014/main" id="{4F8F3786-BDA9-F140-B1F2-ACFE0C3C92EB}"/>
              </a:ext>
            </a:extLst>
          </p:cNvPr>
          <p:cNvCxnSpPr>
            <a:cxnSpLocks noChangeShapeType="1"/>
          </p:cNvCxnSpPr>
          <p:nvPr/>
        </p:nvCxnSpPr>
        <p:spPr bwMode="auto">
          <a:xfrm>
            <a:off x="1538290" y="6961655"/>
            <a:ext cx="3877304"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sp>
        <p:nvSpPr>
          <p:cNvPr id="59" name="Content Placeholder 2">
            <a:extLst>
              <a:ext uri="{FF2B5EF4-FFF2-40B4-BE49-F238E27FC236}">
                <a16:creationId xmlns:a16="http://schemas.microsoft.com/office/drawing/2014/main" id="{D9FCABBB-DB74-954C-A8F2-35268A7F932D}"/>
              </a:ext>
            </a:extLst>
          </p:cNvPr>
          <p:cNvSpPr txBox="1">
            <a:spLocks/>
          </p:cNvSpPr>
          <p:nvPr/>
        </p:nvSpPr>
        <p:spPr bwMode="auto">
          <a:xfrm>
            <a:off x="7350251" y="7041065"/>
            <a:ext cx="3511056"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lnSpc>
                <a:spcPct val="110000"/>
              </a:lnSpc>
              <a:buClr>
                <a:srgbClr val="064B6C"/>
              </a:buClr>
              <a:defRPr/>
            </a:pPr>
            <a:r>
              <a:rPr lang="en-US" sz="2000" dirty="0">
                <a:solidFill>
                  <a:schemeClr val="tx2">
                    <a:lumMod val="75000"/>
                    <a:lumOff val="25000"/>
                  </a:schemeClr>
                </a:solidFill>
              </a:rPr>
              <a:t>Isolation or solitary confinement used as a means of protection, rather than release or referral alternatives. </a:t>
            </a:r>
          </a:p>
        </p:txBody>
      </p:sp>
      <p:sp>
        <p:nvSpPr>
          <p:cNvPr id="62" name="Content Placeholder 2">
            <a:extLst>
              <a:ext uri="{FF2B5EF4-FFF2-40B4-BE49-F238E27FC236}">
                <a16:creationId xmlns:a16="http://schemas.microsoft.com/office/drawing/2014/main" id="{FC4FFCE6-436B-8445-A6EC-737A9BB59992}"/>
              </a:ext>
            </a:extLst>
          </p:cNvPr>
          <p:cNvSpPr txBox="1">
            <a:spLocks/>
          </p:cNvSpPr>
          <p:nvPr/>
        </p:nvSpPr>
        <p:spPr bwMode="auto">
          <a:xfrm>
            <a:off x="7344703" y="6089815"/>
            <a:ext cx="3644535"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2800" kern="0" dirty="0">
                <a:solidFill>
                  <a:schemeClr val="accent2"/>
                </a:solidFill>
                <a:latin typeface="+mn-lt"/>
                <a:ea typeface="MS PGothic" charset="-128"/>
              </a:rPr>
              <a:t>ISOLATION OR CONFINEMENT</a:t>
            </a:r>
          </a:p>
        </p:txBody>
      </p:sp>
      <p:cxnSp>
        <p:nvCxnSpPr>
          <p:cNvPr id="64" name="Straight Connector 63">
            <a:extLst>
              <a:ext uri="{FF2B5EF4-FFF2-40B4-BE49-F238E27FC236}">
                <a16:creationId xmlns:a16="http://schemas.microsoft.com/office/drawing/2014/main" id="{9CC71B18-512B-5F41-997F-97A6661FE98E}"/>
              </a:ext>
            </a:extLst>
          </p:cNvPr>
          <p:cNvCxnSpPr>
            <a:cxnSpLocks noChangeShapeType="1"/>
          </p:cNvCxnSpPr>
          <p:nvPr/>
        </p:nvCxnSpPr>
        <p:spPr bwMode="auto">
          <a:xfrm>
            <a:off x="7429763" y="6961655"/>
            <a:ext cx="3176363"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cxnSp>
        <p:nvCxnSpPr>
          <p:cNvPr id="76" name="Straight Connector 75">
            <a:extLst>
              <a:ext uri="{FF2B5EF4-FFF2-40B4-BE49-F238E27FC236}">
                <a16:creationId xmlns:a16="http://schemas.microsoft.com/office/drawing/2014/main" id="{E7D5FA75-9229-F946-A141-2B52F98021AC}"/>
              </a:ext>
            </a:extLst>
          </p:cNvPr>
          <p:cNvCxnSpPr>
            <a:cxnSpLocks noChangeShapeType="1"/>
          </p:cNvCxnSpPr>
          <p:nvPr/>
        </p:nvCxnSpPr>
        <p:spPr bwMode="auto">
          <a:xfrm flipH="1">
            <a:off x="1156117" y="5919695"/>
            <a:ext cx="10663876" cy="0"/>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sp>
        <p:nvSpPr>
          <p:cNvPr id="77" name="Content Placeholder 2">
            <a:extLst>
              <a:ext uri="{FF2B5EF4-FFF2-40B4-BE49-F238E27FC236}">
                <a16:creationId xmlns:a16="http://schemas.microsoft.com/office/drawing/2014/main" id="{3580A4FF-302C-CD43-B615-E00AD2C18457}"/>
              </a:ext>
            </a:extLst>
          </p:cNvPr>
          <p:cNvSpPr txBox="1">
            <a:spLocks/>
          </p:cNvSpPr>
          <p:nvPr/>
        </p:nvSpPr>
        <p:spPr bwMode="auto">
          <a:xfrm>
            <a:off x="7368022" y="4247350"/>
            <a:ext cx="3493285"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lnSpc>
                <a:spcPct val="110000"/>
              </a:lnSpc>
              <a:buClr>
                <a:srgbClr val="064B6C"/>
              </a:buClr>
              <a:defRPr/>
            </a:pPr>
            <a:r>
              <a:rPr lang="en-US" sz="2000" dirty="0">
                <a:solidFill>
                  <a:schemeClr val="tx2">
                    <a:lumMod val="75000"/>
                    <a:lumOff val="25000"/>
                  </a:schemeClr>
                </a:solidFill>
              </a:rPr>
              <a:t>Lack of access to legal and social support, justice systems, appropriate counselling and sufficiently trained staff.</a:t>
            </a:r>
          </a:p>
        </p:txBody>
      </p:sp>
      <p:sp>
        <p:nvSpPr>
          <p:cNvPr id="78" name="Content Placeholder 2">
            <a:extLst>
              <a:ext uri="{FF2B5EF4-FFF2-40B4-BE49-F238E27FC236}">
                <a16:creationId xmlns:a16="http://schemas.microsoft.com/office/drawing/2014/main" id="{736F1704-D3C6-B24E-8FD9-3851BC0FD4D3}"/>
              </a:ext>
            </a:extLst>
          </p:cNvPr>
          <p:cNvSpPr txBox="1">
            <a:spLocks/>
          </p:cNvSpPr>
          <p:nvPr/>
        </p:nvSpPr>
        <p:spPr bwMode="auto">
          <a:xfrm>
            <a:off x="7369935" y="3221978"/>
            <a:ext cx="2769080"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2800" kern="0" dirty="0">
                <a:solidFill>
                  <a:schemeClr val="accent1"/>
                </a:solidFill>
                <a:latin typeface="+mn-lt"/>
                <a:ea typeface="MS PGothic" charset="-128"/>
              </a:rPr>
              <a:t>LACK OF SUPPORT</a:t>
            </a:r>
          </a:p>
        </p:txBody>
      </p:sp>
      <p:cxnSp>
        <p:nvCxnSpPr>
          <p:cNvPr id="79" name="Straight Connector 78">
            <a:extLst>
              <a:ext uri="{FF2B5EF4-FFF2-40B4-BE49-F238E27FC236}">
                <a16:creationId xmlns:a16="http://schemas.microsoft.com/office/drawing/2014/main" id="{7CBB9D69-C076-184D-AB39-4AD9EFE0FA84}"/>
              </a:ext>
            </a:extLst>
          </p:cNvPr>
          <p:cNvCxnSpPr>
            <a:cxnSpLocks noChangeShapeType="1"/>
          </p:cNvCxnSpPr>
          <p:nvPr/>
        </p:nvCxnSpPr>
        <p:spPr bwMode="auto">
          <a:xfrm>
            <a:off x="7447534" y="4167940"/>
            <a:ext cx="3158592"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cxnSp>
        <p:nvCxnSpPr>
          <p:cNvPr id="37" name="Straight Connector 36">
            <a:extLst>
              <a:ext uri="{FF2B5EF4-FFF2-40B4-BE49-F238E27FC236}">
                <a16:creationId xmlns:a16="http://schemas.microsoft.com/office/drawing/2014/main" id="{B580DB5A-61E1-524F-8725-9E44F8E05BF7}"/>
              </a:ext>
            </a:extLst>
          </p:cNvPr>
          <p:cNvCxnSpPr>
            <a:cxnSpLocks/>
          </p:cNvCxnSpPr>
          <p:nvPr/>
        </p:nvCxnSpPr>
        <p:spPr bwMode="auto">
          <a:xfrm flipH="1">
            <a:off x="-62635" y="841571"/>
            <a:ext cx="2614449"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Connector 37">
            <a:extLst>
              <a:ext uri="{FF2B5EF4-FFF2-40B4-BE49-F238E27FC236}">
                <a16:creationId xmlns:a16="http://schemas.microsoft.com/office/drawing/2014/main" id="{162400C5-1952-6B4B-81BC-FFF1F1F0EE9C}"/>
              </a:ext>
            </a:extLst>
          </p:cNvPr>
          <p:cNvCxnSpPr>
            <a:cxnSpLocks/>
          </p:cNvCxnSpPr>
          <p:nvPr/>
        </p:nvCxnSpPr>
        <p:spPr bwMode="auto">
          <a:xfrm flipH="1">
            <a:off x="10378537" y="841571"/>
            <a:ext cx="2614449"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43" name="Group 42">
            <a:extLst>
              <a:ext uri="{FF2B5EF4-FFF2-40B4-BE49-F238E27FC236}">
                <a16:creationId xmlns:a16="http://schemas.microsoft.com/office/drawing/2014/main" id="{9C341022-2451-A24E-B2EB-5B451CAA4381}"/>
              </a:ext>
            </a:extLst>
          </p:cNvPr>
          <p:cNvGrpSpPr/>
          <p:nvPr/>
        </p:nvGrpSpPr>
        <p:grpSpPr>
          <a:xfrm>
            <a:off x="4574967" y="1789872"/>
            <a:ext cx="4058916" cy="1048700"/>
            <a:chOff x="8405902" y="5677489"/>
            <a:chExt cx="5787182" cy="1495230"/>
          </a:xfrm>
        </p:grpSpPr>
        <p:sp>
          <p:nvSpPr>
            <p:cNvPr id="45" name="Rectangle 44">
              <a:extLst>
                <a:ext uri="{FF2B5EF4-FFF2-40B4-BE49-F238E27FC236}">
                  <a16:creationId xmlns:a16="http://schemas.microsoft.com/office/drawing/2014/main" id="{40712372-51E4-774E-BEA3-CEB47571E4EA}"/>
                </a:ext>
              </a:extLst>
            </p:cNvPr>
            <p:cNvSpPr/>
            <p:nvPr/>
          </p:nvSpPr>
          <p:spPr>
            <a:xfrm>
              <a:off x="8405902" y="5677489"/>
              <a:ext cx="5544272" cy="149523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nvGrpSpPr>
            <p:cNvPr id="49" name="Group 48">
              <a:extLst>
                <a:ext uri="{FF2B5EF4-FFF2-40B4-BE49-F238E27FC236}">
                  <a16:creationId xmlns:a16="http://schemas.microsoft.com/office/drawing/2014/main" id="{F89D9117-0EFF-014F-A25C-0C9BA45BE859}"/>
                </a:ext>
              </a:extLst>
            </p:cNvPr>
            <p:cNvGrpSpPr/>
            <p:nvPr/>
          </p:nvGrpSpPr>
          <p:grpSpPr>
            <a:xfrm>
              <a:off x="8522165" y="5963578"/>
              <a:ext cx="872233" cy="872233"/>
              <a:chOff x="841535" y="7053789"/>
              <a:chExt cx="677185" cy="677185"/>
            </a:xfrm>
          </p:grpSpPr>
          <p:sp>
            <p:nvSpPr>
              <p:cNvPr id="54" name="Shape 7274">
                <a:extLst>
                  <a:ext uri="{FF2B5EF4-FFF2-40B4-BE49-F238E27FC236}">
                    <a16:creationId xmlns:a16="http://schemas.microsoft.com/office/drawing/2014/main" id="{94886949-9AE0-6548-97A5-E7FE05016AA6}"/>
                  </a:ext>
                </a:extLst>
              </p:cNvPr>
              <p:cNvSpPr/>
              <p:nvPr/>
            </p:nvSpPr>
            <p:spPr>
              <a:xfrm>
                <a:off x="841535" y="7053789"/>
                <a:ext cx="677185" cy="677185"/>
              </a:xfrm>
              <a:prstGeom prst="ellipse">
                <a:avLst/>
              </a:prstGeom>
              <a:solidFill>
                <a:schemeClr val="accent2"/>
              </a:solidFill>
              <a:ln w="12700" cap="flat">
                <a:noFill/>
                <a:miter lim="400000"/>
              </a:ln>
              <a:effectLst>
                <a:outerShdw blurRad="127000" dist="38100" dir="4680000" sx="50000" sy="50000" rotWithShape="0">
                  <a:schemeClr val="tx1">
                    <a:alpha val="64000"/>
                  </a:schemeClr>
                </a:outerShdw>
              </a:effectLst>
            </p:spPr>
            <p:txBody>
              <a:bodyPr wrap="square" lIns="27084" tIns="27084" rIns="27084" bIns="27084" numCol="1" anchor="ctr">
                <a:noAutofit/>
              </a:bodyPr>
              <a:lstStyle/>
              <a:p>
                <a:pPr>
                  <a:defRPr sz="3200">
                    <a:solidFill>
                      <a:srgbClr val="FFFFFF"/>
                    </a:solidFill>
                  </a:defRPr>
                </a:pPr>
                <a:endParaRPr sz="1400" dirty="0">
                  <a:latin typeface="Calibri Regular"/>
                </a:endParaRPr>
              </a:p>
            </p:txBody>
          </p:sp>
          <p:grpSp>
            <p:nvGrpSpPr>
              <p:cNvPr id="55" name="Group 54">
                <a:extLst>
                  <a:ext uri="{FF2B5EF4-FFF2-40B4-BE49-F238E27FC236}">
                    <a16:creationId xmlns:a16="http://schemas.microsoft.com/office/drawing/2014/main" id="{E9CB486B-48C0-7F4B-B62C-6316BF55D2A5}"/>
                  </a:ext>
                </a:extLst>
              </p:cNvPr>
              <p:cNvGrpSpPr/>
              <p:nvPr/>
            </p:nvGrpSpPr>
            <p:grpSpPr>
              <a:xfrm>
                <a:off x="954648" y="7210213"/>
                <a:ext cx="495567" cy="366519"/>
                <a:chOff x="2598738" y="3560760"/>
                <a:chExt cx="457200" cy="338141"/>
              </a:xfrm>
              <a:solidFill>
                <a:schemeClr val="bg1"/>
              </a:solidFill>
            </p:grpSpPr>
            <p:sp>
              <p:nvSpPr>
                <p:cNvPr id="56" name="Freeform 187">
                  <a:extLst>
                    <a:ext uri="{FF2B5EF4-FFF2-40B4-BE49-F238E27FC236}">
                      <a16:creationId xmlns:a16="http://schemas.microsoft.com/office/drawing/2014/main" id="{2F2648CC-DBE1-164D-9C88-33E29E7C84BD}"/>
                    </a:ext>
                  </a:extLst>
                </p:cNvPr>
                <p:cNvSpPr>
                  <a:spLocks noEditPoints="1"/>
                </p:cNvSpPr>
                <p:nvPr/>
              </p:nvSpPr>
              <p:spPr bwMode="auto">
                <a:xfrm>
                  <a:off x="2598738" y="3560760"/>
                  <a:ext cx="417513" cy="298450"/>
                </a:xfrm>
                <a:custGeom>
                  <a:avLst/>
                  <a:gdLst>
                    <a:gd name="T0" fmla="*/ 729 w 3157"/>
                    <a:gd name="T1" fmla="*/ 1876 h 2261"/>
                    <a:gd name="T2" fmla="*/ 565 w 3157"/>
                    <a:gd name="T3" fmla="*/ 1943 h 2261"/>
                    <a:gd name="T4" fmla="*/ 1070 w 3157"/>
                    <a:gd name="T5" fmla="*/ 1889 h 2261"/>
                    <a:gd name="T6" fmla="*/ 876 w 3157"/>
                    <a:gd name="T7" fmla="*/ 1858 h 2261"/>
                    <a:gd name="T8" fmla="*/ 721 w 3157"/>
                    <a:gd name="T9" fmla="*/ 231 h 2261"/>
                    <a:gd name="T10" fmla="*/ 553 w 3157"/>
                    <a:gd name="T11" fmla="*/ 303 h 2261"/>
                    <a:gd name="T12" fmla="*/ 423 w 3157"/>
                    <a:gd name="T13" fmla="*/ 403 h 2261"/>
                    <a:gd name="T14" fmla="*/ 335 w 3157"/>
                    <a:gd name="T15" fmla="*/ 502 h 2261"/>
                    <a:gd name="T16" fmla="*/ 343 w 3157"/>
                    <a:gd name="T17" fmla="*/ 1839 h 2261"/>
                    <a:gd name="T18" fmla="*/ 500 w 3157"/>
                    <a:gd name="T19" fmla="*/ 1739 h 2261"/>
                    <a:gd name="T20" fmla="*/ 699 w 3157"/>
                    <a:gd name="T21" fmla="*/ 1667 h 2261"/>
                    <a:gd name="T22" fmla="*/ 876 w 3157"/>
                    <a:gd name="T23" fmla="*/ 1648 h 2261"/>
                    <a:gd name="T24" fmla="*/ 1111 w 3157"/>
                    <a:gd name="T25" fmla="*/ 1681 h 2261"/>
                    <a:gd name="T26" fmla="*/ 1304 w 3157"/>
                    <a:gd name="T27" fmla="*/ 1765 h 2261"/>
                    <a:gd name="T28" fmla="*/ 1454 w 3157"/>
                    <a:gd name="T29" fmla="*/ 1871 h 2261"/>
                    <a:gd name="T30" fmla="*/ 1415 w 3157"/>
                    <a:gd name="T31" fmla="*/ 487 h 2261"/>
                    <a:gd name="T32" fmla="*/ 1317 w 3157"/>
                    <a:gd name="T33" fmla="*/ 386 h 2261"/>
                    <a:gd name="T34" fmla="*/ 1173 w 3157"/>
                    <a:gd name="T35" fmla="*/ 286 h 2261"/>
                    <a:gd name="T36" fmla="*/ 986 w 3157"/>
                    <a:gd name="T37" fmla="*/ 221 h 2261"/>
                    <a:gd name="T38" fmla="*/ 941 w 3157"/>
                    <a:gd name="T39" fmla="*/ 3 h 2261"/>
                    <a:gd name="T40" fmla="*/ 1167 w 3157"/>
                    <a:gd name="T41" fmla="*/ 52 h 2261"/>
                    <a:gd name="T42" fmla="*/ 1351 w 3157"/>
                    <a:gd name="T43" fmla="*/ 146 h 2261"/>
                    <a:gd name="T44" fmla="*/ 1496 w 3157"/>
                    <a:gd name="T45" fmla="*/ 263 h 2261"/>
                    <a:gd name="T46" fmla="*/ 1621 w 3157"/>
                    <a:gd name="T47" fmla="*/ 264 h 2261"/>
                    <a:gd name="T48" fmla="*/ 1763 w 3157"/>
                    <a:gd name="T49" fmla="*/ 146 h 2261"/>
                    <a:gd name="T50" fmla="*/ 1946 w 3157"/>
                    <a:gd name="T51" fmla="*/ 52 h 2261"/>
                    <a:gd name="T52" fmla="*/ 2171 w 3157"/>
                    <a:gd name="T53" fmla="*/ 3 h 2261"/>
                    <a:gd name="T54" fmla="*/ 2417 w 3157"/>
                    <a:gd name="T55" fmla="*/ 20 h 2261"/>
                    <a:gd name="T56" fmla="*/ 2623 w 3157"/>
                    <a:gd name="T57" fmla="*/ 95 h 2261"/>
                    <a:gd name="T58" fmla="*/ 2784 w 3157"/>
                    <a:gd name="T59" fmla="*/ 200 h 2261"/>
                    <a:gd name="T60" fmla="*/ 2907 w 3157"/>
                    <a:gd name="T61" fmla="*/ 317 h 2261"/>
                    <a:gd name="T62" fmla="*/ 2984 w 3157"/>
                    <a:gd name="T63" fmla="*/ 413 h 2261"/>
                    <a:gd name="T64" fmla="*/ 3013 w 3157"/>
                    <a:gd name="T65" fmla="*/ 455 h 2261"/>
                    <a:gd name="T66" fmla="*/ 3157 w 3157"/>
                    <a:gd name="T67" fmla="*/ 2156 h 2261"/>
                    <a:gd name="T68" fmla="*/ 3028 w 3157"/>
                    <a:gd name="T69" fmla="*/ 1839 h 2261"/>
                    <a:gd name="T70" fmla="*/ 3060 w 3157"/>
                    <a:gd name="T71" fmla="*/ 1646 h 2261"/>
                    <a:gd name="T72" fmla="*/ 3019 w 3157"/>
                    <a:gd name="T73" fmla="*/ 1455 h 2261"/>
                    <a:gd name="T74" fmla="*/ 2905 w 3157"/>
                    <a:gd name="T75" fmla="*/ 1286 h 2261"/>
                    <a:gd name="T76" fmla="*/ 2812 w 3157"/>
                    <a:gd name="T77" fmla="*/ 539 h 2261"/>
                    <a:gd name="T78" fmla="*/ 2753 w 3157"/>
                    <a:gd name="T79" fmla="*/ 465 h 2261"/>
                    <a:gd name="T80" fmla="*/ 2644 w 3157"/>
                    <a:gd name="T81" fmla="*/ 360 h 2261"/>
                    <a:gd name="T82" fmla="*/ 2489 w 3157"/>
                    <a:gd name="T83" fmla="*/ 265 h 2261"/>
                    <a:gd name="T84" fmla="*/ 2292 w 3157"/>
                    <a:gd name="T85" fmla="*/ 214 h 2261"/>
                    <a:gd name="T86" fmla="*/ 2081 w 3157"/>
                    <a:gd name="T87" fmla="*/ 231 h 2261"/>
                    <a:gd name="T88" fmla="*/ 1911 w 3157"/>
                    <a:gd name="T89" fmla="*/ 303 h 2261"/>
                    <a:gd name="T90" fmla="*/ 1781 w 3157"/>
                    <a:gd name="T91" fmla="*/ 403 h 2261"/>
                    <a:gd name="T92" fmla="*/ 1694 w 3157"/>
                    <a:gd name="T93" fmla="*/ 503 h 2261"/>
                    <a:gd name="T94" fmla="*/ 1704 w 3157"/>
                    <a:gd name="T95" fmla="*/ 1836 h 2261"/>
                    <a:gd name="T96" fmla="*/ 1883 w 3157"/>
                    <a:gd name="T97" fmla="*/ 1726 h 2261"/>
                    <a:gd name="T98" fmla="*/ 2008 w 3157"/>
                    <a:gd name="T99" fmla="*/ 1788 h 2261"/>
                    <a:gd name="T100" fmla="*/ 1961 w 3157"/>
                    <a:gd name="T101" fmla="*/ 1922 h 2261"/>
                    <a:gd name="T102" fmla="*/ 2120 w 3157"/>
                    <a:gd name="T103" fmla="*/ 2001 h 2261"/>
                    <a:gd name="T104" fmla="*/ 2274 w 3157"/>
                    <a:gd name="T105" fmla="*/ 2123 h 2261"/>
                    <a:gd name="T106" fmla="*/ 2470 w 3157"/>
                    <a:gd name="T107" fmla="*/ 2181 h 2261"/>
                    <a:gd name="T108" fmla="*/ 2672 w 3157"/>
                    <a:gd name="T109" fmla="*/ 2163 h 2261"/>
                    <a:gd name="T110" fmla="*/ 2858 w 3157"/>
                    <a:gd name="T111" fmla="*/ 2070 h 2261"/>
                    <a:gd name="T112" fmla="*/ 95 w 3157"/>
                    <a:gd name="T113" fmla="*/ 695 h 2261"/>
                    <a:gd name="T114" fmla="*/ 117 w 3157"/>
                    <a:gd name="T115" fmla="*/ 445 h 2261"/>
                    <a:gd name="T116" fmla="*/ 167 w 3157"/>
                    <a:gd name="T117" fmla="*/ 371 h 2261"/>
                    <a:gd name="T118" fmla="*/ 266 w 3157"/>
                    <a:gd name="T119" fmla="*/ 260 h 2261"/>
                    <a:gd name="T120" fmla="*/ 405 w 3157"/>
                    <a:gd name="T121" fmla="*/ 146 h 2261"/>
                    <a:gd name="T122" fmla="*/ 586 w 3157"/>
                    <a:gd name="T123" fmla="*/ 52 h 2261"/>
                    <a:gd name="T124" fmla="*/ 813 w 3157"/>
                    <a:gd name="T125" fmla="*/ 3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57" h="2261">
                      <a:moveTo>
                        <a:pt x="876" y="1858"/>
                      </a:moveTo>
                      <a:lnTo>
                        <a:pt x="825" y="1860"/>
                      </a:lnTo>
                      <a:lnTo>
                        <a:pt x="775" y="1866"/>
                      </a:lnTo>
                      <a:lnTo>
                        <a:pt x="729" y="1876"/>
                      </a:lnTo>
                      <a:lnTo>
                        <a:pt x="684" y="1889"/>
                      </a:lnTo>
                      <a:lnTo>
                        <a:pt x="642" y="1905"/>
                      </a:lnTo>
                      <a:lnTo>
                        <a:pt x="602" y="1923"/>
                      </a:lnTo>
                      <a:lnTo>
                        <a:pt x="565" y="1943"/>
                      </a:lnTo>
                      <a:lnTo>
                        <a:pt x="1192" y="1943"/>
                      </a:lnTo>
                      <a:lnTo>
                        <a:pt x="1153" y="1923"/>
                      </a:lnTo>
                      <a:lnTo>
                        <a:pt x="1113" y="1905"/>
                      </a:lnTo>
                      <a:lnTo>
                        <a:pt x="1070" y="1889"/>
                      </a:lnTo>
                      <a:lnTo>
                        <a:pt x="1025" y="1876"/>
                      </a:lnTo>
                      <a:lnTo>
                        <a:pt x="978" y="1866"/>
                      </a:lnTo>
                      <a:lnTo>
                        <a:pt x="929" y="1860"/>
                      </a:lnTo>
                      <a:lnTo>
                        <a:pt x="876" y="1858"/>
                      </a:lnTo>
                      <a:close/>
                      <a:moveTo>
                        <a:pt x="876" y="211"/>
                      </a:moveTo>
                      <a:lnTo>
                        <a:pt x="823" y="213"/>
                      </a:lnTo>
                      <a:lnTo>
                        <a:pt x="771" y="221"/>
                      </a:lnTo>
                      <a:lnTo>
                        <a:pt x="721" y="231"/>
                      </a:lnTo>
                      <a:lnTo>
                        <a:pt x="675" y="244"/>
                      </a:lnTo>
                      <a:lnTo>
                        <a:pt x="632" y="262"/>
                      </a:lnTo>
                      <a:lnTo>
                        <a:pt x="591" y="282"/>
                      </a:lnTo>
                      <a:lnTo>
                        <a:pt x="553" y="303"/>
                      </a:lnTo>
                      <a:lnTo>
                        <a:pt x="517" y="326"/>
                      </a:lnTo>
                      <a:lnTo>
                        <a:pt x="483" y="351"/>
                      </a:lnTo>
                      <a:lnTo>
                        <a:pt x="452" y="376"/>
                      </a:lnTo>
                      <a:lnTo>
                        <a:pt x="423" y="403"/>
                      </a:lnTo>
                      <a:lnTo>
                        <a:pt x="395" y="430"/>
                      </a:lnTo>
                      <a:lnTo>
                        <a:pt x="372" y="456"/>
                      </a:lnTo>
                      <a:lnTo>
                        <a:pt x="352" y="480"/>
                      </a:lnTo>
                      <a:lnTo>
                        <a:pt x="335" y="502"/>
                      </a:lnTo>
                      <a:lnTo>
                        <a:pt x="321" y="522"/>
                      </a:lnTo>
                      <a:lnTo>
                        <a:pt x="310" y="537"/>
                      </a:lnTo>
                      <a:lnTo>
                        <a:pt x="310" y="1866"/>
                      </a:lnTo>
                      <a:lnTo>
                        <a:pt x="343" y="1839"/>
                      </a:lnTo>
                      <a:lnTo>
                        <a:pt x="378" y="1812"/>
                      </a:lnTo>
                      <a:lnTo>
                        <a:pt x="415" y="1786"/>
                      </a:lnTo>
                      <a:lnTo>
                        <a:pt x="457" y="1761"/>
                      </a:lnTo>
                      <a:lnTo>
                        <a:pt x="500" y="1739"/>
                      </a:lnTo>
                      <a:lnTo>
                        <a:pt x="545" y="1717"/>
                      </a:lnTo>
                      <a:lnTo>
                        <a:pt x="594" y="1697"/>
                      </a:lnTo>
                      <a:lnTo>
                        <a:pt x="645" y="1680"/>
                      </a:lnTo>
                      <a:lnTo>
                        <a:pt x="699" y="1667"/>
                      </a:lnTo>
                      <a:lnTo>
                        <a:pt x="756" y="1657"/>
                      </a:lnTo>
                      <a:lnTo>
                        <a:pt x="815" y="1650"/>
                      </a:lnTo>
                      <a:lnTo>
                        <a:pt x="876" y="1648"/>
                      </a:lnTo>
                      <a:lnTo>
                        <a:pt x="876" y="1648"/>
                      </a:lnTo>
                      <a:lnTo>
                        <a:pt x="940" y="1650"/>
                      </a:lnTo>
                      <a:lnTo>
                        <a:pt x="1000" y="1657"/>
                      </a:lnTo>
                      <a:lnTo>
                        <a:pt x="1057" y="1667"/>
                      </a:lnTo>
                      <a:lnTo>
                        <a:pt x="1111" y="1681"/>
                      </a:lnTo>
                      <a:lnTo>
                        <a:pt x="1164" y="1698"/>
                      </a:lnTo>
                      <a:lnTo>
                        <a:pt x="1214" y="1719"/>
                      </a:lnTo>
                      <a:lnTo>
                        <a:pt x="1261" y="1741"/>
                      </a:lnTo>
                      <a:lnTo>
                        <a:pt x="1304" y="1765"/>
                      </a:lnTo>
                      <a:lnTo>
                        <a:pt x="1347" y="1790"/>
                      </a:lnTo>
                      <a:lnTo>
                        <a:pt x="1385" y="1816"/>
                      </a:lnTo>
                      <a:lnTo>
                        <a:pt x="1420" y="1844"/>
                      </a:lnTo>
                      <a:lnTo>
                        <a:pt x="1454" y="1871"/>
                      </a:lnTo>
                      <a:lnTo>
                        <a:pt x="1454" y="539"/>
                      </a:lnTo>
                      <a:lnTo>
                        <a:pt x="1445" y="525"/>
                      </a:lnTo>
                      <a:lnTo>
                        <a:pt x="1432" y="509"/>
                      </a:lnTo>
                      <a:lnTo>
                        <a:pt x="1415" y="487"/>
                      </a:lnTo>
                      <a:lnTo>
                        <a:pt x="1395" y="465"/>
                      </a:lnTo>
                      <a:lnTo>
                        <a:pt x="1372" y="439"/>
                      </a:lnTo>
                      <a:lnTo>
                        <a:pt x="1346" y="413"/>
                      </a:lnTo>
                      <a:lnTo>
                        <a:pt x="1317" y="386"/>
                      </a:lnTo>
                      <a:lnTo>
                        <a:pt x="1284" y="360"/>
                      </a:lnTo>
                      <a:lnTo>
                        <a:pt x="1250" y="334"/>
                      </a:lnTo>
                      <a:lnTo>
                        <a:pt x="1213" y="309"/>
                      </a:lnTo>
                      <a:lnTo>
                        <a:pt x="1173" y="286"/>
                      </a:lnTo>
                      <a:lnTo>
                        <a:pt x="1130" y="265"/>
                      </a:lnTo>
                      <a:lnTo>
                        <a:pt x="1085" y="247"/>
                      </a:lnTo>
                      <a:lnTo>
                        <a:pt x="1037" y="232"/>
                      </a:lnTo>
                      <a:lnTo>
                        <a:pt x="986" y="221"/>
                      </a:lnTo>
                      <a:lnTo>
                        <a:pt x="933" y="214"/>
                      </a:lnTo>
                      <a:lnTo>
                        <a:pt x="876" y="211"/>
                      </a:lnTo>
                      <a:close/>
                      <a:moveTo>
                        <a:pt x="876" y="0"/>
                      </a:moveTo>
                      <a:lnTo>
                        <a:pt x="941" y="3"/>
                      </a:lnTo>
                      <a:lnTo>
                        <a:pt x="1001" y="10"/>
                      </a:lnTo>
                      <a:lnTo>
                        <a:pt x="1059" y="20"/>
                      </a:lnTo>
                      <a:lnTo>
                        <a:pt x="1115" y="35"/>
                      </a:lnTo>
                      <a:lnTo>
                        <a:pt x="1167" y="52"/>
                      </a:lnTo>
                      <a:lnTo>
                        <a:pt x="1218" y="72"/>
                      </a:lnTo>
                      <a:lnTo>
                        <a:pt x="1264" y="95"/>
                      </a:lnTo>
                      <a:lnTo>
                        <a:pt x="1310" y="120"/>
                      </a:lnTo>
                      <a:lnTo>
                        <a:pt x="1351" y="146"/>
                      </a:lnTo>
                      <a:lnTo>
                        <a:pt x="1390" y="173"/>
                      </a:lnTo>
                      <a:lnTo>
                        <a:pt x="1427" y="200"/>
                      </a:lnTo>
                      <a:lnTo>
                        <a:pt x="1459" y="228"/>
                      </a:lnTo>
                      <a:lnTo>
                        <a:pt x="1496" y="263"/>
                      </a:lnTo>
                      <a:lnTo>
                        <a:pt x="1530" y="296"/>
                      </a:lnTo>
                      <a:lnTo>
                        <a:pt x="1560" y="330"/>
                      </a:lnTo>
                      <a:lnTo>
                        <a:pt x="1588" y="297"/>
                      </a:lnTo>
                      <a:lnTo>
                        <a:pt x="1621" y="264"/>
                      </a:lnTo>
                      <a:lnTo>
                        <a:pt x="1657" y="229"/>
                      </a:lnTo>
                      <a:lnTo>
                        <a:pt x="1689" y="201"/>
                      </a:lnTo>
                      <a:lnTo>
                        <a:pt x="1725" y="174"/>
                      </a:lnTo>
                      <a:lnTo>
                        <a:pt x="1763" y="146"/>
                      </a:lnTo>
                      <a:lnTo>
                        <a:pt x="1804" y="120"/>
                      </a:lnTo>
                      <a:lnTo>
                        <a:pt x="1849" y="96"/>
                      </a:lnTo>
                      <a:lnTo>
                        <a:pt x="1896" y="73"/>
                      </a:lnTo>
                      <a:lnTo>
                        <a:pt x="1946" y="52"/>
                      </a:lnTo>
                      <a:lnTo>
                        <a:pt x="1997" y="35"/>
                      </a:lnTo>
                      <a:lnTo>
                        <a:pt x="2053" y="20"/>
                      </a:lnTo>
                      <a:lnTo>
                        <a:pt x="2111" y="10"/>
                      </a:lnTo>
                      <a:lnTo>
                        <a:pt x="2171" y="3"/>
                      </a:lnTo>
                      <a:lnTo>
                        <a:pt x="2235" y="0"/>
                      </a:lnTo>
                      <a:lnTo>
                        <a:pt x="2299" y="3"/>
                      </a:lnTo>
                      <a:lnTo>
                        <a:pt x="2359" y="10"/>
                      </a:lnTo>
                      <a:lnTo>
                        <a:pt x="2417" y="20"/>
                      </a:lnTo>
                      <a:lnTo>
                        <a:pt x="2473" y="35"/>
                      </a:lnTo>
                      <a:lnTo>
                        <a:pt x="2526" y="52"/>
                      </a:lnTo>
                      <a:lnTo>
                        <a:pt x="2575" y="72"/>
                      </a:lnTo>
                      <a:lnTo>
                        <a:pt x="2623" y="95"/>
                      </a:lnTo>
                      <a:lnTo>
                        <a:pt x="2668" y="120"/>
                      </a:lnTo>
                      <a:lnTo>
                        <a:pt x="2709" y="146"/>
                      </a:lnTo>
                      <a:lnTo>
                        <a:pt x="2748" y="173"/>
                      </a:lnTo>
                      <a:lnTo>
                        <a:pt x="2784" y="200"/>
                      </a:lnTo>
                      <a:lnTo>
                        <a:pt x="2818" y="228"/>
                      </a:lnTo>
                      <a:lnTo>
                        <a:pt x="2850" y="259"/>
                      </a:lnTo>
                      <a:lnTo>
                        <a:pt x="2881" y="288"/>
                      </a:lnTo>
                      <a:lnTo>
                        <a:pt x="2907" y="317"/>
                      </a:lnTo>
                      <a:lnTo>
                        <a:pt x="2932" y="344"/>
                      </a:lnTo>
                      <a:lnTo>
                        <a:pt x="2952" y="370"/>
                      </a:lnTo>
                      <a:lnTo>
                        <a:pt x="2970" y="393"/>
                      </a:lnTo>
                      <a:lnTo>
                        <a:pt x="2984" y="413"/>
                      </a:lnTo>
                      <a:lnTo>
                        <a:pt x="2996" y="429"/>
                      </a:lnTo>
                      <a:lnTo>
                        <a:pt x="3004" y="443"/>
                      </a:lnTo>
                      <a:lnTo>
                        <a:pt x="3010" y="451"/>
                      </a:lnTo>
                      <a:lnTo>
                        <a:pt x="3013" y="455"/>
                      </a:lnTo>
                      <a:lnTo>
                        <a:pt x="3027" y="508"/>
                      </a:lnTo>
                      <a:lnTo>
                        <a:pt x="3027" y="695"/>
                      </a:lnTo>
                      <a:lnTo>
                        <a:pt x="3157" y="695"/>
                      </a:lnTo>
                      <a:lnTo>
                        <a:pt x="3157" y="2156"/>
                      </a:lnTo>
                      <a:lnTo>
                        <a:pt x="2955" y="1971"/>
                      </a:lnTo>
                      <a:lnTo>
                        <a:pt x="2983" y="1930"/>
                      </a:lnTo>
                      <a:lnTo>
                        <a:pt x="3008" y="1885"/>
                      </a:lnTo>
                      <a:lnTo>
                        <a:pt x="3028" y="1839"/>
                      </a:lnTo>
                      <a:lnTo>
                        <a:pt x="3042" y="1793"/>
                      </a:lnTo>
                      <a:lnTo>
                        <a:pt x="3053" y="1744"/>
                      </a:lnTo>
                      <a:lnTo>
                        <a:pt x="3059" y="1695"/>
                      </a:lnTo>
                      <a:lnTo>
                        <a:pt x="3060" y="1646"/>
                      </a:lnTo>
                      <a:lnTo>
                        <a:pt x="3057" y="1597"/>
                      </a:lnTo>
                      <a:lnTo>
                        <a:pt x="3049" y="1549"/>
                      </a:lnTo>
                      <a:lnTo>
                        <a:pt x="3037" y="1502"/>
                      </a:lnTo>
                      <a:lnTo>
                        <a:pt x="3019" y="1455"/>
                      </a:lnTo>
                      <a:lnTo>
                        <a:pt x="2998" y="1409"/>
                      </a:lnTo>
                      <a:lnTo>
                        <a:pt x="2972" y="1366"/>
                      </a:lnTo>
                      <a:lnTo>
                        <a:pt x="2941" y="1325"/>
                      </a:lnTo>
                      <a:lnTo>
                        <a:pt x="2905" y="1286"/>
                      </a:lnTo>
                      <a:lnTo>
                        <a:pt x="2876" y="1259"/>
                      </a:lnTo>
                      <a:lnTo>
                        <a:pt x="2845" y="1235"/>
                      </a:lnTo>
                      <a:lnTo>
                        <a:pt x="2812" y="1213"/>
                      </a:lnTo>
                      <a:lnTo>
                        <a:pt x="2812" y="539"/>
                      </a:lnTo>
                      <a:lnTo>
                        <a:pt x="2803" y="525"/>
                      </a:lnTo>
                      <a:lnTo>
                        <a:pt x="2790" y="509"/>
                      </a:lnTo>
                      <a:lnTo>
                        <a:pt x="2773" y="487"/>
                      </a:lnTo>
                      <a:lnTo>
                        <a:pt x="2753" y="465"/>
                      </a:lnTo>
                      <a:lnTo>
                        <a:pt x="2730" y="439"/>
                      </a:lnTo>
                      <a:lnTo>
                        <a:pt x="2705" y="413"/>
                      </a:lnTo>
                      <a:lnTo>
                        <a:pt x="2675" y="386"/>
                      </a:lnTo>
                      <a:lnTo>
                        <a:pt x="2644" y="360"/>
                      </a:lnTo>
                      <a:lnTo>
                        <a:pt x="2609" y="334"/>
                      </a:lnTo>
                      <a:lnTo>
                        <a:pt x="2571" y="309"/>
                      </a:lnTo>
                      <a:lnTo>
                        <a:pt x="2531" y="286"/>
                      </a:lnTo>
                      <a:lnTo>
                        <a:pt x="2489" y="265"/>
                      </a:lnTo>
                      <a:lnTo>
                        <a:pt x="2443" y="247"/>
                      </a:lnTo>
                      <a:lnTo>
                        <a:pt x="2395" y="232"/>
                      </a:lnTo>
                      <a:lnTo>
                        <a:pt x="2344" y="221"/>
                      </a:lnTo>
                      <a:lnTo>
                        <a:pt x="2292" y="214"/>
                      </a:lnTo>
                      <a:lnTo>
                        <a:pt x="2235" y="211"/>
                      </a:lnTo>
                      <a:lnTo>
                        <a:pt x="2181" y="213"/>
                      </a:lnTo>
                      <a:lnTo>
                        <a:pt x="2129" y="221"/>
                      </a:lnTo>
                      <a:lnTo>
                        <a:pt x="2081" y="231"/>
                      </a:lnTo>
                      <a:lnTo>
                        <a:pt x="2034" y="244"/>
                      </a:lnTo>
                      <a:lnTo>
                        <a:pt x="1990" y="262"/>
                      </a:lnTo>
                      <a:lnTo>
                        <a:pt x="1950" y="282"/>
                      </a:lnTo>
                      <a:lnTo>
                        <a:pt x="1911" y="303"/>
                      </a:lnTo>
                      <a:lnTo>
                        <a:pt x="1875" y="326"/>
                      </a:lnTo>
                      <a:lnTo>
                        <a:pt x="1841" y="351"/>
                      </a:lnTo>
                      <a:lnTo>
                        <a:pt x="1811" y="376"/>
                      </a:lnTo>
                      <a:lnTo>
                        <a:pt x="1781" y="403"/>
                      </a:lnTo>
                      <a:lnTo>
                        <a:pt x="1754" y="430"/>
                      </a:lnTo>
                      <a:lnTo>
                        <a:pt x="1731" y="456"/>
                      </a:lnTo>
                      <a:lnTo>
                        <a:pt x="1710" y="480"/>
                      </a:lnTo>
                      <a:lnTo>
                        <a:pt x="1694" y="503"/>
                      </a:lnTo>
                      <a:lnTo>
                        <a:pt x="1679" y="522"/>
                      </a:lnTo>
                      <a:lnTo>
                        <a:pt x="1668" y="537"/>
                      </a:lnTo>
                      <a:lnTo>
                        <a:pt x="1668" y="1866"/>
                      </a:lnTo>
                      <a:lnTo>
                        <a:pt x="1704" y="1836"/>
                      </a:lnTo>
                      <a:lnTo>
                        <a:pt x="1744" y="1807"/>
                      </a:lnTo>
                      <a:lnTo>
                        <a:pt x="1787" y="1778"/>
                      </a:lnTo>
                      <a:lnTo>
                        <a:pt x="1833" y="1751"/>
                      </a:lnTo>
                      <a:lnTo>
                        <a:pt x="1883" y="1726"/>
                      </a:lnTo>
                      <a:lnTo>
                        <a:pt x="1936" y="1703"/>
                      </a:lnTo>
                      <a:lnTo>
                        <a:pt x="1992" y="1685"/>
                      </a:lnTo>
                      <a:lnTo>
                        <a:pt x="1997" y="1736"/>
                      </a:lnTo>
                      <a:lnTo>
                        <a:pt x="2008" y="1788"/>
                      </a:lnTo>
                      <a:lnTo>
                        <a:pt x="2024" y="1839"/>
                      </a:lnTo>
                      <a:lnTo>
                        <a:pt x="2045" y="1889"/>
                      </a:lnTo>
                      <a:lnTo>
                        <a:pt x="2003" y="1905"/>
                      </a:lnTo>
                      <a:lnTo>
                        <a:pt x="1961" y="1922"/>
                      </a:lnTo>
                      <a:lnTo>
                        <a:pt x="1923" y="1943"/>
                      </a:lnTo>
                      <a:lnTo>
                        <a:pt x="2075" y="1943"/>
                      </a:lnTo>
                      <a:lnTo>
                        <a:pt x="2096" y="1973"/>
                      </a:lnTo>
                      <a:lnTo>
                        <a:pt x="2120" y="2001"/>
                      </a:lnTo>
                      <a:lnTo>
                        <a:pt x="2146" y="2028"/>
                      </a:lnTo>
                      <a:lnTo>
                        <a:pt x="2186" y="2065"/>
                      </a:lnTo>
                      <a:lnTo>
                        <a:pt x="2229" y="2096"/>
                      </a:lnTo>
                      <a:lnTo>
                        <a:pt x="2274" y="2123"/>
                      </a:lnTo>
                      <a:lnTo>
                        <a:pt x="2321" y="2145"/>
                      </a:lnTo>
                      <a:lnTo>
                        <a:pt x="2370" y="2161"/>
                      </a:lnTo>
                      <a:lnTo>
                        <a:pt x="2419" y="2174"/>
                      </a:lnTo>
                      <a:lnTo>
                        <a:pt x="2470" y="2181"/>
                      </a:lnTo>
                      <a:lnTo>
                        <a:pt x="2520" y="2184"/>
                      </a:lnTo>
                      <a:lnTo>
                        <a:pt x="2572" y="2182"/>
                      </a:lnTo>
                      <a:lnTo>
                        <a:pt x="2623" y="2176"/>
                      </a:lnTo>
                      <a:lnTo>
                        <a:pt x="2672" y="2163"/>
                      </a:lnTo>
                      <a:lnTo>
                        <a:pt x="2721" y="2148"/>
                      </a:lnTo>
                      <a:lnTo>
                        <a:pt x="2768" y="2127"/>
                      </a:lnTo>
                      <a:lnTo>
                        <a:pt x="2815" y="2101"/>
                      </a:lnTo>
                      <a:lnTo>
                        <a:pt x="2858" y="2070"/>
                      </a:lnTo>
                      <a:lnTo>
                        <a:pt x="3039" y="2261"/>
                      </a:lnTo>
                      <a:lnTo>
                        <a:pt x="0" y="2261"/>
                      </a:lnTo>
                      <a:lnTo>
                        <a:pt x="0" y="695"/>
                      </a:lnTo>
                      <a:lnTo>
                        <a:pt x="95" y="695"/>
                      </a:lnTo>
                      <a:lnTo>
                        <a:pt x="95" y="508"/>
                      </a:lnTo>
                      <a:lnTo>
                        <a:pt x="109" y="458"/>
                      </a:lnTo>
                      <a:lnTo>
                        <a:pt x="111" y="454"/>
                      </a:lnTo>
                      <a:lnTo>
                        <a:pt x="117" y="445"/>
                      </a:lnTo>
                      <a:lnTo>
                        <a:pt x="124" y="431"/>
                      </a:lnTo>
                      <a:lnTo>
                        <a:pt x="136" y="415"/>
                      </a:lnTo>
                      <a:lnTo>
                        <a:pt x="150" y="395"/>
                      </a:lnTo>
                      <a:lnTo>
                        <a:pt x="167" y="371"/>
                      </a:lnTo>
                      <a:lnTo>
                        <a:pt x="187" y="346"/>
                      </a:lnTo>
                      <a:lnTo>
                        <a:pt x="210" y="319"/>
                      </a:lnTo>
                      <a:lnTo>
                        <a:pt x="236" y="290"/>
                      </a:lnTo>
                      <a:lnTo>
                        <a:pt x="266" y="260"/>
                      </a:lnTo>
                      <a:lnTo>
                        <a:pt x="298" y="229"/>
                      </a:lnTo>
                      <a:lnTo>
                        <a:pt x="331" y="201"/>
                      </a:lnTo>
                      <a:lnTo>
                        <a:pt x="367" y="174"/>
                      </a:lnTo>
                      <a:lnTo>
                        <a:pt x="405" y="146"/>
                      </a:lnTo>
                      <a:lnTo>
                        <a:pt x="446" y="120"/>
                      </a:lnTo>
                      <a:lnTo>
                        <a:pt x="490" y="96"/>
                      </a:lnTo>
                      <a:lnTo>
                        <a:pt x="537" y="73"/>
                      </a:lnTo>
                      <a:lnTo>
                        <a:pt x="586" y="52"/>
                      </a:lnTo>
                      <a:lnTo>
                        <a:pt x="639" y="35"/>
                      </a:lnTo>
                      <a:lnTo>
                        <a:pt x="695" y="20"/>
                      </a:lnTo>
                      <a:lnTo>
                        <a:pt x="753" y="10"/>
                      </a:lnTo>
                      <a:lnTo>
                        <a:pt x="813" y="3"/>
                      </a:lnTo>
                      <a:lnTo>
                        <a:pt x="876" y="0"/>
                      </a:lnTo>
                      <a:close/>
                    </a:path>
                  </a:pathLst>
                </a:custGeom>
                <a:grpFill/>
                <a:ln w="0">
                  <a:noFill/>
                  <a:prstDash val="solid"/>
                  <a:round/>
                  <a:headEnd/>
                  <a:tailEnd/>
                </a:ln>
              </p:spPr>
              <p:txBody>
                <a:bodyPr vert="horz" wrap="square" lIns="73127" tIns="36564" rIns="73127" bIns="36564" numCol="1" anchor="t" anchorCtr="0" compatLnSpc="1">
                  <a:prstTxWarp prst="textNoShape">
                    <a:avLst/>
                  </a:prstTxWarp>
                </a:bodyPr>
                <a:lstStyle/>
                <a:p>
                  <a:endParaRPr lang="en-US" sz="1600" dirty="0">
                    <a:latin typeface="Calibri Regular"/>
                  </a:endParaRPr>
                </a:p>
              </p:txBody>
            </p:sp>
            <p:sp>
              <p:nvSpPr>
                <p:cNvPr id="57" name="Freeform 188">
                  <a:extLst>
                    <a:ext uri="{FF2B5EF4-FFF2-40B4-BE49-F238E27FC236}">
                      <a16:creationId xmlns:a16="http://schemas.microsoft.com/office/drawing/2014/main" id="{960F8240-536B-CC49-952C-8FF9158CC551}"/>
                    </a:ext>
                  </a:extLst>
                </p:cNvPr>
                <p:cNvSpPr>
                  <a:spLocks noEditPoints="1"/>
                </p:cNvSpPr>
                <p:nvPr/>
              </p:nvSpPr>
              <p:spPr bwMode="auto">
                <a:xfrm>
                  <a:off x="2868613" y="3716338"/>
                  <a:ext cx="187325" cy="182563"/>
                </a:xfrm>
                <a:custGeom>
                  <a:avLst/>
                  <a:gdLst>
                    <a:gd name="T0" fmla="*/ 420 w 1425"/>
                    <a:gd name="T1" fmla="*/ 123 h 1382"/>
                    <a:gd name="T2" fmla="*/ 338 w 1425"/>
                    <a:gd name="T3" fmla="*/ 148 h 1382"/>
                    <a:gd name="T4" fmla="*/ 262 w 1425"/>
                    <a:gd name="T5" fmla="*/ 192 h 1382"/>
                    <a:gd name="T6" fmla="*/ 197 w 1425"/>
                    <a:gd name="T7" fmla="*/ 255 h 1382"/>
                    <a:gd name="T8" fmla="*/ 152 w 1425"/>
                    <a:gd name="T9" fmla="*/ 330 h 1382"/>
                    <a:gd name="T10" fmla="*/ 127 w 1425"/>
                    <a:gd name="T11" fmla="*/ 411 h 1382"/>
                    <a:gd name="T12" fmla="*/ 122 w 1425"/>
                    <a:gd name="T13" fmla="*/ 494 h 1382"/>
                    <a:gd name="T14" fmla="*/ 136 w 1425"/>
                    <a:gd name="T15" fmla="*/ 577 h 1382"/>
                    <a:gd name="T16" fmla="*/ 171 w 1425"/>
                    <a:gd name="T17" fmla="*/ 656 h 1382"/>
                    <a:gd name="T18" fmla="*/ 226 w 1425"/>
                    <a:gd name="T19" fmla="*/ 726 h 1382"/>
                    <a:gd name="T20" fmla="*/ 297 w 1425"/>
                    <a:gd name="T21" fmla="*/ 781 h 1382"/>
                    <a:gd name="T22" fmla="*/ 376 w 1425"/>
                    <a:gd name="T23" fmla="*/ 815 h 1382"/>
                    <a:gd name="T24" fmla="*/ 460 w 1425"/>
                    <a:gd name="T25" fmla="*/ 830 h 1382"/>
                    <a:gd name="T26" fmla="*/ 545 w 1425"/>
                    <a:gd name="T27" fmla="*/ 825 h 1382"/>
                    <a:gd name="T28" fmla="*/ 628 w 1425"/>
                    <a:gd name="T29" fmla="*/ 801 h 1382"/>
                    <a:gd name="T30" fmla="*/ 704 w 1425"/>
                    <a:gd name="T31" fmla="*/ 757 h 1382"/>
                    <a:gd name="T32" fmla="*/ 768 w 1425"/>
                    <a:gd name="T33" fmla="*/ 694 h 1382"/>
                    <a:gd name="T34" fmla="*/ 813 w 1425"/>
                    <a:gd name="T35" fmla="*/ 620 h 1382"/>
                    <a:gd name="T36" fmla="*/ 839 w 1425"/>
                    <a:gd name="T37" fmla="*/ 539 h 1382"/>
                    <a:gd name="T38" fmla="*/ 844 w 1425"/>
                    <a:gd name="T39" fmla="*/ 455 h 1382"/>
                    <a:gd name="T40" fmla="*/ 830 w 1425"/>
                    <a:gd name="T41" fmla="*/ 372 h 1382"/>
                    <a:gd name="T42" fmla="*/ 794 w 1425"/>
                    <a:gd name="T43" fmla="*/ 294 h 1382"/>
                    <a:gd name="T44" fmla="*/ 740 w 1425"/>
                    <a:gd name="T45" fmla="*/ 223 h 1382"/>
                    <a:gd name="T46" fmla="*/ 669 w 1425"/>
                    <a:gd name="T47" fmla="*/ 169 h 1382"/>
                    <a:gd name="T48" fmla="*/ 590 w 1425"/>
                    <a:gd name="T49" fmla="*/ 134 h 1382"/>
                    <a:gd name="T50" fmla="*/ 505 w 1425"/>
                    <a:gd name="T51" fmla="*/ 119 h 1382"/>
                    <a:gd name="T52" fmla="*/ 460 w 1425"/>
                    <a:gd name="T53" fmla="*/ 0 h 1382"/>
                    <a:gd name="T54" fmla="*/ 558 w 1425"/>
                    <a:gd name="T55" fmla="*/ 5 h 1382"/>
                    <a:gd name="T56" fmla="*/ 654 w 1425"/>
                    <a:gd name="T57" fmla="*/ 30 h 1382"/>
                    <a:gd name="T58" fmla="*/ 745 w 1425"/>
                    <a:gd name="T59" fmla="*/ 75 h 1382"/>
                    <a:gd name="T60" fmla="*/ 825 w 1425"/>
                    <a:gd name="T61" fmla="*/ 140 h 1382"/>
                    <a:gd name="T62" fmla="*/ 889 w 1425"/>
                    <a:gd name="T63" fmla="*/ 218 h 1382"/>
                    <a:gd name="T64" fmla="*/ 934 w 1425"/>
                    <a:gd name="T65" fmla="*/ 304 h 1382"/>
                    <a:gd name="T66" fmla="*/ 959 w 1425"/>
                    <a:gd name="T67" fmla="*/ 395 h 1382"/>
                    <a:gd name="T68" fmla="*/ 965 w 1425"/>
                    <a:gd name="T69" fmla="*/ 490 h 1382"/>
                    <a:gd name="T70" fmla="*/ 953 w 1425"/>
                    <a:gd name="T71" fmla="*/ 584 h 1382"/>
                    <a:gd name="T72" fmla="*/ 921 w 1425"/>
                    <a:gd name="T73" fmla="*/ 675 h 1382"/>
                    <a:gd name="T74" fmla="*/ 870 w 1425"/>
                    <a:gd name="T75" fmla="*/ 758 h 1382"/>
                    <a:gd name="T76" fmla="*/ 1292 w 1425"/>
                    <a:gd name="T77" fmla="*/ 1382 h 1382"/>
                    <a:gd name="T78" fmla="*/ 741 w 1425"/>
                    <a:gd name="T79" fmla="*/ 876 h 1382"/>
                    <a:gd name="T80" fmla="*/ 650 w 1425"/>
                    <a:gd name="T81" fmla="*/ 921 h 1382"/>
                    <a:gd name="T82" fmla="*/ 554 w 1425"/>
                    <a:gd name="T83" fmla="*/ 945 h 1382"/>
                    <a:gd name="T84" fmla="*/ 456 w 1425"/>
                    <a:gd name="T85" fmla="*/ 949 h 1382"/>
                    <a:gd name="T86" fmla="*/ 358 w 1425"/>
                    <a:gd name="T87" fmla="*/ 934 h 1382"/>
                    <a:gd name="T88" fmla="*/ 265 w 1425"/>
                    <a:gd name="T89" fmla="*/ 899 h 1382"/>
                    <a:gd name="T90" fmla="*/ 180 w 1425"/>
                    <a:gd name="T91" fmla="*/ 844 h 1382"/>
                    <a:gd name="T92" fmla="*/ 106 w 1425"/>
                    <a:gd name="T93" fmla="*/ 770 h 1382"/>
                    <a:gd name="T94" fmla="*/ 51 w 1425"/>
                    <a:gd name="T95" fmla="*/ 686 h 1382"/>
                    <a:gd name="T96" fmla="*/ 15 w 1425"/>
                    <a:gd name="T97" fmla="*/ 594 h 1382"/>
                    <a:gd name="T98" fmla="*/ 0 w 1425"/>
                    <a:gd name="T99" fmla="*/ 497 h 1382"/>
                    <a:gd name="T100" fmla="*/ 7 w 1425"/>
                    <a:gd name="T101" fmla="*/ 401 h 1382"/>
                    <a:gd name="T102" fmla="*/ 32 w 1425"/>
                    <a:gd name="T103" fmla="*/ 306 h 1382"/>
                    <a:gd name="T104" fmla="*/ 77 w 1425"/>
                    <a:gd name="T105" fmla="*/ 217 h 1382"/>
                    <a:gd name="T106" fmla="*/ 143 w 1425"/>
                    <a:gd name="T107" fmla="*/ 138 h 1382"/>
                    <a:gd name="T108" fmla="*/ 224 w 1425"/>
                    <a:gd name="T109" fmla="*/ 74 h 1382"/>
                    <a:gd name="T110" fmla="*/ 315 w 1425"/>
                    <a:gd name="T111" fmla="*/ 29 h 1382"/>
                    <a:gd name="T112" fmla="*/ 410 w 1425"/>
                    <a:gd name="T113" fmla="*/ 5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25" h="1382">
                      <a:moveTo>
                        <a:pt x="463" y="118"/>
                      </a:moveTo>
                      <a:lnTo>
                        <a:pt x="420" y="123"/>
                      </a:lnTo>
                      <a:lnTo>
                        <a:pt x="379" y="133"/>
                      </a:lnTo>
                      <a:lnTo>
                        <a:pt x="338" y="148"/>
                      </a:lnTo>
                      <a:lnTo>
                        <a:pt x="299" y="167"/>
                      </a:lnTo>
                      <a:lnTo>
                        <a:pt x="262" y="192"/>
                      </a:lnTo>
                      <a:lnTo>
                        <a:pt x="228" y="222"/>
                      </a:lnTo>
                      <a:lnTo>
                        <a:pt x="197" y="255"/>
                      </a:lnTo>
                      <a:lnTo>
                        <a:pt x="172" y="292"/>
                      </a:lnTo>
                      <a:lnTo>
                        <a:pt x="152" y="330"/>
                      </a:lnTo>
                      <a:lnTo>
                        <a:pt x="137" y="369"/>
                      </a:lnTo>
                      <a:lnTo>
                        <a:pt x="127" y="411"/>
                      </a:lnTo>
                      <a:lnTo>
                        <a:pt x="122" y="452"/>
                      </a:lnTo>
                      <a:lnTo>
                        <a:pt x="122" y="494"/>
                      </a:lnTo>
                      <a:lnTo>
                        <a:pt x="127" y="537"/>
                      </a:lnTo>
                      <a:lnTo>
                        <a:pt x="136" y="577"/>
                      </a:lnTo>
                      <a:lnTo>
                        <a:pt x="151" y="618"/>
                      </a:lnTo>
                      <a:lnTo>
                        <a:pt x="171" y="656"/>
                      </a:lnTo>
                      <a:lnTo>
                        <a:pt x="196" y="692"/>
                      </a:lnTo>
                      <a:lnTo>
                        <a:pt x="226" y="726"/>
                      </a:lnTo>
                      <a:lnTo>
                        <a:pt x="260" y="756"/>
                      </a:lnTo>
                      <a:lnTo>
                        <a:pt x="297" y="781"/>
                      </a:lnTo>
                      <a:lnTo>
                        <a:pt x="336" y="800"/>
                      </a:lnTo>
                      <a:lnTo>
                        <a:pt x="376" y="815"/>
                      </a:lnTo>
                      <a:lnTo>
                        <a:pt x="418" y="825"/>
                      </a:lnTo>
                      <a:lnTo>
                        <a:pt x="460" y="830"/>
                      </a:lnTo>
                      <a:lnTo>
                        <a:pt x="503" y="830"/>
                      </a:lnTo>
                      <a:lnTo>
                        <a:pt x="545" y="825"/>
                      </a:lnTo>
                      <a:lnTo>
                        <a:pt x="588" y="816"/>
                      </a:lnTo>
                      <a:lnTo>
                        <a:pt x="628" y="801"/>
                      </a:lnTo>
                      <a:lnTo>
                        <a:pt x="667" y="782"/>
                      </a:lnTo>
                      <a:lnTo>
                        <a:pt x="704" y="757"/>
                      </a:lnTo>
                      <a:lnTo>
                        <a:pt x="738" y="728"/>
                      </a:lnTo>
                      <a:lnTo>
                        <a:pt x="768" y="694"/>
                      </a:lnTo>
                      <a:lnTo>
                        <a:pt x="793" y="658"/>
                      </a:lnTo>
                      <a:lnTo>
                        <a:pt x="813" y="620"/>
                      </a:lnTo>
                      <a:lnTo>
                        <a:pt x="829" y="580"/>
                      </a:lnTo>
                      <a:lnTo>
                        <a:pt x="839" y="539"/>
                      </a:lnTo>
                      <a:lnTo>
                        <a:pt x="844" y="497"/>
                      </a:lnTo>
                      <a:lnTo>
                        <a:pt x="844" y="455"/>
                      </a:lnTo>
                      <a:lnTo>
                        <a:pt x="840" y="413"/>
                      </a:lnTo>
                      <a:lnTo>
                        <a:pt x="830" y="372"/>
                      </a:lnTo>
                      <a:lnTo>
                        <a:pt x="814" y="332"/>
                      </a:lnTo>
                      <a:lnTo>
                        <a:pt x="794" y="294"/>
                      </a:lnTo>
                      <a:lnTo>
                        <a:pt x="770" y="257"/>
                      </a:lnTo>
                      <a:lnTo>
                        <a:pt x="740" y="223"/>
                      </a:lnTo>
                      <a:lnTo>
                        <a:pt x="706" y="194"/>
                      </a:lnTo>
                      <a:lnTo>
                        <a:pt x="669" y="169"/>
                      </a:lnTo>
                      <a:lnTo>
                        <a:pt x="630" y="149"/>
                      </a:lnTo>
                      <a:lnTo>
                        <a:pt x="590" y="134"/>
                      </a:lnTo>
                      <a:lnTo>
                        <a:pt x="548" y="124"/>
                      </a:lnTo>
                      <a:lnTo>
                        <a:pt x="505" y="119"/>
                      </a:lnTo>
                      <a:lnTo>
                        <a:pt x="463" y="118"/>
                      </a:lnTo>
                      <a:close/>
                      <a:moveTo>
                        <a:pt x="460" y="0"/>
                      </a:moveTo>
                      <a:lnTo>
                        <a:pt x="510" y="0"/>
                      </a:lnTo>
                      <a:lnTo>
                        <a:pt x="558" y="5"/>
                      </a:lnTo>
                      <a:lnTo>
                        <a:pt x="607" y="15"/>
                      </a:lnTo>
                      <a:lnTo>
                        <a:pt x="654" y="30"/>
                      </a:lnTo>
                      <a:lnTo>
                        <a:pt x="700" y="51"/>
                      </a:lnTo>
                      <a:lnTo>
                        <a:pt x="745" y="75"/>
                      </a:lnTo>
                      <a:lnTo>
                        <a:pt x="786" y="105"/>
                      </a:lnTo>
                      <a:lnTo>
                        <a:pt x="825" y="140"/>
                      </a:lnTo>
                      <a:lnTo>
                        <a:pt x="860" y="177"/>
                      </a:lnTo>
                      <a:lnTo>
                        <a:pt x="889" y="218"/>
                      </a:lnTo>
                      <a:lnTo>
                        <a:pt x="914" y="259"/>
                      </a:lnTo>
                      <a:lnTo>
                        <a:pt x="934" y="304"/>
                      </a:lnTo>
                      <a:lnTo>
                        <a:pt x="948" y="350"/>
                      </a:lnTo>
                      <a:lnTo>
                        <a:pt x="959" y="395"/>
                      </a:lnTo>
                      <a:lnTo>
                        <a:pt x="964" y="443"/>
                      </a:lnTo>
                      <a:lnTo>
                        <a:pt x="965" y="490"/>
                      </a:lnTo>
                      <a:lnTo>
                        <a:pt x="961" y="538"/>
                      </a:lnTo>
                      <a:lnTo>
                        <a:pt x="953" y="584"/>
                      </a:lnTo>
                      <a:lnTo>
                        <a:pt x="939" y="630"/>
                      </a:lnTo>
                      <a:lnTo>
                        <a:pt x="921" y="675"/>
                      </a:lnTo>
                      <a:lnTo>
                        <a:pt x="898" y="717"/>
                      </a:lnTo>
                      <a:lnTo>
                        <a:pt x="870" y="758"/>
                      </a:lnTo>
                      <a:lnTo>
                        <a:pt x="1425" y="1261"/>
                      </a:lnTo>
                      <a:lnTo>
                        <a:pt x="1292" y="1382"/>
                      </a:lnTo>
                      <a:lnTo>
                        <a:pt x="783" y="847"/>
                      </a:lnTo>
                      <a:lnTo>
                        <a:pt x="741" y="876"/>
                      </a:lnTo>
                      <a:lnTo>
                        <a:pt x="696" y="901"/>
                      </a:lnTo>
                      <a:lnTo>
                        <a:pt x="650" y="921"/>
                      </a:lnTo>
                      <a:lnTo>
                        <a:pt x="602" y="935"/>
                      </a:lnTo>
                      <a:lnTo>
                        <a:pt x="554" y="945"/>
                      </a:lnTo>
                      <a:lnTo>
                        <a:pt x="505" y="949"/>
                      </a:lnTo>
                      <a:lnTo>
                        <a:pt x="456" y="949"/>
                      </a:lnTo>
                      <a:lnTo>
                        <a:pt x="406" y="944"/>
                      </a:lnTo>
                      <a:lnTo>
                        <a:pt x="358" y="934"/>
                      </a:lnTo>
                      <a:lnTo>
                        <a:pt x="311" y="919"/>
                      </a:lnTo>
                      <a:lnTo>
                        <a:pt x="265" y="899"/>
                      </a:lnTo>
                      <a:lnTo>
                        <a:pt x="221" y="874"/>
                      </a:lnTo>
                      <a:lnTo>
                        <a:pt x="180" y="844"/>
                      </a:lnTo>
                      <a:lnTo>
                        <a:pt x="141" y="810"/>
                      </a:lnTo>
                      <a:lnTo>
                        <a:pt x="106" y="770"/>
                      </a:lnTo>
                      <a:lnTo>
                        <a:pt x="75" y="730"/>
                      </a:lnTo>
                      <a:lnTo>
                        <a:pt x="51" y="686"/>
                      </a:lnTo>
                      <a:lnTo>
                        <a:pt x="31" y="640"/>
                      </a:lnTo>
                      <a:lnTo>
                        <a:pt x="15" y="594"/>
                      </a:lnTo>
                      <a:lnTo>
                        <a:pt x="6" y="546"/>
                      </a:lnTo>
                      <a:lnTo>
                        <a:pt x="0" y="497"/>
                      </a:lnTo>
                      <a:lnTo>
                        <a:pt x="1" y="448"/>
                      </a:lnTo>
                      <a:lnTo>
                        <a:pt x="7" y="401"/>
                      </a:lnTo>
                      <a:lnTo>
                        <a:pt x="16" y="353"/>
                      </a:lnTo>
                      <a:lnTo>
                        <a:pt x="32" y="306"/>
                      </a:lnTo>
                      <a:lnTo>
                        <a:pt x="52" y="260"/>
                      </a:lnTo>
                      <a:lnTo>
                        <a:pt x="77" y="217"/>
                      </a:lnTo>
                      <a:lnTo>
                        <a:pt x="108" y="176"/>
                      </a:lnTo>
                      <a:lnTo>
                        <a:pt x="143" y="138"/>
                      </a:lnTo>
                      <a:lnTo>
                        <a:pt x="183" y="103"/>
                      </a:lnTo>
                      <a:lnTo>
                        <a:pt x="224" y="74"/>
                      </a:lnTo>
                      <a:lnTo>
                        <a:pt x="268" y="49"/>
                      </a:lnTo>
                      <a:lnTo>
                        <a:pt x="315" y="29"/>
                      </a:lnTo>
                      <a:lnTo>
                        <a:pt x="362" y="14"/>
                      </a:lnTo>
                      <a:lnTo>
                        <a:pt x="410" y="5"/>
                      </a:lnTo>
                      <a:lnTo>
                        <a:pt x="460" y="0"/>
                      </a:lnTo>
                      <a:close/>
                    </a:path>
                  </a:pathLst>
                </a:custGeom>
                <a:grpFill/>
                <a:ln w="0">
                  <a:noFill/>
                  <a:prstDash val="solid"/>
                  <a:round/>
                  <a:headEnd/>
                  <a:tailEnd/>
                </a:ln>
              </p:spPr>
              <p:txBody>
                <a:bodyPr vert="horz" wrap="square" lIns="73127" tIns="36564" rIns="73127" bIns="36564" numCol="1" anchor="t" anchorCtr="0" compatLnSpc="1">
                  <a:prstTxWarp prst="textNoShape">
                    <a:avLst/>
                  </a:prstTxWarp>
                </a:bodyPr>
                <a:lstStyle/>
                <a:p>
                  <a:endParaRPr lang="en-US" sz="1600" dirty="0">
                    <a:latin typeface="Calibri Regular"/>
                  </a:endParaRPr>
                </a:p>
              </p:txBody>
            </p:sp>
            <p:sp>
              <p:nvSpPr>
                <p:cNvPr id="58" name="Freeform 189">
                  <a:extLst>
                    <a:ext uri="{FF2B5EF4-FFF2-40B4-BE49-F238E27FC236}">
                      <a16:creationId xmlns:a16="http://schemas.microsoft.com/office/drawing/2014/main" id="{F2F74763-9E60-1C4C-913C-E41E9AD6CCAF}"/>
                    </a:ext>
                  </a:extLst>
                </p:cNvPr>
                <p:cNvSpPr>
                  <a:spLocks/>
                </p:cNvSpPr>
                <p:nvPr/>
              </p:nvSpPr>
              <p:spPr bwMode="auto">
                <a:xfrm>
                  <a:off x="2655888" y="3627438"/>
                  <a:ext cx="123825" cy="31750"/>
                </a:xfrm>
                <a:custGeom>
                  <a:avLst/>
                  <a:gdLst>
                    <a:gd name="T0" fmla="*/ 446 w 927"/>
                    <a:gd name="T1" fmla="*/ 0 h 237"/>
                    <a:gd name="T2" fmla="*/ 492 w 927"/>
                    <a:gd name="T3" fmla="*/ 1 h 237"/>
                    <a:gd name="T4" fmla="*/ 541 w 927"/>
                    <a:gd name="T5" fmla="*/ 7 h 237"/>
                    <a:gd name="T6" fmla="*/ 591 w 927"/>
                    <a:gd name="T7" fmla="*/ 17 h 237"/>
                    <a:gd name="T8" fmla="*/ 643 w 927"/>
                    <a:gd name="T9" fmla="*/ 31 h 237"/>
                    <a:gd name="T10" fmla="*/ 697 w 927"/>
                    <a:gd name="T11" fmla="*/ 51 h 237"/>
                    <a:gd name="T12" fmla="*/ 752 w 927"/>
                    <a:gd name="T13" fmla="*/ 76 h 237"/>
                    <a:gd name="T14" fmla="*/ 808 w 927"/>
                    <a:gd name="T15" fmla="*/ 106 h 237"/>
                    <a:gd name="T16" fmla="*/ 868 w 927"/>
                    <a:gd name="T17" fmla="*/ 142 h 237"/>
                    <a:gd name="T18" fmla="*/ 927 w 927"/>
                    <a:gd name="T19" fmla="*/ 186 h 237"/>
                    <a:gd name="T20" fmla="*/ 887 w 927"/>
                    <a:gd name="T21" fmla="*/ 237 h 237"/>
                    <a:gd name="T22" fmla="*/ 831 w 927"/>
                    <a:gd name="T23" fmla="*/ 195 h 237"/>
                    <a:gd name="T24" fmla="*/ 776 w 927"/>
                    <a:gd name="T25" fmla="*/ 161 h 237"/>
                    <a:gd name="T26" fmla="*/ 722 w 927"/>
                    <a:gd name="T27" fmla="*/ 132 h 237"/>
                    <a:gd name="T28" fmla="*/ 670 w 927"/>
                    <a:gd name="T29" fmla="*/ 109 h 237"/>
                    <a:gd name="T30" fmla="*/ 621 w 927"/>
                    <a:gd name="T31" fmla="*/ 91 h 237"/>
                    <a:gd name="T32" fmla="*/ 572 w 927"/>
                    <a:gd name="T33" fmla="*/ 78 h 237"/>
                    <a:gd name="T34" fmla="*/ 526 w 927"/>
                    <a:gd name="T35" fmla="*/ 68 h 237"/>
                    <a:gd name="T36" fmla="*/ 481 w 927"/>
                    <a:gd name="T37" fmla="*/ 63 h 237"/>
                    <a:gd name="T38" fmla="*/ 438 w 927"/>
                    <a:gd name="T39" fmla="*/ 62 h 237"/>
                    <a:gd name="T40" fmla="*/ 397 w 927"/>
                    <a:gd name="T41" fmla="*/ 64 h 237"/>
                    <a:gd name="T42" fmla="*/ 358 w 927"/>
                    <a:gd name="T43" fmla="*/ 68 h 237"/>
                    <a:gd name="T44" fmla="*/ 322 w 927"/>
                    <a:gd name="T45" fmla="*/ 76 h 237"/>
                    <a:gd name="T46" fmla="*/ 288 w 927"/>
                    <a:gd name="T47" fmla="*/ 85 h 237"/>
                    <a:gd name="T48" fmla="*/ 255 w 927"/>
                    <a:gd name="T49" fmla="*/ 97 h 237"/>
                    <a:gd name="T50" fmla="*/ 224 w 927"/>
                    <a:gd name="T51" fmla="*/ 109 h 237"/>
                    <a:gd name="T52" fmla="*/ 197 w 927"/>
                    <a:gd name="T53" fmla="*/ 122 h 237"/>
                    <a:gd name="T54" fmla="*/ 170 w 927"/>
                    <a:gd name="T55" fmla="*/ 137 h 237"/>
                    <a:gd name="T56" fmla="*/ 147 w 927"/>
                    <a:gd name="T57" fmla="*/ 151 h 237"/>
                    <a:gd name="T58" fmla="*/ 126 w 927"/>
                    <a:gd name="T59" fmla="*/ 165 h 237"/>
                    <a:gd name="T60" fmla="*/ 107 w 927"/>
                    <a:gd name="T61" fmla="*/ 180 h 237"/>
                    <a:gd name="T62" fmla="*/ 91 w 927"/>
                    <a:gd name="T63" fmla="*/ 192 h 237"/>
                    <a:gd name="T64" fmla="*/ 78 w 927"/>
                    <a:gd name="T65" fmla="*/ 204 h 237"/>
                    <a:gd name="T66" fmla="*/ 67 w 927"/>
                    <a:gd name="T67" fmla="*/ 215 h 237"/>
                    <a:gd name="T68" fmla="*/ 59 w 927"/>
                    <a:gd name="T69" fmla="*/ 223 h 237"/>
                    <a:gd name="T70" fmla="*/ 52 w 927"/>
                    <a:gd name="T71" fmla="*/ 228 h 237"/>
                    <a:gd name="T72" fmla="*/ 49 w 927"/>
                    <a:gd name="T73" fmla="*/ 231 h 237"/>
                    <a:gd name="T74" fmla="*/ 0 w 927"/>
                    <a:gd name="T75" fmla="*/ 190 h 237"/>
                    <a:gd name="T76" fmla="*/ 2 w 927"/>
                    <a:gd name="T77" fmla="*/ 188 h 237"/>
                    <a:gd name="T78" fmla="*/ 7 w 927"/>
                    <a:gd name="T79" fmla="*/ 183 h 237"/>
                    <a:gd name="T80" fmla="*/ 14 w 927"/>
                    <a:gd name="T81" fmla="*/ 175 h 237"/>
                    <a:gd name="T82" fmla="*/ 26 w 927"/>
                    <a:gd name="T83" fmla="*/ 165 h 237"/>
                    <a:gd name="T84" fmla="*/ 40 w 927"/>
                    <a:gd name="T85" fmla="*/ 153 h 237"/>
                    <a:gd name="T86" fmla="*/ 56 w 927"/>
                    <a:gd name="T87" fmla="*/ 139 h 237"/>
                    <a:gd name="T88" fmla="*/ 75 w 927"/>
                    <a:gd name="T89" fmla="*/ 125 h 237"/>
                    <a:gd name="T90" fmla="*/ 97 w 927"/>
                    <a:gd name="T91" fmla="*/ 110 h 237"/>
                    <a:gd name="T92" fmla="*/ 121 w 927"/>
                    <a:gd name="T93" fmla="*/ 93 h 237"/>
                    <a:gd name="T94" fmla="*/ 148 w 927"/>
                    <a:gd name="T95" fmla="*/ 78 h 237"/>
                    <a:gd name="T96" fmla="*/ 177 w 927"/>
                    <a:gd name="T97" fmla="*/ 63 h 237"/>
                    <a:gd name="T98" fmla="*/ 208 w 927"/>
                    <a:gd name="T99" fmla="*/ 49 h 237"/>
                    <a:gd name="T100" fmla="*/ 243 w 927"/>
                    <a:gd name="T101" fmla="*/ 35 h 237"/>
                    <a:gd name="T102" fmla="*/ 279 w 927"/>
                    <a:gd name="T103" fmla="*/ 24 h 237"/>
                    <a:gd name="T104" fmla="*/ 318 w 927"/>
                    <a:gd name="T105" fmla="*/ 13 h 237"/>
                    <a:gd name="T106" fmla="*/ 358 w 927"/>
                    <a:gd name="T107" fmla="*/ 6 h 237"/>
                    <a:gd name="T108" fmla="*/ 401 w 927"/>
                    <a:gd name="T109" fmla="*/ 1 h 237"/>
                    <a:gd name="T110" fmla="*/ 446 w 927"/>
                    <a:gd name="T11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7" h="237">
                      <a:moveTo>
                        <a:pt x="446" y="0"/>
                      </a:moveTo>
                      <a:lnTo>
                        <a:pt x="492" y="1"/>
                      </a:lnTo>
                      <a:lnTo>
                        <a:pt x="541" y="7"/>
                      </a:lnTo>
                      <a:lnTo>
                        <a:pt x="591" y="17"/>
                      </a:lnTo>
                      <a:lnTo>
                        <a:pt x="643" y="31"/>
                      </a:lnTo>
                      <a:lnTo>
                        <a:pt x="697" y="51"/>
                      </a:lnTo>
                      <a:lnTo>
                        <a:pt x="752" y="76"/>
                      </a:lnTo>
                      <a:lnTo>
                        <a:pt x="808" y="106"/>
                      </a:lnTo>
                      <a:lnTo>
                        <a:pt x="868" y="142"/>
                      </a:lnTo>
                      <a:lnTo>
                        <a:pt x="927" y="186"/>
                      </a:lnTo>
                      <a:lnTo>
                        <a:pt x="887" y="237"/>
                      </a:lnTo>
                      <a:lnTo>
                        <a:pt x="831" y="195"/>
                      </a:lnTo>
                      <a:lnTo>
                        <a:pt x="776" y="161"/>
                      </a:lnTo>
                      <a:lnTo>
                        <a:pt x="722" y="132"/>
                      </a:lnTo>
                      <a:lnTo>
                        <a:pt x="670" y="109"/>
                      </a:lnTo>
                      <a:lnTo>
                        <a:pt x="621" y="91"/>
                      </a:lnTo>
                      <a:lnTo>
                        <a:pt x="572" y="78"/>
                      </a:lnTo>
                      <a:lnTo>
                        <a:pt x="526" y="68"/>
                      </a:lnTo>
                      <a:lnTo>
                        <a:pt x="481" y="63"/>
                      </a:lnTo>
                      <a:lnTo>
                        <a:pt x="438" y="62"/>
                      </a:lnTo>
                      <a:lnTo>
                        <a:pt x="397" y="64"/>
                      </a:lnTo>
                      <a:lnTo>
                        <a:pt x="358" y="68"/>
                      </a:lnTo>
                      <a:lnTo>
                        <a:pt x="322" y="76"/>
                      </a:lnTo>
                      <a:lnTo>
                        <a:pt x="288" y="85"/>
                      </a:lnTo>
                      <a:lnTo>
                        <a:pt x="255" y="97"/>
                      </a:lnTo>
                      <a:lnTo>
                        <a:pt x="224" y="109"/>
                      </a:lnTo>
                      <a:lnTo>
                        <a:pt x="197" y="122"/>
                      </a:lnTo>
                      <a:lnTo>
                        <a:pt x="170" y="137"/>
                      </a:lnTo>
                      <a:lnTo>
                        <a:pt x="147" y="151"/>
                      </a:lnTo>
                      <a:lnTo>
                        <a:pt x="126" y="165"/>
                      </a:lnTo>
                      <a:lnTo>
                        <a:pt x="107" y="180"/>
                      </a:lnTo>
                      <a:lnTo>
                        <a:pt x="91" y="192"/>
                      </a:lnTo>
                      <a:lnTo>
                        <a:pt x="78" y="204"/>
                      </a:lnTo>
                      <a:lnTo>
                        <a:pt x="67" y="215"/>
                      </a:lnTo>
                      <a:lnTo>
                        <a:pt x="59" y="223"/>
                      </a:lnTo>
                      <a:lnTo>
                        <a:pt x="52" y="228"/>
                      </a:lnTo>
                      <a:lnTo>
                        <a:pt x="49" y="231"/>
                      </a:lnTo>
                      <a:lnTo>
                        <a:pt x="0" y="190"/>
                      </a:lnTo>
                      <a:lnTo>
                        <a:pt x="2" y="188"/>
                      </a:lnTo>
                      <a:lnTo>
                        <a:pt x="7" y="183"/>
                      </a:lnTo>
                      <a:lnTo>
                        <a:pt x="14" y="175"/>
                      </a:lnTo>
                      <a:lnTo>
                        <a:pt x="26" y="165"/>
                      </a:lnTo>
                      <a:lnTo>
                        <a:pt x="40" y="153"/>
                      </a:lnTo>
                      <a:lnTo>
                        <a:pt x="56" y="139"/>
                      </a:lnTo>
                      <a:lnTo>
                        <a:pt x="75" y="125"/>
                      </a:lnTo>
                      <a:lnTo>
                        <a:pt x="97" y="110"/>
                      </a:lnTo>
                      <a:lnTo>
                        <a:pt x="121" y="93"/>
                      </a:lnTo>
                      <a:lnTo>
                        <a:pt x="148" y="78"/>
                      </a:lnTo>
                      <a:lnTo>
                        <a:pt x="177" y="63"/>
                      </a:lnTo>
                      <a:lnTo>
                        <a:pt x="208" y="49"/>
                      </a:lnTo>
                      <a:lnTo>
                        <a:pt x="243" y="35"/>
                      </a:lnTo>
                      <a:lnTo>
                        <a:pt x="279" y="24"/>
                      </a:lnTo>
                      <a:lnTo>
                        <a:pt x="318" y="13"/>
                      </a:lnTo>
                      <a:lnTo>
                        <a:pt x="358" y="6"/>
                      </a:lnTo>
                      <a:lnTo>
                        <a:pt x="401" y="1"/>
                      </a:lnTo>
                      <a:lnTo>
                        <a:pt x="446" y="0"/>
                      </a:lnTo>
                      <a:close/>
                    </a:path>
                  </a:pathLst>
                </a:custGeom>
                <a:grpFill/>
                <a:ln w="0">
                  <a:noFill/>
                  <a:prstDash val="solid"/>
                  <a:round/>
                  <a:headEnd/>
                  <a:tailEnd/>
                </a:ln>
              </p:spPr>
              <p:txBody>
                <a:bodyPr vert="horz" wrap="square" lIns="73127" tIns="36564" rIns="73127" bIns="36564" numCol="1" anchor="t" anchorCtr="0" compatLnSpc="1">
                  <a:prstTxWarp prst="textNoShape">
                    <a:avLst/>
                  </a:prstTxWarp>
                </a:bodyPr>
                <a:lstStyle/>
                <a:p>
                  <a:endParaRPr lang="en-US" sz="1600" dirty="0">
                    <a:latin typeface="Calibri Regular"/>
                  </a:endParaRPr>
                </a:p>
              </p:txBody>
            </p:sp>
            <p:sp>
              <p:nvSpPr>
                <p:cNvPr id="60" name="Freeform 190">
                  <a:extLst>
                    <a:ext uri="{FF2B5EF4-FFF2-40B4-BE49-F238E27FC236}">
                      <a16:creationId xmlns:a16="http://schemas.microsoft.com/office/drawing/2014/main" id="{BBD2E082-6814-7440-8EF7-4888ABC23055}"/>
                    </a:ext>
                  </a:extLst>
                </p:cNvPr>
                <p:cNvSpPr>
                  <a:spLocks/>
                </p:cNvSpPr>
                <p:nvPr/>
              </p:nvSpPr>
              <p:spPr bwMode="auto">
                <a:xfrm>
                  <a:off x="2655888" y="3656013"/>
                  <a:ext cx="123825" cy="30163"/>
                </a:xfrm>
                <a:custGeom>
                  <a:avLst/>
                  <a:gdLst>
                    <a:gd name="T0" fmla="*/ 446 w 927"/>
                    <a:gd name="T1" fmla="*/ 0 h 237"/>
                    <a:gd name="T2" fmla="*/ 492 w 927"/>
                    <a:gd name="T3" fmla="*/ 2 h 237"/>
                    <a:gd name="T4" fmla="*/ 541 w 927"/>
                    <a:gd name="T5" fmla="*/ 7 h 237"/>
                    <a:gd name="T6" fmla="*/ 591 w 927"/>
                    <a:gd name="T7" fmla="*/ 18 h 237"/>
                    <a:gd name="T8" fmla="*/ 643 w 927"/>
                    <a:gd name="T9" fmla="*/ 32 h 237"/>
                    <a:gd name="T10" fmla="*/ 697 w 927"/>
                    <a:gd name="T11" fmla="*/ 52 h 237"/>
                    <a:gd name="T12" fmla="*/ 752 w 927"/>
                    <a:gd name="T13" fmla="*/ 76 h 237"/>
                    <a:gd name="T14" fmla="*/ 808 w 927"/>
                    <a:gd name="T15" fmla="*/ 107 h 237"/>
                    <a:gd name="T16" fmla="*/ 868 w 927"/>
                    <a:gd name="T17" fmla="*/ 143 h 237"/>
                    <a:gd name="T18" fmla="*/ 927 w 927"/>
                    <a:gd name="T19" fmla="*/ 187 h 237"/>
                    <a:gd name="T20" fmla="*/ 887 w 927"/>
                    <a:gd name="T21" fmla="*/ 237 h 237"/>
                    <a:gd name="T22" fmla="*/ 831 w 927"/>
                    <a:gd name="T23" fmla="*/ 196 h 237"/>
                    <a:gd name="T24" fmla="*/ 776 w 927"/>
                    <a:gd name="T25" fmla="*/ 161 h 237"/>
                    <a:gd name="T26" fmla="*/ 722 w 927"/>
                    <a:gd name="T27" fmla="*/ 133 h 237"/>
                    <a:gd name="T28" fmla="*/ 670 w 927"/>
                    <a:gd name="T29" fmla="*/ 109 h 237"/>
                    <a:gd name="T30" fmla="*/ 621 w 927"/>
                    <a:gd name="T31" fmla="*/ 91 h 237"/>
                    <a:gd name="T32" fmla="*/ 572 w 927"/>
                    <a:gd name="T33" fmla="*/ 78 h 237"/>
                    <a:gd name="T34" fmla="*/ 526 w 927"/>
                    <a:gd name="T35" fmla="*/ 68 h 237"/>
                    <a:gd name="T36" fmla="*/ 481 w 927"/>
                    <a:gd name="T37" fmla="*/ 63 h 237"/>
                    <a:gd name="T38" fmla="*/ 438 w 927"/>
                    <a:gd name="T39" fmla="*/ 62 h 237"/>
                    <a:gd name="T40" fmla="*/ 397 w 927"/>
                    <a:gd name="T41" fmla="*/ 64 h 237"/>
                    <a:gd name="T42" fmla="*/ 358 w 927"/>
                    <a:gd name="T43" fmla="*/ 69 h 237"/>
                    <a:gd name="T44" fmla="*/ 322 w 927"/>
                    <a:gd name="T45" fmla="*/ 77 h 237"/>
                    <a:gd name="T46" fmla="*/ 288 w 927"/>
                    <a:gd name="T47" fmla="*/ 86 h 237"/>
                    <a:gd name="T48" fmla="*/ 255 w 927"/>
                    <a:gd name="T49" fmla="*/ 96 h 237"/>
                    <a:gd name="T50" fmla="*/ 224 w 927"/>
                    <a:gd name="T51" fmla="*/ 109 h 237"/>
                    <a:gd name="T52" fmla="*/ 197 w 927"/>
                    <a:gd name="T53" fmla="*/ 122 h 237"/>
                    <a:gd name="T54" fmla="*/ 170 w 927"/>
                    <a:gd name="T55" fmla="*/ 137 h 237"/>
                    <a:gd name="T56" fmla="*/ 147 w 927"/>
                    <a:gd name="T57" fmla="*/ 151 h 237"/>
                    <a:gd name="T58" fmla="*/ 126 w 927"/>
                    <a:gd name="T59" fmla="*/ 166 h 237"/>
                    <a:gd name="T60" fmla="*/ 107 w 927"/>
                    <a:gd name="T61" fmla="*/ 179 h 237"/>
                    <a:gd name="T62" fmla="*/ 91 w 927"/>
                    <a:gd name="T63" fmla="*/ 193 h 237"/>
                    <a:gd name="T64" fmla="*/ 78 w 927"/>
                    <a:gd name="T65" fmla="*/ 204 h 237"/>
                    <a:gd name="T66" fmla="*/ 67 w 927"/>
                    <a:gd name="T67" fmla="*/ 215 h 237"/>
                    <a:gd name="T68" fmla="*/ 59 w 927"/>
                    <a:gd name="T69" fmla="*/ 223 h 237"/>
                    <a:gd name="T70" fmla="*/ 52 w 927"/>
                    <a:gd name="T71" fmla="*/ 229 h 237"/>
                    <a:gd name="T72" fmla="*/ 49 w 927"/>
                    <a:gd name="T73" fmla="*/ 232 h 237"/>
                    <a:gd name="T74" fmla="*/ 0 w 927"/>
                    <a:gd name="T75" fmla="*/ 191 h 237"/>
                    <a:gd name="T76" fmla="*/ 2 w 927"/>
                    <a:gd name="T77" fmla="*/ 189 h 237"/>
                    <a:gd name="T78" fmla="*/ 7 w 927"/>
                    <a:gd name="T79" fmla="*/ 184 h 237"/>
                    <a:gd name="T80" fmla="*/ 14 w 927"/>
                    <a:gd name="T81" fmla="*/ 176 h 237"/>
                    <a:gd name="T82" fmla="*/ 26 w 927"/>
                    <a:gd name="T83" fmla="*/ 166 h 237"/>
                    <a:gd name="T84" fmla="*/ 40 w 927"/>
                    <a:gd name="T85" fmla="*/ 154 h 237"/>
                    <a:gd name="T86" fmla="*/ 56 w 927"/>
                    <a:gd name="T87" fmla="*/ 140 h 237"/>
                    <a:gd name="T88" fmla="*/ 75 w 927"/>
                    <a:gd name="T89" fmla="*/ 126 h 237"/>
                    <a:gd name="T90" fmla="*/ 97 w 927"/>
                    <a:gd name="T91" fmla="*/ 110 h 237"/>
                    <a:gd name="T92" fmla="*/ 121 w 927"/>
                    <a:gd name="T93" fmla="*/ 94 h 237"/>
                    <a:gd name="T94" fmla="*/ 148 w 927"/>
                    <a:gd name="T95" fmla="*/ 79 h 237"/>
                    <a:gd name="T96" fmla="*/ 177 w 927"/>
                    <a:gd name="T97" fmla="*/ 63 h 237"/>
                    <a:gd name="T98" fmla="*/ 208 w 927"/>
                    <a:gd name="T99" fmla="*/ 50 h 237"/>
                    <a:gd name="T100" fmla="*/ 243 w 927"/>
                    <a:gd name="T101" fmla="*/ 36 h 237"/>
                    <a:gd name="T102" fmla="*/ 279 w 927"/>
                    <a:gd name="T103" fmla="*/ 24 h 237"/>
                    <a:gd name="T104" fmla="*/ 318 w 927"/>
                    <a:gd name="T105" fmla="*/ 14 h 237"/>
                    <a:gd name="T106" fmla="*/ 358 w 927"/>
                    <a:gd name="T107" fmla="*/ 7 h 237"/>
                    <a:gd name="T108" fmla="*/ 401 w 927"/>
                    <a:gd name="T109" fmla="*/ 2 h 237"/>
                    <a:gd name="T110" fmla="*/ 446 w 927"/>
                    <a:gd name="T11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7" h="237">
                      <a:moveTo>
                        <a:pt x="446" y="0"/>
                      </a:moveTo>
                      <a:lnTo>
                        <a:pt x="492" y="2"/>
                      </a:lnTo>
                      <a:lnTo>
                        <a:pt x="541" y="7"/>
                      </a:lnTo>
                      <a:lnTo>
                        <a:pt x="591" y="18"/>
                      </a:lnTo>
                      <a:lnTo>
                        <a:pt x="643" y="32"/>
                      </a:lnTo>
                      <a:lnTo>
                        <a:pt x="697" y="52"/>
                      </a:lnTo>
                      <a:lnTo>
                        <a:pt x="752" y="76"/>
                      </a:lnTo>
                      <a:lnTo>
                        <a:pt x="808" y="107"/>
                      </a:lnTo>
                      <a:lnTo>
                        <a:pt x="868" y="143"/>
                      </a:lnTo>
                      <a:lnTo>
                        <a:pt x="927" y="187"/>
                      </a:lnTo>
                      <a:lnTo>
                        <a:pt x="887" y="237"/>
                      </a:lnTo>
                      <a:lnTo>
                        <a:pt x="831" y="196"/>
                      </a:lnTo>
                      <a:lnTo>
                        <a:pt x="776" y="161"/>
                      </a:lnTo>
                      <a:lnTo>
                        <a:pt x="722" y="133"/>
                      </a:lnTo>
                      <a:lnTo>
                        <a:pt x="670" y="109"/>
                      </a:lnTo>
                      <a:lnTo>
                        <a:pt x="621" y="91"/>
                      </a:lnTo>
                      <a:lnTo>
                        <a:pt x="572" y="78"/>
                      </a:lnTo>
                      <a:lnTo>
                        <a:pt x="526" y="68"/>
                      </a:lnTo>
                      <a:lnTo>
                        <a:pt x="481" y="63"/>
                      </a:lnTo>
                      <a:lnTo>
                        <a:pt x="438" y="62"/>
                      </a:lnTo>
                      <a:lnTo>
                        <a:pt x="397" y="64"/>
                      </a:lnTo>
                      <a:lnTo>
                        <a:pt x="358" y="69"/>
                      </a:lnTo>
                      <a:lnTo>
                        <a:pt x="322" y="77"/>
                      </a:lnTo>
                      <a:lnTo>
                        <a:pt x="288" y="86"/>
                      </a:lnTo>
                      <a:lnTo>
                        <a:pt x="255" y="96"/>
                      </a:lnTo>
                      <a:lnTo>
                        <a:pt x="224" y="109"/>
                      </a:lnTo>
                      <a:lnTo>
                        <a:pt x="197" y="122"/>
                      </a:lnTo>
                      <a:lnTo>
                        <a:pt x="170" y="137"/>
                      </a:lnTo>
                      <a:lnTo>
                        <a:pt x="147" y="151"/>
                      </a:lnTo>
                      <a:lnTo>
                        <a:pt x="126" y="166"/>
                      </a:lnTo>
                      <a:lnTo>
                        <a:pt x="107" y="179"/>
                      </a:lnTo>
                      <a:lnTo>
                        <a:pt x="91" y="193"/>
                      </a:lnTo>
                      <a:lnTo>
                        <a:pt x="78" y="204"/>
                      </a:lnTo>
                      <a:lnTo>
                        <a:pt x="67" y="215"/>
                      </a:lnTo>
                      <a:lnTo>
                        <a:pt x="59" y="223"/>
                      </a:lnTo>
                      <a:lnTo>
                        <a:pt x="52" y="229"/>
                      </a:lnTo>
                      <a:lnTo>
                        <a:pt x="49" y="232"/>
                      </a:lnTo>
                      <a:lnTo>
                        <a:pt x="0" y="191"/>
                      </a:lnTo>
                      <a:lnTo>
                        <a:pt x="2" y="189"/>
                      </a:lnTo>
                      <a:lnTo>
                        <a:pt x="7" y="184"/>
                      </a:lnTo>
                      <a:lnTo>
                        <a:pt x="14" y="176"/>
                      </a:lnTo>
                      <a:lnTo>
                        <a:pt x="26" y="166"/>
                      </a:lnTo>
                      <a:lnTo>
                        <a:pt x="40" y="154"/>
                      </a:lnTo>
                      <a:lnTo>
                        <a:pt x="56" y="140"/>
                      </a:lnTo>
                      <a:lnTo>
                        <a:pt x="75" y="126"/>
                      </a:lnTo>
                      <a:lnTo>
                        <a:pt x="97" y="110"/>
                      </a:lnTo>
                      <a:lnTo>
                        <a:pt x="121" y="94"/>
                      </a:lnTo>
                      <a:lnTo>
                        <a:pt x="148" y="79"/>
                      </a:lnTo>
                      <a:lnTo>
                        <a:pt x="177" y="63"/>
                      </a:lnTo>
                      <a:lnTo>
                        <a:pt x="208" y="50"/>
                      </a:lnTo>
                      <a:lnTo>
                        <a:pt x="243" y="36"/>
                      </a:lnTo>
                      <a:lnTo>
                        <a:pt x="279" y="24"/>
                      </a:lnTo>
                      <a:lnTo>
                        <a:pt x="318" y="14"/>
                      </a:lnTo>
                      <a:lnTo>
                        <a:pt x="358" y="7"/>
                      </a:lnTo>
                      <a:lnTo>
                        <a:pt x="401" y="2"/>
                      </a:lnTo>
                      <a:lnTo>
                        <a:pt x="446" y="0"/>
                      </a:lnTo>
                      <a:close/>
                    </a:path>
                  </a:pathLst>
                </a:custGeom>
                <a:grpFill/>
                <a:ln w="0">
                  <a:noFill/>
                  <a:prstDash val="solid"/>
                  <a:round/>
                  <a:headEnd/>
                  <a:tailEnd/>
                </a:ln>
              </p:spPr>
              <p:txBody>
                <a:bodyPr vert="horz" wrap="square" lIns="73127" tIns="36564" rIns="73127" bIns="36564" numCol="1" anchor="t" anchorCtr="0" compatLnSpc="1">
                  <a:prstTxWarp prst="textNoShape">
                    <a:avLst/>
                  </a:prstTxWarp>
                </a:bodyPr>
                <a:lstStyle/>
                <a:p>
                  <a:endParaRPr lang="en-US" sz="1600" dirty="0">
                    <a:latin typeface="Calibri Regular"/>
                  </a:endParaRPr>
                </a:p>
              </p:txBody>
            </p:sp>
            <p:sp>
              <p:nvSpPr>
                <p:cNvPr id="61" name="Freeform 191">
                  <a:extLst>
                    <a:ext uri="{FF2B5EF4-FFF2-40B4-BE49-F238E27FC236}">
                      <a16:creationId xmlns:a16="http://schemas.microsoft.com/office/drawing/2014/main" id="{2B3826AF-4311-764D-A8BB-D1C6DEAE471D}"/>
                    </a:ext>
                  </a:extLst>
                </p:cNvPr>
                <p:cNvSpPr>
                  <a:spLocks/>
                </p:cNvSpPr>
                <p:nvPr/>
              </p:nvSpPr>
              <p:spPr bwMode="auto">
                <a:xfrm>
                  <a:off x="2655888" y="3686175"/>
                  <a:ext cx="123825" cy="31750"/>
                </a:xfrm>
                <a:custGeom>
                  <a:avLst/>
                  <a:gdLst>
                    <a:gd name="T0" fmla="*/ 446 w 927"/>
                    <a:gd name="T1" fmla="*/ 0 h 237"/>
                    <a:gd name="T2" fmla="*/ 492 w 927"/>
                    <a:gd name="T3" fmla="*/ 1 h 237"/>
                    <a:gd name="T4" fmla="*/ 541 w 927"/>
                    <a:gd name="T5" fmla="*/ 8 h 237"/>
                    <a:gd name="T6" fmla="*/ 591 w 927"/>
                    <a:gd name="T7" fmla="*/ 17 h 237"/>
                    <a:gd name="T8" fmla="*/ 643 w 927"/>
                    <a:gd name="T9" fmla="*/ 32 h 237"/>
                    <a:gd name="T10" fmla="*/ 697 w 927"/>
                    <a:gd name="T11" fmla="*/ 51 h 237"/>
                    <a:gd name="T12" fmla="*/ 752 w 927"/>
                    <a:gd name="T13" fmla="*/ 76 h 237"/>
                    <a:gd name="T14" fmla="*/ 808 w 927"/>
                    <a:gd name="T15" fmla="*/ 106 h 237"/>
                    <a:gd name="T16" fmla="*/ 868 w 927"/>
                    <a:gd name="T17" fmla="*/ 143 h 237"/>
                    <a:gd name="T18" fmla="*/ 927 w 927"/>
                    <a:gd name="T19" fmla="*/ 186 h 237"/>
                    <a:gd name="T20" fmla="*/ 887 w 927"/>
                    <a:gd name="T21" fmla="*/ 237 h 237"/>
                    <a:gd name="T22" fmla="*/ 831 w 927"/>
                    <a:gd name="T23" fmla="*/ 197 h 237"/>
                    <a:gd name="T24" fmla="*/ 776 w 927"/>
                    <a:gd name="T25" fmla="*/ 161 h 237"/>
                    <a:gd name="T26" fmla="*/ 722 w 927"/>
                    <a:gd name="T27" fmla="*/ 133 h 237"/>
                    <a:gd name="T28" fmla="*/ 670 w 927"/>
                    <a:gd name="T29" fmla="*/ 109 h 237"/>
                    <a:gd name="T30" fmla="*/ 621 w 927"/>
                    <a:gd name="T31" fmla="*/ 92 h 237"/>
                    <a:gd name="T32" fmla="*/ 572 w 927"/>
                    <a:gd name="T33" fmla="*/ 78 h 237"/>
                    <a:gd name="T34" fmla="*/ 526 w 927"/>
                    <a:gd name="T35" fmla="*/ 69 h 237"/>
                    <a:gd name="T36" fmla="*/ 481 w 927"/>
                    <a:gd name="T37" fmla="*/ 64 h 237"/>
                    <a:gd name="T38" fmla="*/ 438 w 927"/>
                    <a:gd name="T39" fmla="*/ 63 h 237"/>
                    <a:gd name="T40" fmla="*/ 397 w 927"/>
                    <a:gd name="T41" fmla="*/ 65 h 237"/>
                    <a:gd name="T42" fmla="*/ 358 w 927"/>
                    <a:gd name="T43" fmla="*/ 69 h 237"/>
                    <a:gd name="T44" fmla="*/ 322 w 927"/>
                    <a:gd name="T45" fmla="*/ 76 h 237"/>
                    <a:gd name="T46" fmla="*/ 288 w 927"/>
                    <a:gd name="T47" fmla="*/ 86 h 237"/>
                    <a:gd name="T48" fmla="*/ 255 w 927"/>
                    <a:gd name="T49" fmla="*/ 97 h 237"/>
                    <a:gd name="T50" fmla="*/ 224 w 927"/>
                    <a:gd name="T51" fmla="*/ 109 h 237"/>
                    <a:gd name="T52" fmla="*/ 197 w 927"/>
                    <a:gd name="T53" fmla="*/ 123 h 237"/>
                    <a:gd name="T54" fmla="*/ 170 w 927"/>
                    <a:gd name="T55" fmla="*/ 137 h 237"/>
                    <a:gd name="T56" fmla="*/ 147 w 927"/>
                    <a:gd name="T57" fmla="*/ 152 h 237"/>
                    <a:gd name="T58" fmla="*/ 126 w 927"/>
                    <a:gd name="T59" fmla="*/ 165 h 237"/>
                    <a:gd name="T60" fmla="*/ 107 w 927"/>
                    <a:gd name="T61" fmla="*/ 180 h 237"/>
                    <a:gd name="T62" fmla="*/ 91 w 927"/>
                    <a:gd name="T63" fmla="*/ 192 h 237"/>
                    <a:gd name="T64" fmla="*/ 78 w 927"/>
                    <a:gd name="T65" fmla="*/ 205 h 237"/>
                    <a:gd name="T66" fmla="*/ 67 w 927"/>
                    <a:gd name="T67" fmla="*/ 215 h 237"/>
                    <a:gd name="T68" fmla="*/ 59 w 927"/>
                    <a:gd name="T69" fmla="*/ 224 h 237"/>
                    <a:gd name="T70" fmla="*/ 52 w 927"/>
                    <a:gd name="T71" fmla="*/ 229 h 237"/>
                    <a:gd name="T72" fmla="*/ 49 w 927"/>
                    <a:gd name="T73" fmla="*/ 233 h 237"/>
                    <a:gd name="T74" fmla="*/ 0 w 927"/>
                    <a:gd name="T75" fmla="*/ 190 h 237"/>
                    <a:gd name="T76" fmla="*/ 2 w 927"/>
                    <a:gd name="T77" fmla="*/ 188 h 237"/>
                    <a:gd name="T78" fmla="*/ 7 w 927"/>
                    <a:gd name="T79" fmla="*/ 183 h 237"/>
                    <a:gd name="T80" fmla="*/ 14 w 927"/>
                    <a:gd name="T81" fmla="*/ 176 h 237"/>
                    <a:gd name="T82" fmla="*/ 26 w 927"/>
                    <a:gd name="T83" fmla="*/ 165 h 237"/>
                    <a:gd name="T84" fmla="*/ 40 w 927"/>
                    <a:gd name="T85" fmla="*/ 153 h 237"/>
                    <a:gd name="T86" fmla="*/ 56 w 927"/>
                    <a:gd name="T87" fmla="*/ 141 h 237"/>
                    <a:gd name="T88" fmla="*/ 75 w 927"/>
                    <a:gd name="T89" fmla="*/ 125 h 237"/>
                    <a:gd name="T90" fmla="*/ 97 w 927"/>
                    <a:gd name="T91" fmla="*/ 110 h 237"/>
                    <a:gd name="T92" fmla="*/ 121 w 927"/>
                    <a:gd name="T93" fmla="*/ 95 h 237"/>
                    <a:gd name="T94" fmla="*/ 148 w 927"/>
                    <a:gd name="T95" fmla="*/ 78 h 237"/>
                    <a:gd name="T96" fmla="*/ 177 w 927"/>
                    <a:gd name="T97" fmla="*/ 64 h 237"/>
                    <a:gd name="T98" fmla="*/ 208 w 927"/>
                    <a:gd name="T99" fmla="*/ 49 h 237"/>
                    <a:gd name="T100" fmla="*/ 243 w 927"/>
                    <a:gd name="T101" fmla="*/ 36 h 237"/>
                    <a:gd name="T102" fmla="*/ 279 w 927"/>
                    <a:gd name="T103" fmla="*/ 24 h 237"/>
                    <a:gd name="T104" fmla="*/ 318 w 927"/>
                    <a:gd name="T105" fmla="*/ 14 h 237"/>
                    <a:gd name="T106" fmla="*/ 358 w 927"/>
                    <a:gd name="T107" fmla="*/ 7 h 237"/>
                    <a:gd name="T108" fmla="*/ 401 w 927"/>
                    <a:gd name="T109" fmla="*/ 1 h 237"/>
                    <a:gd name="T110" fmla="*/ 446 w 927"/>
                    <a:gd name="T11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7" h="237">
                      <a:moveTo>
                        <a:pt x="446" y="0"/>
                      </a:moveTo>
                      <a:lnTo>
                        <a:pt x="492" y="1"/>
                      </a:lnTo>
                      <a:lnTo>
                        <a:pt x="541" y="8"/>
                      </a:lnTo>
                      <a:lnTo>
                        <a:pt x="591" y="17"/>
                      </a:lnTo>
                      <a:lnTo>
                        <a:pt x="643" y="32"/>
                      </a:lnTo>
                      <a:lnTo>
                        <a:pt x="697" y="51"/>
                      </a:lnTo>
                      <a:lnTo>
                        <a:pt x="752" y="76"/>
                      </a:lnTo>
                      <a:lnTo>
                        <a:pt x="808" y="106"/>
                      </a:lnTo>
                      <a:lnTo>
                        <a:pt x="868" y="143"/>
                      </a:lnTo>
                      <a:lnTo>
                        <a:pt x="927" y="186"/>
                      </a:lnTo>
                      <a:lnTo>
                        <a:pt x="887" y="237"/>
                      </a:lnTo>
                      <a:lnTo>
                        <a:pt x="831" y="197"/>
                      </a:lnTo>
                      <a:lnTo>
                        <a:pt x="776" y="161"/>
                      </a:lnTo>
                      <a:lnTo>
                        <a:pt x="722" y="133"/>
                      </a:lnTo>
                      <a:lnTo>
                        <a:pt x="670" y="109"/>
                      </a:lnTo>
                      <a:lnTo>
                        <a:pt x="621" y="92"/>
                      </a:lnTo>
                      <a:lnTo>
                        <a:pt x="572" y="78"/>
                      </a:lnTo>
                      <a:lnTo>
                        <a:pt x="526" y="69"/>
                      </a:lnTo>
                      <a:lnTo>
                        <a:pt x="481" y="64"/>
                      </a:lnTo>
                      <a:lnTo>
                        <a:pt x="438" y="63"/>
                      </a:lnTo>
                      <a:lnTo>
                        <a:pt x="397" y="65"/>
                      </a:lnTo>
                      <a:lnTo>
                        <a:pt x="358" y="69"/>
                      </a:lnTo>
                      <a:lnTo>
                        <a:pt x="322" y="76"/>
                      </a:lnTo>
                      <a:lnTo>
                        <a:pt x="288" y="86"/>
                      </a:lnTo>
                      <a:lnTo>
                        <a:pt x="255" y="97"/>
                      </a:lnTo>
                      <a:lnTo>
                        <a:pt x="224" y="109"/>
                      </a:lnTo>
                      <a:lnTo>
                        <a:pt x="197" y="123"/>
                      </a:lnTo>
                      <a:lnTo>
                        <a:pt x="170" y="137"/>
                      </a:lnTo>
                      <a:lnTo>
                        <a:pt x="147" y="152"/>
                      </a:lnTo>
                      <a:lnTo>
                        <a:pt x="126" y="165"/>
                      </a:lnTo>
                      <a:lnTo>
                        <a:pt x="107" y="180"/>
                      </a:lnTo>
                      <a:lnTo>
                        <a:pt x="91" y="192"/>
                      </a:lnTo>
                      <a:lnTo>
                        <a:pt x="78" y="205"/>
                      </a:lnTo>
                      <a:lnTo>
                        <a:pt x="67" y="215"/>
                      </a:lnTo>
                      <a:lnTo>
                        <a:pt x="59" y="224"/>
                      </a:lnTo>
                      <a:lnTo>
                        <a:pt x="52" y="229"/>
                      </a:lnTo>
                      <a:lnTo>
                        <a:pt x="49" y="233"/>
                      </a:lnTo>
                      <a:lnTo>
                        <a:pt x="0" y="190"/>
                      </a:lnTo>
                      <a:lnTo>
                        <a:pt x="2" y="188"/>
                      </a:lnTo>
                      <a:lnTo>
                        <a:pt x="7" y="183"/>
                      </a:lnTo>
                      <a:lnTo>
                        <a:pt x="14" y="176"/>
                      </a:lnTo>
                      <a:lnTo>
                        <a:pt x="26" y="165"/>
                      </a:lnTo>
                      <a:lnTo>
                        <a:pt x="40" y="153"/>
                      </a:lnTo>
                      <a:lnTo>
                        <a:pt x="56" y="141"/>
                      </a:lnTo>
                      <a:lnTo>
                        <a:pt x="75" y="125"/>
                      </a:lnTo>
                      <a:lnTo>
                        <a:pt x="97" y="110"/>
                      </a:lnTo>
                      <a:lnTo>
                        <a:pt x="121" y="95"/>
                      </a:lnTo>
                      <a:lnTo>
                        <a:pt x="148" y="78"/>
                      </a:lnTo>
                      <a:lnTo>
                        <a:pt x="177" y="64"/>
                      </a:lnTo>
                      <a:lnTo>
                        <a:pt x="208" y="49"/>
                      </a:lnTo>
                      <a:lnTo>
                        <a:pt x="243" y="36"/>
                      </a:lnTo>
                      <a:lnTo>
                        <a:pt x="279" y="24"/>
                      </a:lnTo>
                      <a:lnTo>
                        <a:pt x="318" y="14"/>
                      </a:lnTo>
                      <a:lnTo>
                        <a:pt x="358" y="7"/>
                      </a:lnTo>
                      <a:lnTo>
                        <a:pt x="401" y="1"/>
                      </a:lnTo>
                      <a:lnTo>
                        <a:pt x="446" y="0"/>
                      </a:lnTo>
                      <a:close/>
                    </a:path>
                  </a:pathLst>
                </a:custGeom>
                <a:grpFill/>
                <a:ln w="0">
                  <a:noFill/>
                  <a:prstDash val="solid"/>
                  <a:round/>
                  <a:headEnd/>
                  <a:tailEnd/>
                </a:ln>
              </p:spPr>
              <p:txBody>
                <a:bodyPr vert="horz" wrap="square" lIns="73127" tIns="36564" rIns="73127" bIns="36564" numCol="1" anchor="t" anchorCtr="0" compatLnSpc="1">
                  <a:prstTxWarp prst="textNoShape">
                    <a:avLst/>
                  </a:prstTxWarp>
                </a:bodyPr>
                <a:lstStyle/>
                <a:p>
                  <a:endParaRPr lang="en-US" sz="1600" dirty="0">
                    <a:latin typeface="Calibri Regular"/>
                  </a:endParaRPr>
                </a:p>
              </p:txBody>
            </p:sp>
            <p:sp>
              <p:nvSpPr>
                <p:cNvPr id="73" name="Freeform 192">
                  <a:extLst>
                    <a:ext uri="{FF2B5EF4-FFF2-40B4-BE49-F238E27FC236}">
                      <a16:creationId xmlns:a16="http://schemas.microsoft.com/office/drawing/2014/main" id="{A2FED5F2-2EB9-2E4D-B037-A851E59FF4CF}"/>
                    </a:ext>
                  </a:extLst>
                </p:cNvPr>
                <p:cNvSpPr>
                  <a:spLocks/>
                </p:cNvSpPr>
                <p:nvPr/>
              </p:nvSpPr>
              <p:spPr bwMode="auto">
                <a:xfrm>
                  <a:off x="2833688" y="3614738"/>
                  <a:ext cx="122238" cy="30163"/>
                </a:xfrm>
                <a:custGeom>
                  <a:avLst/>
                  <a:gdLst>
                    <a:gd name="T0" fmla="*/ 445 w 925"/>
                    <a:gd name="T1" fmla="*/ 0 h 237"/>
                    <a:gd name="T2" fmla="*/ 491 w 925"/>
                    <a:gd name="T3" fmla="*/ 2 h 237"/>
                    <a:gd name="T4" fmla="*/ 540 w 925"/>
                    <a:gd name="T5" fmla="*/ 8 h 237"/>
                    <a:gd name="T6" fmla="*/ 590 w 925"/>
                    <a:gd name="T7" fmla="*/ 18 h 237"/>
                    <a:gd name="T8" fmla="*/ 642 w 925"/>
                    <a:gd name="T9" fmla="*/ 32 h 237"/>
                    <a:gd name="T10" fmla="*/ 696 w 925"/>
                    <a:gd name="T11" fmla="*/ 51 h 237"/>
                    <a:gd name="T12" fmla="*/ 750 w 925"/>
                    <a:gd name="T13" fmla="*/ 76 h 237"/>
                    <a:gd name="T14" fmla="*/ 807 w 925"/>
                    <a:gd name="T15" fmla="*/ 106 h 237"/>
                    <a:gd name="T16" fmla="*/ 866 w 925"/>
                    <a:gd name="T17" fmla="*/ 144 h 237"/>
                    <a:gd name="T18" fmla="*/ 925 w 925"/>
                    <a:gd name="T19" fmla="*/ 186 h 237"/>
                    <a:gd name="T20" fmla="*/ 886 w 925"/>
                    <a:gd name="T21" fmla="*/ 237 h 237"/>
                    <a:gd name="T22" fmla="*/ 830 w 925"/>
                    <a:gd name="T23" fmla="*/ 197 h 237"/>
                    <a:gd name="T24" fmla="*/ 775 w 925"/>
                    <a:gd name="T25" fmla="*/ 162 h 237"/>
                    <a:gd name="T26" fmla="*/ 721 w 925"/>
                    <a:gd name="T27" fmla="*/ 133 h 237"/>
                    <a:gd name="T28" fmla="*/ 669 w 925"/>
                    <a:gd name="T29" fmla="*/ 110 h 237"/>
                    <a:gd name="T30" fmla="*/ 620 w 925"/>
                    <a:gd name="T31" fmla="*/ 92 h 237"/>
                    <a:gd name="T32" fmla="*/ 571 w 925"/>
                    <a:gd name="T33" fmla="*/ 78 h 237"/>
                    <a:gd name="T34" fmla="*/ 525 w 925"/>
                    <a:gd name="T35" fmla="*/ 69 h 237"/>
                    <a:gd name="T36" fmla="*/ 479 w 925"/>
                    <a:gd name="T37" fmla="*/ 65 h 237"/>
                    <a:gd name="T38" fmla="*/ 437 w 925"/>
                    <a:gd name="T39" fmla="*/ 63 h 237"/>
                    <a:gd name="T40" fmla="*/ 396 w 925"/>
                    <a:gd name="T41" fmla="*/ 65 h 237"/>
                    <a:gd name="T42" fmla="*/ 357 w 925"/>
                    <a:gd name="T43" fmla="*/ 70 h 237"/>
                    <a:gd name="T44" fmla="*/ 321 w 925"/>
                    <a:gd name="T45" fmla="*/ 77 h 237"/>
                    <a:gd name="T46" fmla="*/ 286 w 925"/>
                    <a:gd name="T47" fmla="*/ 87 h 237"/>
                    <a:gd name="T48" fmla="*/ 254 w 925"/>
                    <a:gd name="T49" fmla="*/ 97 h 237"/>
                    <a:gd name="T50" fmla="*/ 223 w 925"/>
                    <a:gd name="T51" fmla="*/ 109 h 237"/>
                    <a:gd name="T52" fmla="*/ 196 w 925"/>
                    <a:gd name="T53" fmla="*/ 123 h 237"/>
                    <a:gd name="T54" fmla="*/ 169 w 925"/>
                    <a:gd name="T55" fmla="*/ 137 h 237"/>
                    <a:gd name="T56" fmla="*/ 146 w 925"/>
                    <a:gd name="T57" fmla="*/ 152 h 237"/>
                    <a:gd name="T58" fmla="*/ 125 w 925"/>
                    <a:gd name="T59" fmla="*/ 166 h 237"/>
                    <a:gd name="T60" fmla="*/ 106 w 925"/>
                    <a:gd name="T61" fmla="*/ 180 h 237"/>
                    <a:gd name="T62" fmla="*/ 90 w 925"/>
                    <a:gd name="T63" fmla="*/ 193 h 237"/>
                    <a:gd name="T64" fmla="*/ 77 w 925"/>
                    <a:gd name="T65" fmla="*/ 205 h 237"/>
                    <a:gd name="T66" fmla="*/ 66 w 925"/>
                    <a:gd name="T67" fmla="*/ 215 h 237"/>
                    <a:gd name="T68" fmla="*/ 58 w 925"/>
                    <a:gd name="T69" fmla="*/ 224 h 237"/>
                    <a:gd name="T70" fmla="*/ 51 w 925"/>
                    <a:gd name="T71" fmla="*/ 230 h 237"/>
                    <a:gd name="T72" fmla="*/ 48 w 925"/>
                    <a:gd name="T73" fmla="*/ 233 h 237"/>
                    <a:gd name="T74" fmla="*/ 0 w 925"/>
                    <a:gd name="T75" fmla="*/ 191 h 237"/>
                    <a:gd name="T76" fmla="*/ 2 w 925"/>
                    <a:gd name="T77" fmla="*/ 189 h 237"/>
                    <a:gd name="T78" fmla="*/ 6 w 925"/>
                    <a:gd name="T79" fmla="*/ 184 h 237"/>
                    <a:gd name="T80" fmla="*/ 14 w 925"/>
                    <a:gd name="T81" fmla="*/ 176 h 237"/>
                    <a:gd name="T82" fmla="*/ 25 w 925"/>
                    <a:gd name="T83" fmla="*/ 165 h 237"/>
                    <a:gd name="T84" fmla="*/ 39 w 925"/>
                    <a:gd name="T85" fmla="*/ 154 h 237"/>
                    <a:gd name="T86" fmla="*/ 55 w 925"/>
                    <a:gd name="T87" fmla="*/ 141 h 237"/>
                    <a:gd name="T88" fmla="*/ 74 w 925"/>
                    <a:gd name="T89" fmla="*/ 126 h 237"/>
                    <a:gd name="T90" fmla="*/ 96 w 925"/>
                    <a:gd name="T91" fmla="*/ 110 h 237"/>
                    <a:gd name="T92" fmla="*/ 120 w 925"/>
                    <a:gd name="T93" fmla="*/ 95 h 237"/>
                    <a:gd name="T94" fmla="*/ 147 w 925"/>
                    <a:gd name="T95" fmla="*/ 79 h 237"/>
                    <a:gd name="T96" fmla="*/ 177 w 925"/>
                    <a:gd name="T97" fmla="*/ 64 h 237"/>
                    <a:gd name="T98" fmla="*/ 208 w 925"/>
                    <a:gd name="T99" fmla="*/ 49 h 237"/>
                    <a:gd name="T100" fmla="*/ 242 w 925"/>
                    <a:gd name="T101" fmla="*/ 36 h 237"/>
                    <a:gd name="T102" fmla="*/ 278 w 925"/>
                    <a:gd name="T103" fmla="*/ 24 h 237"/>
                    <a:gd name="T104" fmla="*/ 317 w 925"/>
                    <a:gd name="T105" fmla="*/ 15 h 237"/>
                    <a:gd name="T106" fmla="*/ 357 w 925"/>
                    <a:gd name="T107" fmla="*/ 7 h 237"/>
                    <a:gd name="T108" fmla="*/ 400 w 925"/>
                    <a:gd name="T109" fmla="*/ 2 h 237"/>
                    <a:gd name="T110" fmla="*/ 445 w 925"/>
                    <a:gd name="T11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5" h="237">
                      <a:moveTo>
                        <a:pt x="445" y="0"/>
                      </a:moveTo>
                      <a:lnTo>
                        <a:pt x="491" y="2"/>
                      </a:lnTo>
                      <a:lnTo>
                        <a:pt x="540" y="8"/>
                      </a:lnTo>
                      <a:lnTo>
                        <a:pt x="590" y="18"/>
                      </a:lnTo>
                      <a:lnTo>
                        <a:pt x="642" y="32"/>
                      </a:lnTo>
                      <a:lnTo>
                        <a:pt x="696" y="51"/>
                      </a:lnTo>
                      <a:lnTo>
                        <a:pt x="750" y="76"/>
                      </a:lnTo>
                      <a:lnTo>
                        <a:pt x="807" y="106"/>
                      </a:lnTo>
                      <a:lnTo>
                        <a:pt x="866" y="144"/>
                      </a:lnTo>
                      <a:lnTo>
                        <a:pt x="925" y="186"/>
                      </a:lnTo>
                      <a:lnTo>
                        <a:pt x="886" y="237"/>
                      </a:lnTo>
                      <a:lnTo>
                        <a:pt x="830" y="197"/>
                      </a:lnTo>
                      <a:lnTo>
                        <a:pt x="775" y="162"/>
                      </a:lnTo>
                      <a:lnTo>
                        <a:pt x="721" y="133"/>
                      </a:lnTo>
                      <a:lnTo>
                        <a:pt x="669" y="110"/>
                      </a:lnTo>
                      <a:lnTo>
                        <a:pt x="620" y="92"/>
                      </a:lnTo>
                      <a:lnTo>
                        <a:pt x="571" y="78"/>
                      </a:lnTo>
                      <a:lnTo>
                        <a:pt x="525" y="69"/>
                      </a:lnTo>
                      <a:lnTo>
                        <a:pt x="479" y="65"/>
                      </a:lnTo>
                      <a:lnTo>
                        <a:pt x="437" y="63"/>
                      </a:lnTo>
                      <a:lnTo>
                        <a:pt x="396" y="65"/>
                      </a:lnTo>
                      <a:lnTo>
                        <a:pt x="357" y="70"/>
                      </a:lnTo>
                      <a:lnTo>
                        <a:pt x="321" y="77"/>
                      </a:lnTo>
                      <a:lnTo>
                        <a:pt x="286" y="87"/>
                      </a:lnTo>
                      <a:lnTo>
                        <a:pt x="254" y="97"/>
                      </a:lnTo>
                      <a:lnTo>
                        <a:pt x="223" y="109"/>
                      </a:lnTo>
                      <a:lnTo>
                        <a:pt x="196" y="123"/>
                      </a:lnTo>
                      <a:lnTo>
                        <a:pt x="169" y="137"/>
                      </a:lnTo>
                      <a:lnTo>
                        <a:pt x="146" y="152"/>
                      </a:lnTo>
                      <a:lnTo>
                        <a:pt x="125" y="166"/>
                      </a:lnTo>
                      <a:lnTo>
                        <a:pt x="106" y="180"/>
                      </a:lnTo>
                      <a:lnTo>
                        <a:pt x="90" y="193"/>
                      </a:lnTo>
                      <a:lnTo>
                        <a:pt x="77" y="205"/>
                      </a:lnTo>
                      <a:lnTo>
                        <a:pt x="66" y="215"/>
                      </a:lnTo>
                      <a:lnTo>
                        <a:pt x="58" y="224"/>
                      </a:lnTo>
                      <a:lnTo>
                        <a:pt x="51" y="230"/>
                      </a:lnTo>
                      <a:lnTo>
                        <a:pt x="48" y="233"/>
                      </a:lnTo>
                      <a:lnTo>
                        <a:pt x="0" y="191"/>
                      </a:lnTo>
                      <a:lnTo>
                        <a:pt x="2" y="189"/>
                      </a:lnTo>
                      <a:lnTo>
                        <a:pt x="6" y="184"/>
                      </a:lnTo>
                      <a:lnTo>
                        <a:pt x="14" y="176"/>
                      </a:lnTo>
                      <a:lnTo>
                        <a:pt x="25" y="165"/>
                      </a:lnTo>
                      <a:lnTo>
                        <a:pt x="39" y="154"/>
                      </a:lnTo>
                      <a:lnTo>
                        <a:pt x="55" y="141"/>
                      </a:lnTo>
                      <a:lnTo>
                        <a:pt x="74" y="126"/>
                      </a:lnTo>
                      <a:lnTo>
                        <a:pt x="96" y="110"/>
                      </a:lnTo>
                      <a:lnTo>
                        <a:pt x="120" y="95"/>
                      </a:lnTo>
                      <a:lnTo>
                        <a:pt x="147" y="79"/>
                      </a:lnTo>
                      <a:lnTo>
                        <a:pt x="177" y="64"/>
                      </a:lnTo>
                      <a:lnTo>
                        <a:pt x="208" y="49"/>
                      </a:lnTo>
                      <a:lnTo>
                        <a:pt x="242" y="36"/>
                      </a:lnTo>
                      <a:lnTo>
                        <a:pt x="278" y="24"/>
                      </a:lnTo>
                      <a:lnTo>
                        <a:pt x="317" y="15"/>
                      </a:lnTo>
                      <a:lnTo>
                        <a:pt x="357" y="7"/>
                      </a:lnTo>
                      <a:lnTo>
                        <a:pt x="400" y="2"/>
                      </a:lnTo>
                      <a:lnTo>
                        <a:pt x="445" y="0"/>
                      </a:lnTo>
                      <a:close/>
                    </a:path>
                  </a:pathLst>
                </a:custGeom>
                <a:grpFill/>
                <a:ln w="0">
                  <a:noFill/>
                  <a:prstDash val="solid"/>
                  <a:round/>
                  <a:headEnd/>
                  <a:tailEnd/>
                </a:ln>
              </p:spPr>
              <p:txBody>
                <a:bodyPr vert="horz" wrap="square" lIns="73127" tIns="36564" rIns="73127" bIns="36564" numCol="1" anchor="t" anchorCtr="0" compatLnSpc="1">
                  <a:prstTxWarp prst="textNoShape">
                    <a:avLst/>
                  </a:prstTxWarp>
                </a:bodyPr>
                <a:lstStyle/>
                <a:p>
                  <a:endParaRPr lang="en-US" sz="1600" dirty="0">
                    <a:latin typeface="Calibri Regular"/>
                  </a:endParaRPr>
                </a:p>
              </p:txBody>
            </p:sp>
            <p:sp>
              <p:nvSpPr>
                <p:cNvPr id="74" name="Freeform 193">
                  <a:extLst>
                    <a:ext uri="{FF2B5EF4-FFF2-40B4-BE49-F238E27FC236}">
                      <a16:creationId xmlns:a16="http://schemas.microsoft.com/office/drawing/2014/main" id="{D94442C3-BEA2-8441-9863-1F067C0A4A41}"/>
                    </a:ext>
                  </a:extLst>
                </p:cNvPr>
                <p:cNvSpPr>
                  <a:spLocks/>
                </p:cNvSpPr>
                <p:nvPr/>
              </p:nvSpPr>
              <p:spPr bwMode="auto">
                <a:xfrm>
                  <a:off x="2833688" y="3643313"/>
                  <a:ext cx="122238" cy="30163"/>
                </a:xfrm>
                <a:custGeom>
                  <a:avLst/>
                  <a:gdLst>
                    <a:gd name="T0" fmla="*/ 445 w 925"/>
                    <a:gd name="T1" fmla="*/ 0 h 237"/>
                    <a:gd name="T2" fmla="*/ 491 w 925"/>
                    <a:gd name="T3" fmla="*/ 2 h 237"/>
                    <a:gd name="T4" fmla="*/ 540 w 925"/>
                    <a:gd name="T5" fmla="*/ 8 h 237"/>
                    <a:gd name="T6" fmla="*/ 590 w 925"/>
                    <a:gd name="T7" fmla="*/ 17 h 237"/>
                    <a:gd name="T8" fmla="*/ 642 w 925"/>
                    <a:gd name="T9" fmla="*/ 31 h 237"/>
                    <a:gd name="T10" fmla="*/ 696 w 925"/>
                    <a:gd name="T11" fmla="*/ 51 h 237"/>
                    <a:gd name="T12" fmla="*/ 750 w 925"/>
                    <a:gd name="T13" fmla="*/ 76 h 237"/>
                    <a:gd name="T14" fmla="*/ 807 w 925"/>
                    <a:gd name="T15" fmla="*/ 106 h 237"/>
                    <a:gd name="T16" fmla="*/ 866 w 925"/>
                    <a:gd name="T17" fmla="*/ 144 h 237"/>
                    <a:gd name="T18" fmla="*/ 925 w 925"/>
                    <a:gd name="T19" fmla="*/ 186 h 237"/>
                    <a:gd name="T20" fmla="*/ 886 w 925"/>
                    <a:gd name="T21" fmla="*/ 237 h 237"/>
                    <a:gd name="T22" fmla="*/ 830 w 925"/>
                    <a:gd name="T23" fmla="*/ 197 h 237"/>
                    <a:gd name="T24" fmla="*/ 775 w 925"/>
                    <a:gd name="T25" fmla="*/ 161 h 237"/>
                    <a:gd name="T26" fmla="*/ 721 w 925"/>
                    <a:gd name="T27" fmla="*/ 133 h 237"/>
                    <a:gd name="T28" fmla="*/ 669 w 925"/>
                    <a:gd name="T29" fmla="*/ 109 h 237"/>
                    <a:gd name="T30" fmla="*/ 620 w 925"/>
                    <a:gd name="T31" fmla="*/ 92 h 237"/>
                    <a:gd name="T32" fmla="*/ 571 w 925"/>
                    <a:gd name="T33" fmla="*/ 78 h 237"/>
                    <a:gd name="T34" fmla="*/ 525 w 925"/>
                    <a:gd name="T35" fmla="*/ 69 h 237"/>
                    <a:gd name="T36" fmla="*/ 479 w 925"/>
                    <a:gd name="T37" fmla="*/ 64 h 237"/>
                    <a:gd name="T38" fmla="*/ 437 w 925"/>
                    <a:gd name="T39" fmla="*/ 63 h 237"/>
                    <a:gd name="T40" fmla="*/ 396 w 925"/>
                    <a:gd name="T41" fmla="*/ 65 h 237"/>
                    <a:gd name="T42" fmla="*/ 357 w 925"/>
                    <a:gd name="T43" fmla="*/ 69 h 237"/>
                    <a:gd name="T44" fmla="*/ 321 w 925"/>
                    <a:gd name="T45" fmla="*/ 76 h 237"/>
                    <a:gd name="T46" fmla="*/ 286 w 925"/>
                    <a:gd name="T47" fmla="*/ 85 h 237"/>
                    <a:gd name="T48" fmla="*/ 254 w 925"/>
                    <a:gd name="T49" fmla="*/ 97 h 237"/>
                    <a:gd name="T50" fmla="*/ 223 w 925"/>
                    <a:gd name="T51" fmla="*/ 109 h 237"/>
                    <a:gd name="T52" fmla="*/ 196 w 925"/>
                    <a:gd name="T53" fmla="*/ 123 h 237"/>
                    <a:gd name="T54" fmla="*/ 169 w 925"/>
                    <a:gd name="T55" fmla="*/ 137 h 237"/>
                    <a:gd name="T56" fmla="*/ 146 w 925"/>
                    <a:gd name="T57" fmla="*/ 152 h 237"/>
                    <a:gd name="T58" fmla="*/ 125 w 925"/>
                    <a:gd name="T59" fmla="*/ 166 h 237"/>
                    <a:gd name="T60" fmla="*/ 106 w 925"/>
                    <a:gd name="T61" fmla="*/ 180 h 237"/>
                    <a:gd name="T62" fmla="*/ 90 w 925"/>
                    <a:gd name="T63" fmla="*/ 193 h 237"/>
                    <a:gd name="T64" fmla="*/ 77 w 925"/>
                    <a:gd name="T65" fmla="*/ 205 h 237"/>
                    <a:gd name="T66" fmla="*/ 66 w 925"/>
                    <a:gd name="T67" fmla="*/ 215 h 237"/>
                    <a:gd name="T68" fmla="*/ 58 w 925"/>
                    <a:gd name="T69" fmla="*/ 224 h 237"/>
                    <a:gd name="T70" fmla="*/ 51 w 925"/>
                    <a:gd name="T71" fmla="*/ 230 h 237"/>
                    <a:gd name="T72" fmla="*/ 48 w 925"/>
                    <a:gd name="T73" fmla="*/ 233 h 237"/>
                    <a:gd name="T74" fmla="*/ 0 w 925"/>
                    <a:gd name="T75" fmla="*/ 191 h 237"/>
                    <a:gd name="T76" fmla="*/ 2 w 925"/>
                    <a:gd name="T77" fmla="*/ 189 h 237"/>
                    <a:gd name="T78" fmla="*/ 6 w 925"/>
                    <a:gd name="T79" fmla="*/ 184 h 237"/>
                    <a:gd name="T80" fmla="*/ 14 w 925"/>
                    <a:gd name="T81" fmla="*/ 176 h 237"/>
                    <a:gd name="T82" fmla="*/ 25 w 925"/>
                    <a:gd name="T83" fmla="*/ 165 h 237"/>
                    <a:gd name="T84" fmla="*/ 39 w 925"/>
                    <a:gd name="T85" fmla="*/ 154 h 237"/>
                    <a:gd name="T86" fmla="*/ 55 w 925"/>
                    <a:gd name="T87" fmla="*/ 140 h 237"/>
                    <a:gd name="T88" fmla="*/ 74 w 925"/>
                    <a:gd name="T89" fmla="*/ 126 h 237"/>
                    <a:gd name="T90" fmla="*/ 96 w 925"/>
                    <a:gd name="T91" fmla="*/ 110 h 237"/>
                    <a:gd name="T92" fmla="*/ 120 w 925"/>
                    <a:gd name="T93" fmla="*/ 95 h 237"/>
                    <a:gd name="T94" fmla="*/ 147 w 925"/>
                    <a:gd name="T95" fmla="*/ 79 h 237"/>
                    <a:gd name="T96" fmla="*/ 177 w 925"/>
                    <a:gd name="T97" fmla="*/ 64 h 237"/>
                    <a:gd name="T98" fmla="*/ 208 w 925"/>
                    <a:gd name="T99" fmla="*/ 49 h 237"/>
                    <a:gd name="T100" fmla="*/ 242 w 925"/>
                    <a:gd name="T101" fmla="*/ 36 h 237"/>
                    <a:gd name="T102" fmla="*/ 278 w 925"/>
                    <a:gd name="T103" fmla="*/ 24 h 237"/>
                    <a:gd name="T104" fmla="*/ 317 w 925"/>
                    <a:gd name="T105" fmla="*/ 14 h 237"/>
                    <a:gd name="T106" fmla="*/ 357 w 925"/>
                    <a:gd name="T107" fmla="*/ 7 h 237"/>
                    <a:gd name="T108" fmla="*/ 400 w 925"/>
                    <a:gd name="T109" fmla="*/ 2 h 237"/>
                    <a:gd name="T110" fmla="*/ 445 w 925"/>
                    <a:gd name="T11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5" h="237">
                      <a:moveTo>
                        <a:pt x="445" y="0"/>
                      </a:moveTo>
                      <a:lnTo>
                        <a:pt x="491" y="2"/>
                      </a:lnTo>
                      <a:lnTo>
                        <a:pt x="540" y="8"/>
                      </a:lnTo>
                      <a:lnTo>
                        <a:pt x="590" y="17"/>
                      </a:lnTo>
                      <a:lnTo>
                        <a:pt x="642" y="31"/>
                      </a:lnTo>
                      <a:lnTo>
                        <a:pt x="696" y="51"/>
                      </a:lnTo>
                      <a:lnTo>
                        <a:pt x="750" y="76"/>
                      </a:lnTo>
                      <a:lnTo>
                        <a:pt x="807" y="106"/>
                      </a:lnTo>
                      <a:lnTo>
                        <a:pt x="866" y="144"/>
                      </a:lnTo>
                      <a:lnTo>
                        <a:pt x="925" y="186"/>
                      </a:lnTo>
                      <a:lnTo>
                        <a:pt x="886" y="237"/>
                      </a:lnTo>
                      <a:lnTo>
                        <a:pt x="830" y="197"/>
                      </a:lnTo>
                      <a:lnTo>
                        <a:pt x="775" y="161"/>
                      </a:lnTo>
                      <a:lnTo>
                        <a:pt x="721" y="133"/>
                      </a:lnTo>
                      <a:lnTo>
                        <a:pt x="669" y="109"/>
                      </a:lnTo>
                      <a:lnTo>
                        <a:pt x="620" y="92"/>
                      </a:lnTo>
                      <a:lnTo>
                        <a:pt x="571" y="78"/>
                      </a:lnTo>
                      <a:lnTo>
                        <a:pt x="525" y="69"/>
                      </a:lnTo>
                      <a:lnTo>
                        <a:pt x="479" y="64"/>
                      </a:lnTo>
                      <a:lnTo>
                        <a:pt x="437" y="63"/>
                      </a:lnTo>
                      <a:lnTo>
                        <a:pt x="396" y="65"/>
                      </a:lnTo>
                      <a:lnTo>
                        <a:pt x="357" y="69"/>
                      </a:lnTo>
                      <a:lnTo>
                        <a:pt x="321" y="76"/>
                      </a:lnTo>
                      <a:lnTo>
                        <a:pt x="286" y="85"/>
                      </a:lnTo>
                      <a:lnTo>
                        <a:pt x="254" y="97"/>
                      </a:lnTo>
                      <a:lnTo>
                        <a:pt x="223" y="109"/>
                      </a:lnTo>
                      <a:lnTo>
                        <a:pt x="196" y="123"/>
                      </a:lnTo>
                      <a:lnTo>
                        <a:pt x="169" y="137"/>
                      </a:lnTo>
                      <a:lnTo>
                        <a:pt x="146" y="152"/>
                      </a:lnTo>
                      <a:lnTo>
                        <a:pt x="125" y="166"/>
                      </a:lnTo>
                      <a:lnTo>
                        <a:pt x="106" y="180"/>
                      </a:lnTo>
                      <a:lnTo>
                        <a:pt x="90" y="193"/>
                      </a:lnTo>
                      <a:lnTo>
                        <a:pt x="77" y="205"/>
                      </a:lnTo>
                      <a:lnTo>
                        <a:pt x="66" y="215"/>
                      </a:lnTo>
                      <a:lnTo>
                        <a:pt x="58" y="224"/>
                      </a:lnTo>
                      <a:lnTo>
                        <a:pt x="51" y="230"/>
                      </a:lnTo>
                      <a:lnTo>
                        <a:pt x="48" y="233"/>
                      </a:lnTo>
                      <a:lnTo>
                        <a:pt x="0" y="191"/>
                      </a:lnTo>
                      <a:lnTo>
                        <a:pt x="2" y="189"/>
                      </a:lnTo>
                      <a:lnTo>
                        <a:pt x="6" y="184"/>
                      </a:lnTo>
                      <a:lnTo>
                        <a:pt x="14" y="176"/>
                      </a:lnTo>
                      <a:lnTo>
                        <a:pt x="25" y="165"/>
                      </a:lnTo>
                      <a:lnTo>
                        <a:pt x="39" y="154"/>
                      </a:lnTo>
                      <a:lnTo>
                        <a:pt x="55" y="140"/>
                      </a:lnTo>
                      <a:lnTo>
                        <a:pt x="74" y="126"/>
                      </a:lnTo>
                      <a:lnTo>
                        <a:pt x="96" y="110"/>
                      </a:lnTo>
                      <a:lnTo>
                        <a:pt x="120" y="95"/>
                      </a:lnTo>
                      <a:lnTo>
                        <a:pt x="147" y="79"/>
                      </a:lnTo>
                      <a:lnTo>
                        <a:pt x="177" y="64"/>
                      </a:lnTo>
                      <a:lnTo>
                        <a:pt x="208" y="49"/>
                      </a:lnTo>
                      <a:lnTo>
                        <a:pt x="242" y="36"/>
                      </a:lnTo>
                      <a:lnTo>
                        <a:pt x="278" y="24"/>
                      </a:lnTo>
                      <a:lnTo>
                        <a:pt x="317" y="14"/>
                      </a:lnTo>
                      <a:lnTo>
                        <a:pt x="357" y="7"/>
                      </a:lnTo>
                      <a:lnTo>
                        <a:pt x="400" y="2"/>
                      </a:lnTo>
                      <a:lnTo>
                        <a:pt x="445" y="0"/>
                      </a:lnTo>
                      <a:close/>
                    </a:path>
                  </a:pathLst>
                </a:custGeom>
                <a:grpFill/>
                <a:ln w="0">
                  <a:noFill/>
                  <a:prstDash val="solid"/>
                  <a:round/>
                  <a:headEnd/>
                  <a:tailEnd/>
                </a:ln>
              </p:spPr>
              <p:txBody>
                <a:bodyPr vert="horz" wrap="square" lIns="73127" tIns="36564" rIns="73127" bIns="36564" numCol="1" anchor="t" anchorCtr="0" compatLnSpc="1">
                  <a:prstTxWarp prst="textNoShape">
                    <a:avLst/>
                  </a:prstTxWarp>
                </a:bodyPr>
                <a:lstStyle/>
                <a:p>
                  <a:endParaRPr lang="en-US" sz="1600" dirty="0">
                    <a:latin typeface="Calibri Regular"/>
                  </a:endParaRPr>
                </a:p>
              </p:txBody>
            </p:sp>
            <p:sp>
              <p:nvSpPr>
                <p:cNvPr id="75" name="Freeform 194">
                  <a:extLst>
                    <a:ext uri="{FF2B5EF4-FFF2-40B4-BE49-F238E27FC236}">
                      <a16:creationId xmlns:a16="http://schemas.microsoft.com/office/drawing/2014/main" id="{D61138FB-4809-FF4D-ABBC-0F691FCF591E}"/>
                    </a:ext>
                  </a:extLst>
                </p:cNvPr>
                <p:cNvSpPr>
                  <a:spLocks/>
                </p:cNvSpPr>
                <p:nvPr/>
              </p:nvSpPr>
              <p:spPr bwMode="auto">
                <a:xfrm>
                  <a:off x="2833688" y="3673475"/>
                  <a:ext cx="122238" cy="31750"/>
                </a:xfrm>
                <a:custGeom>
                  <a:avLst/>
                  <a:gdLst>
                    <a:gd name="T0" fmla="*/ 445 w 925"/>
                    <a:gd name="T1" fmla="*/ 0 h 238"/>
                    <a:gd name="T2" fmla="*/ 491 w 925"/>
                    <a:gd name="T3" fmla="*/ 2 h 238"/>
                    <a:gd name="T4" fmla="*/ 540 w 925"/>
                    <a:gd name="T5" fmla="*/ 7 h 238"/>
                    <a:gd name="T6" fmla="*/ 590 w 925"/>
                    <a:gd name="T7" fmla="*/ 17 h 238"/>
                    <a:gd name="T8" fmla="*/ 642 w 925"/>
                    <a:gd name="T9" fmla="*/ 32 h 238"/>
                    <a:gd name="T10" fmla="*/ 696 w 925"/>
                    <a:gd name="T11" fmla="*/ 51 h 238"/>
                    <a:gd name="T12" fmla="*/ 750 w 925"/>
                    <a:gd name="T13" fmla="*/ 76 h 238"/>
                    <a:gd name="T14" fmla="*/ 807 w 925"/>
                    <a:gd name="T15" fmla="*/ 107 h 238"/>
                    <a:gd name="T16" fmla="*/ 866 w 925"/>
                    <a:gd name="T17" fmla="*/ 143 h 238"/>
                    <a:gd name="T18" fmla="*/ 925 w 925"/>
                    <a:gd name="T19" fmla="*/ 187 h 238"/>
                    <a:gd name="T20" fmla="*/ 886 w 925"/>
                    <a:gd name="T21" fmla="*/ 238 h 238"/>
                    <a:gd name="T22" fmla="*/ 830 w 925"/>
                    <a:gd name="T23" fmla="*/ 196 h 238"/>
                    <a:gd name="T24" fmla="*/ 775 w 925"/>
                    <a:gd name="T25" fmla="*/ 162 h 238"/>
                    <a:gd name="T26" fmla="*/ 721 w 925"/>
                    <a:gd name="T27" fmla="*/ 133 h 238"/>
                    <a:gd name="T28" fmla="*/ 669 w 925"/>
                    <a:gd name="T29" fmla="*/ 110 h 238"/>
                    <a:gd name="T30" fmla="*/ 620 w 925"/>
                    <a:gd name="T31" fmla="*/ 91 h 238"/>
                    <a:gd name="T32" fmla="*/ 571 w 925"/>
                    <a:gd name="T33" fmla="*/ 78 h 238"/>
                    <a:gd name="T34" fmla="*/ 525 w 925"/>
                    <a:gd name="T35" fmla="*/ 69 h 238"/>
                    <a:gd name="T36" fmla="*/ 479 w 925"/>
                    <a:gd name="T37" fmla="*/ 64 h 238"/>
                    <a:gd name="T38" fmla="*/ 437 w 925"/>
                    <a:gd name="T39" fmla="*/ 62 h 238"/>
                    <a:gd name="T40" fmla="*/ 396 w 925"/>
                    <a:gd name="T41" fmla="*/ 64 h 238"/>
                    <a:gd name="T42" fmla="*/ 357 w 925"/>
                    <a:gd name="T43" fmla="*/ 69 h 238"/>
                    <a:gd name="T44" fmla="*/ 321 w 925"/>
                    <a:gd name="T45" fmla="*/ 77 h 238"/>
                    <a:gd name="T46" fmla="*/ 286 w 925"/>
                    <a:gd name="T47" fmla="*/ 86 h 238"/>
                    <a:gd name="T48" fmla="*/ 254 w 925"/>
                    <a:gd name="T49" fmla="*/ 96 h 238"/>
                    <a:gd name="T50" fmla="*/ 223 w 925"/>
                    <a:gd name="T51" fmla="*/ 110 h 238"/>
                    <a:gd name="T52" fmla="*/ 196 w 925"/>
                    <a:gd name="T53" fmla="*/ 123 h 238"/>
                    <a:gd name="T54" fmla="*/ 169 w 925"/>
                    <a:gd name="T55" fmla="*/ 137 h 238"/>
                    <a:gd name="T56" fmla="*/ 146 w 925"/>
                    <a:gd name="T57" fmla="*/ 151 h 238"/>
                    <a:gd name="T58" fmla="*/ 125 w 925"/>
                    <a:gd name="T59" fmla="*/ 166 h 238"/>
                    <a:gd name="T60" fmla="*/ 106 w 925"/>
                    <a:gd name="T61" fmla="*/ 179 h 238"/>
                    <a:gd name="T62" fmla="*/ 90 w 925"/>
                    <a:gd name="T63" fmla="*/ 193 h 238"/>
                    <a:gd name="T64" fmla="*/ 77 w 925"/>
                    <a:gd name="T65" fmla="*/ 204 h 238"/>
                    <a:gd name="T66" fmla="*/ 66 w 925"/>
                    <a:gd name="T67" fmla="*/ 215 h 238"/>
                    <a:gd name="T68" fmla="*/ 58 w 925"/>
                    <a:gd name="T69" fmla="*/ 223 h 238"/>
                    <a:gd name="T70" fmla="*/ 51 w 925"/>
                    <a:gd name="T71" fmla="*/ 229 h 238"/>
                    <a:gd name="T72" fmla="*/ 48 w 925"/>
                    <a:gd name="T73" fmla="*/ 232 h 238"/>
                    <a:gd name="T74" fmla="*/ 0 w 925"/>
                    <a:gd name="T75" fmla="*/ 190 h 238"/>
                    <a:gd name="T76" fmla="*/ 2 w 925"/>
                    <a:gd name="T77" fmla="*/ 188 h 238"/>
                    <a:gd name="T78" fmla="*/ 6 w 925"/>
                    <a:gd name="T79" fmla="*/ 183 h 238"/>
                    <a:gd name="T80" fmla="*/ 14 w 925"/>
                    <a:gd name="T81" fmla="*/ 175 h 238"/>
                    <a:gd name="T82" fmla="*/ 25 w 925"/>
                    <a:gd name="T83" fmla="*/ 165 h 238"/>
                    <a:gd name="T84" fmla="*/ 39 w 925"/>
                    <a:gd name="T85" fmla="*/ 153 h 238"/>
                    <a:gd name="T86" fmla="*/ 55 w 925"/>
                    <a:gd name="T87" fmla="*/ 140 h 238"/>
                    <a:gd name="T88" fmla="*/ 74 w 925"/>
                    <a:gd name="T89" fmla="*/ 125 h 238"/>
                    <a:gd name="T90" fmla="*/ 96 w 925"/>
                    <a:gd name="T91" fmla="*/ 110 h 238"/>
                    <a:gd name="T92" fmla="*/ 120 w 925"/>
                    <a:gd name="T93" fmla="*/ 94 h 238"/>
                    <a:gd name="T94" fmla="*/ 147 w 925"/>
                    <a:gd name="T95" fmla="*/ 79 h 238"/>
                    <a:gd name="T96" fmla="*/ 177 w 925"/>
                    <a:gd name="T97" fmla="*/ 63 h 238"/>
                    <a:gd name="T98" fmla="*/ 208 w 925"/>
                    <a:gd name="T99" fmla="*/ 49 h 238"/>
                    <a:gd name="T100" fmla="*/ 242 w 925"/>
                    <a:gd name="T101" fmla="*/ 35 h 238"/>
                    <a:gd name="T102" fmla="*/ 278 w 925"/>
                    <a:gd name="T103" fmla="*/ 24 h 238"/>
                    <a:gd name="T104" fmla="*/ 317 w 925"/>
                    <a:gd name="T105" fmla="*/ 14 h 238"/>
                    <a:gd name="T106" fmla="*/ 357 w 925"/>
                    <a:gd name="T107" fmla="*/ 6 h 238"/>
                    <a:gd name="T108" fmla="*/ 400 w 925"/>
                    <a:gd name="T109" fmla="*/ 2 h 238"/>
                    <a:gd name="T110" fmla="*/ 445 w 925"/>
                    <a:gd name="T111"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5" h="238">
                      <a:moveTo>
                        <a:pt x="445" y="0"/>
                      </a:moveTo>
                      <a:lnTo>
                        <a:pt x="491" y="2"/>
                      </a:lnTo>
                      <a:lnTo>
                        <a:pt x="540" y="7"/>
                      </a:lnTo>
                      <a:lnTo>
                        <a:pt x="590" y="17"/>
                      </a:lnTo>
                      <a:lnTo>
                        <a:pt x="642" y="32"/>
                      </a:lnTo>
                      <a:lnTo>
                        <a:pt x="696" y="51"/>
                      </a:lnTo>
                      <a:lnTo>
                        <a:pt x="750" y="76"/>
                      </a:lnTo>
                      <a:lnTo>
                        <a:pt x="807" y="107"/>
                      </a:lnTo>
                      <a:lnTo>
                        <a:pt x="866" y="143"/>
                      </a:lnTo>
                      <a:lnTo>
                        <a:pt x="925" y="187"/>
                      </a:lnTo>
                      <a:lnTo>
                        <a:pt x="886" y="238"/>
                      </a:lnTo>
                      <a:lnTo>
                        <a:pt x="830" y="196"/>
                      </a:lnTo>
                      <a:lnTo>
                        <a:pt x="775" y="162"/>
                      </a:lnTo>
                      <a:lnTo>
                        <a:pt x="721" y="133"/>
                      </a:lnTo>
                      <a:lnTo>
                        <a:pt x="669" y="110"/>
                      </a:lnTo>
                      <a:lnTo>
                        <a:pt x="620" y="91"/>
                      </a:lnTo>
                      <a:lnTo>
                        <a:pt x="571" y="78"/>
                      </a:lnTo>
                      <a:lnTo>
                        <a:pt x="525" y="69"/>
                      </a:lnTo>
                      <a:lnTo>
                        <a:pt x="479" y="64"/>
                      </a:lnTo>
                      <a:lnTo>
                        <a:pt x="437" y="62"/>
                      </a:lnTo>
                      <a:lnTo>
                        <a:pt x="396" y="64"/>
                      </a:lnTo>
                      <a:lnTo>
                        <a:pt x="357" y="69"/>
                      </a:lnTo>
                      <a:lnTo>
                        <a:pt x="321" y="77"/>
                      </a:lnTo>
                      <a:lnTo>
                        <a:pt x="286" y="86"/>
                      </a:lnTo>
                      <a:lnTo>
                        <a:pt x="254" y="96"/>
                      </a:lnTo>
                      <a:lnTo>
                        <a:pt x="223" y="110"/>
                      </a:lnTo>
                      <a:lnTo>
                        <a:pt x="196" y="123"/>
                      </a:lnTo>
                      <a:lnTo>
                        <a:pt x="169" y="137"/>
                      </a:lnTo>
                      <a:lnTo>
                        <a:pt x="146" y="151"/>
                      </a:lnTo>
                      <a:lnTo>
                        <a:pt x="125" y="166"/>
                      </a:lnTo>
                      <a:lnTo>
                        <a:pt x="106" y="179"/>
                      </a:lnTo>
                      <a:lnTo>
                        <a:pt x="90" y="193"/>
                      </a:lnTo>
                      <a:lnTo>
                        <a:pt x="77" y="204"/>
                      </a:lnTo>
                      <a:lnTo>
                        <a:pt x="66" y="215"/>
                      </a:lnTo>
                      <a:lnTo>
                        <a:pt x="58" y="223"/>
                      </a:lnTo>
                      <a:lnTo>
                        <a:pt x="51" y="229"/>
                      </a:lnTo>
                      <a:lnTo>
                        <a:pt x="48" y="232"/>
                      </a:lnTo>
                      <a:lnTo>
                        <a:pt x="0" y="190"/>
                      </a:lnTo>
                      <a:lnTo>
                        <a:pt x="2" y="188"/>
                      </a:lnTo>
                      <a:lnTo>
                        <a:pt x="6" y="183"/>
                      </a:lnTo>
                      <a:lnTo>
                        <a:pt x="14" y="175"/>
                      </a:lnTo>
                      <a:lnTo>
                        <a:pt x="25" y="165"/>
                      </a:lnTo>
                      <a:lnTo>
                        <a:pt x="39" y="153"/>
                      </a:lnTo>
                      <a:lnTo>
                        <a:pt x="55" y="140"/>
                      </a:lnTo>
                      <a:lnTo>
                        <a:pt x="74" y="125"/>
                      </a:lnTo>
                      <a:lnTo>
                        <a:pt x="96" y="110"/>
                      </a:lnTo>
                      <a:lnTo>
                        <a:pt x="120" y="94"/>
                      </a:lnTo>
                      <a:lnTo>
                        <a:pt x="147" y="79"/>
                      </a:lnTo>
                      <a:lnTo>
                        <a:pt x="177" y="63"/>
                      </a:lnTo>
                      <a:lnTo>
                        <a:pt x="208" y="49"/>
                      </a:lnTo>
                      <a:lnTo>
                        <a:pt x="242" y="35"/>
                      </a:lnTo>
                      <a:lnTo>
                        <a:pt x="278" y="24"/>
                      </a:lnTo>
                      <a:lnTo>
                        <a:pt x="317" y="14"/>
                      </a:lnTo>
                      <a:lnTo>
                        <a:pt x="357" y="6"/>
                      </a:lnTo>
                      <a:lnTo>
                        <a:pt x="400" y="2"/>
                      </a:lnTo>
                      <a:lnTo>
                        <a:pt x="445" y="0"/>
                      </a:lnTo>
                      <a:close/>
                    </a:path>
                  </a:pathLst>
                </a:custGeom>
                <a:grpFill/>
                <a:ln w="0">
                  <a:noFill/>
                  <a:prstDash val="solid"/>
                  <a:round/>
                  <a:headEnd/>
                  <a:tailEnd/>
                </a:ln>
              </p:spPr>
              <p:txBody>
                <a:bodyPr vert="horz" wrap="square" lIns="73127" tIns="36564" rIns="73127" bIns="36564" numCol="1" anchor="t" anchorCtr="0" compatLnSpc="1">
                  <a:prstTxWarp prst="textNoShape">
                    <a:avLst/>
                  </a:prstTxWarp>
                </a:bodyPr>
                <a:lstStyle/>
                <a:p>
                  <a:endParaRPr lang="en-US" sz="1600" dirty="0">
                    <a:latin typeface="Calibri Regular"/>
                  </a:endParaRPr>
                </a:p>
              </p:txBody>
            </p:sp>
          </p:grpSp>
        </p:grpSp>
        <p:sp>
          <p:nvSpPr>
            <p:cNvPr id="51" name="Rectangle 50">
              <a:extLst>
                <a:ext uri="{FF2B5EF4-FFF2-40B4-BE49-F238E27FC236}">
                  <a16:creationId xmlns:a16="http://schemas.microsoft.com/office/drawing/2014/main" id="{94874516-B902-8E47-98B5-B96F89682194}"/>
                </a:ext>
              </a:extLst>
            </p:cNvPr>
            <p:cNvSpPr/>
            <p:nvPr/>
          </p:nvSpPr>
          <p:spPr>
            <a:xfrm>
              <a:off x="9212545" y="6169792"/>
              <a:ext cx="4980539" cy="842546"/>
            </a:xfrm>
            <a:prstGeom prst="rect">
              <a:avLst/>
            </a:prstGeom>
            <a:noFill/>
          </p:spPr>
          <p:txBody>
            <a:bodyPr wrap="square">
              <a:spAutoFit/>
            </a:bodyPr>
            <a:lstStyle/>
            <a:p>
              <a:pPr lvl="0" algn="ctr">
                <a:lnSpc>
                  <a:spcPct val="90000"/>
                </a:lnSpc>
                <a:spcBef>
                  <a:spcPts val="2400"/>
                </a:spcBef>
                <a:buClr>
                  <a:srgbClr val="2F6CC2"/>
                </a:buClr>
                <a:defRPr/>
              </a:pPr>
              <a:r>
                <a:rPr lang="en-US" altLang="en-US" sz="1800" i="1" kern="0" dirty="0">
                  <a:solidFill>
                    <a:srgbClr val="595959"/>
                  </a:solidFill>
                  <a:latin typeface="Calibri" pitchFamily="34" charset="0"/>
                  <a:ea typeface="MS PGothic" pitchFamily="34" charset="-128"/>
                  <a:cs typeface="Calibri" pitchFamily="34" charset="0"/>
                </a:rPr>
                <a:t>See UNHCR </a:t>
              </a:r>
              <a:r>
                <a:rPr lang="en-US" altLang="en-US" sz="1800" b="1" i="1" kern="0" dirty="0">
                  <a:solidFill>
                    <a:schemeClr val="accent2"/>
                  </a:solidFill>
                  <a:latin typeface="Calibri" pitchFamily="34" charset="0"/>
                  <a:ea typeface="MS PGothic" pitchFamily="34" charset="-128"/>
                  <a:cs typeface="Calibri" pitchFamily="34" charset="0"/>
                </a:rPr>
                <a:t>detention-related guidance</a:t>
              </a:r>
              <a:r>
                <a:rPr lang="en-US" altLang="en-US" sz="1800" b="1" i="1" kern="0" dirty="0">
                  <a:solidFill>
                    <a:srgbClr val="2998D6"/>
                  </a:solidFill>
                  <a:latin typeface="Calibri" pitchFamily="34" charset="0"/>
                  <a:ea typeface="MS PGothic" pitchFamily="34" charset="-128"/>
                  <a:cs typeface="Calibri" pitchFamily="34" charset="0"/>
                </a:rPr>
                <a:t> </a:t>
              </a:r>
              <a:r>
                <a:rPr lang="en-US" altLang="en-US" sz="1800" i="1" kern="0" dirty="0">
                  <a:solidFill>
                    <a:srgbClr val="595959"/>
                  </a:solidFill>
                  <a:latin typeface="Calibri" pitchFamily="34" charset="0"/>
                  <a:ea typeface="MS PGothic" pitchFamily="34" charset="-128"/>
                  <a:cs typeface="Calibri" pitchFamily="34" charset="0"/>
                </a:rPr>
                <a:t>links in the Workbook.</a:t>
              </a:r>
            </a:p>
          </p:txBody>
        </p:sp>
        <p:sp>
          <p:nvSpPr>
            <p:cNvPr id="53" name="Shape 229">
              <a:extLst>
                <a:ext uri="{FF2B5EF4-FFF2-40B4-BE49-F238E27FC236}">
                  <a16:creationId xmlns:a16="http://schemas.microsoft.com/office/drawing/2014/main" id="{4C3A9852-E3B8-A447-9096-175812AC3060}"/>
                </a:ext>
              </a:extLst>
            </p:cNvPr>
            <p:cNvSpPr>
              <a:spLocks noChangeAspect="1"/>
            </p:cNvSpPr>
            <p:nvPr/>
          </p:nvSpPr>
          <p:spPr>
            <a:xfrm rot="5400000">
              <a:off x="11038250" y="5613214"/>
              <a:ext cx="311921" cy="467880"/>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600" kern="0">
                <a:solidFill>
                  <a:srgbClr val="4C4C4C"/>
                </a:solidFill>
                <a:latin typeface="Lato Light"/>
                <a:ea typeface="Helvetica Neue Light"/>
                <a:cs typeface="Lato Light"/>
                <a:sym typeface="Helvetica Neue Light"/>
              </a:endParaRPr>
            </a:p>
          </p:txBody>
        </p:sp>
      </p:grpSp>
    </p:spTree>
    <p:extLst>
      <p:ext uri="{BB962C8B-B14F-4D97-AF65-F5344CB8AC3E}">
        <p14:creationId xmlns:p14="http://schemas.microsoft.com/office/powerpoint/2010/main" val="361209341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12312" y="2183"/>
            <a:ext cx="13024452" cy="5387045"/>
          </a:xfrm>
          <a:prstGeom prst="rect">
            <a:avLst/>
          </a:prstGeom>
          <a:gradFill>
            <a:gsLst>
              <a:gs pos="100000">
                <a:schemeClr val="accent1">
                  <a:lumMod val="75000"/>
                </a:schemeClr>
              </a:gs>
              <a:gs pos="0">
                <a:schemeClr val="accent2"/>
              </a:gs>
            </a:gsLst>
            <a:path path="circle">
              <a:fillToRect l="50000" t="50000" r="50000" b="50000"/>
            </a:path>
          </a:gradFill>
          <a:ln w="25400" cap="flat" cmpd="sng" algn="ctr">
            <a:noFill/>
            <a:prstDash val="solid"/>
            <a:round/>
            <a:headEnd type="none" w="med" len="med"/>
            <a:tailEnd type="none" w="med" len="med"/>
          </a:ln>
          <a:effectLst/>
        </p:spPr>
        <p:txBody>
          <a:bodyPr/>
          <a:lstStyle/>
          <a:p>
            <a:pPr algn="ctr" eaLnBrk="1" hangingPunct="1"/>
            <a:endParaRPr lang="en-US" dirty="0">
              <a:solidFill>
                <a:srgbClr val="000000"/>
              </a:solidFill>
              <a:latin typeface="Calibri Regular"/>
              <a:ea typeface="ヒラギノ角ゴ ProN W3" charset="-128"/>
            </a:endParaRPr>
          </a:p>
        </p:txBody>
      </p:sp>
      <p:pic>
        <p:nvPicPr>
          <p:cNvPr id="59" name="Picture 58" descr="New Macbook Sil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7626" y="3257678"/>
            <a:ext cx="8951410" cy="4773111"/>
          </a:xfrm>
          <a:prstGeom prst="rect">
            <a:avLst/>
          </a:prstGeom>
        </p:spPr>
      </p:pic>
      <p:pic>
        <p:nvPicPr>
          <p:cNvPr id="17" name="Picture Placeholder 16">
            <a:extLst>
              <a:ext uri="{FF2B5EF4-FFF2-40B4-BE49-F238E27FC236}">
                <a16:creationId xmlns:a16="http://schemas.microsoft.com/office/drawing/2014/main" id="{0962CC7C-54BE-F949-9CA3-AC2D58B3C0A2}"/>
              </a:ext>
            </a:extLst>
          </p:cNvPr>
          <p:cNvPicPr>
            <a:picLocks noGrp="1" noChangeAspect="1"/>
          </p:cNvPicPr>
          <p:nvPr>
            <p:ph type="pic" sz="quarter" idx="10"/>
          </p:nvPr>
        </p:nvPicPr>
        <p:blipFill>
          <a:blip r:embed="rId4"/>
          <a:srcRect l="8231" r="8231"/>
          <a:stretch>
            <a:fillRect/>
          </a:stretch>
        </p:blipFill>
        <p:spPr>
          <a:xfrm>
            <a:off x="3231912" y="3552402"/>
            <a:ext cx="6718957" cy="4020414"/>
          </a:xfrm>
          <a:prstGeom prst="rect">
            <a:avLst/>
          </a:prstGeom>
        </p:spPr>
      </p:pic>
      <p:sp>
        <p:nvSpPr>
          <p:cNvPr id="2" name="Text Placeholder 1">
            <a:extLst>
              <a:ext uri="{FF2B5EF4-FFF2-40B4-BE49-F238E27FC236}">
                <a16:creationId xmlns:a16="http://schemas.microsoft.com/office/drawing/2014/main" id="{8536F3E0-A43E-404E-BE7B-9BC7C0ED02A1}"/>
              </a:ext>
            </a:extLst>
          </p:cNvPr>
          <p:cNvSpPr>
            <a:spLocks noGrp="1"/>
          </p:cNvSpPr>
          <p:nvPr>
            <p:ph type="body" sz="quarter" idx="11"/>
          </p:nvPr>
        </p:nvSpPr>
        <p:spPr>
          <a:xfrm>
            <a:off x="978195" y="1834699"/>
            <a:ext cx="11015331" cy="1547583"/>
          </a:xfrm>
        </p:spPr>
        <p:txBody>
          <a:bodyPr>
            <a:normAutofit fontScale="92500"/>
          </a:bodyPr>
          <a:lstStyle/>
          <a:p>
            <a:r>
              <a:rPr lang="en-US" altLang="en-US" dirty="0"/>
              <a:t>These Sustainable Homes in Mexico Receive </a:t>
            </a:r>
            <a:br>
              <a:rPr lang="en-US" altLang="en-US" dirty="0"/>
            </a:br>
            <a:r>
              <a:rPr lang="en-US" altLang="en-US" dirty="0"/>
              <a:t>&amp; Protect LGBTQ Migrants</a:t>
            </a:r>
          </a:p>
        </p:txBody>
      </p:sp>
      <p:sp>
        <p:nvSpPr>
          <p:cNvPr id="35" name="TextBox 34"/>
          <p:cNvSpPr txBox="1"/>
          <p:nvPr/>
        </p:nvSpPr>
        <p:spPr>
          <a:xfrm>
            <a:off x="5938973" y="1178283"/>
            <a:ext cx="1119470" cy="395173"/>
          </a:xfrm>
          <a:prstGeom prst="rect">
            <a:avLst/>
          </a:prstGeom>
          <a:noFill/>
        </p:spPr>
        <p:txBody>
          <a:bodyPr wrap="square" rtlCol="0">
            <a:spAutoFit/>
          </a:bodyPr>
          <a:lstStyle/>
          <a:p>
            <a:pPr algn="ctr">
              <a:lnSpc>
                <a:spcPct val="80000"/>
              </a:lnSpc>
            </a:pPr>
            <a:r>
              <a:rPr lang="en-US" sz="2400" b="1" spc="70" dirty="0">
                <a:solidFill>
                  <a:schemeClr val="bg1"/>
                </a:solidFill>
                <a:latin typeface="+mj-lt"/>
                <a:cs typeface="Lato Light"/>
              </a:rPr>
              <a:t>Video</a:t>
            </a:r>
          </a:p>
        </p:txBody>
      </p:sp>
      <p:sp>
        <p:nvSpPr>
          <p:cNvPr id="44" name="Rectangle 43"/>
          <p:cNvSpPr/>
          <p:nvPr/>
        </p:nvSpPr>
        <p:spPr>
          <a:xfrm>
            <a:off x="5865098" y="1114582"/>
            <a:ext cx="1267221" cy="4522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87"/>
          </a:p>
        </p:txBody>
      </p:sp>
      <p:sp>
        <p:nvSpPr>
          <p:cNvPr id="9" name="TextBox 8">
            <a:extLst>
              <a:ext uri="{FF2B5EF4-FFF2-40B4-BE49-F238E27FC236}">
                <a16:creationId xmlns:a16="http://schemas.microsoft.com/office/drawing/2014/main" id="{9EBC94EF-C494-2148-B59B-F47EB76083BA}"/>
              </a:ext>
            </a:extLst>
          </p:cNvPr>
          <p:cNvSpPr txBox="1"/>
          <p:nvPr/>
        </p:nvSpPr>
        <p:spPr>
          <a:xfrm>
            <a:off x="10886411" y="8528476"/>
            <a:ext cx="0" cy="0"/>
          </a:xfrm>
          <a:prstGeom prst="rect">
            <a:avLst/>
          </a:prstGeom>
        </p:spPr>
        <p:txBody>
          <a:bodyPr wrap="none" rtlCol="0">
            <a:noAutofit/>
          </a:bodyPr>
          <a:lstStyle/>
          <a:p>
            <a:endParaRPr lang="en-US" sz="2600" kern="0" dirty="0">
              <a:latin typeface="Calibri Regular"/>
            </a:endParaRPr>
          </a:p>
        </p:txBody>
      </p:sp>
      <p:sp>
        <p:nvSpPr>
          <p:cNvPr id="21" name="Round Same Side Corner Rectangle 20">
            <a:extLst>
              <a:ext uri="{FF2B5EF4-FFF2-40B4-BE49-F238E27FC236}">
                <a16:creationId xmlns:a16="http://schemas.microsoft.com/office/drawing/2014/main" id="{39464F48-327B-934F-B809-8586B391A62C}"/>
              </a:ext>
            </a:extLst>
          </p:cNvPr>
          <p:cNvSpPr/>
          <p:nvPr/>
        </p:nvSpPr>
        <p:spPr>
          <a:xfrm flipV="1">
            <a:off x="5950443" y="247"/>
            <a:ext cx="1119470" cy="1003750"/>
          </a:xfrm>
          <a:prstGeom prst="round2SameRect">
            <a:avLst>
              <a:gd name="adj1" fmla="val 50000"/>
              <a:gd name="adj2" fmla="val 0"/>
            </a:avLst>
          </a:prstGeom>
          <a:solidFill>
            <a:schemeClr val="bg1"/>
          </a:solidFill>
          <a:ln w="158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sz="1921"/>
          </a:p>
        </p:txBody>
      </p:sp>
      <p:sp>
        <p:nvSpPr>
          <p:cNvPr id="20" name="Freeform 36">
            <a:extLst>
              <a:ext uri="{FF2B5EF4-FFF2-40B4-BE49-F238E27FC236}">
                <a16:creationId xmlns:a16="http://schemas.microsoft.com/office/drawing/2014/main" id="{44C7ECD7-1752-E84F-9205-26938B0D6522}"/>
              </a:ext>
            </a:extLst>
          </p:cNvPr>
          <p:cNvSpPr>
            <a:spLocks noChangeArrowheads="1"/>
          </p:cNvSpPr>
          <p:nvPr/>
        </p:nvSpPr>
        <p:spPr bwMode="auto">
          <a:xfrm>
            <a:off x="6284145" y="329543"/>
            <a:ext cx="434923" cy="435036"/>
          </a:xfrm>
          <a:custGeom>
            <a:avLst/>
            <a:gdLst>
              <a:gd name="T0" fmla="*/ 39678193 w 602"/>
              <a:gd name="T1" fmla="*/ 78442719 h 602"/>
              <a:gd name="T2" fmla="*/ 39678193 w 602"/>
              <a:gd name="T3" fmla="*/ 78442719 h 602"/>
              <a:gd name="T4" fmla="*/ 0 w 602"/>
              <a:gd name="T5" fmla="*/ 39678193 h 602"/>
              <a:gd name="T6" fmla="*/ 39678193 w 602"/>
              <a:gd name="T7" fmla="*/ 0 h 602"/>
              <a:gd name="T8" fmla="*/ 78442719 w 602"/>
              <a:gd name="T9" fmla="*/ 39678193 h 602"/>
              <a:gd name="T10" fmla="*/ 39678193 w 602"/>
              <a:gd name="T11" fmla="*/ 78442719 h 602"/>
              <a:gd name="T12" fmla="*/ 39678193 w 602"/>
              <a:gd name="T13" fmla="*/ 7439751 h 602"/>
              <a:gd name="T14" fmla="*/ 39678193 w 602"/>
              <a:gd name="T15" fmla="*/ 7439751 h 602"/>
              <a:gd name="T16" fmla="*/ 7439751 w 602"/>
              <a:gd name="T17" fmla="*/ 39678193 h 602"/>
              <a:gd name="T18" fmla="*/ 39678193 w 602"/>
              <a:gd name="T19" fmla="*/ 71133388 h 602"/>
              <a:gd name="T20" fmla="*/ 71002968 w 602"/>
              <a:gd name="T21" fmla="*/ 39678193 h 602"/>
              <a:gd name="T22" fmla="*/ 39678193 w 602"/>
              <a:gd name="T23" fmla="*/ 7439751 h 602"/>
              <a:gd name="T24" fmla="*/ 50772248 w 602"/>
              <a:gd name="T25" fmla="*/ 42549612 h 602"/>
              <a:gd name="T26" fmla="*/ 50772248 w 602"/>
              <a:gd name="T27" fmla="*/ 42549612 h 602"/>
              <a:gd name="T28" fmla="*/ 31324775 w 602"/>
              <a:gd name="T29" fmla="*/ 54426914 h 602"/>
              <a:gd name="T30" fmla="*/ 31324775 w 602"/>
              <a:gd name="T31" fmla="*/ 54426914 h 602"/>
              <a:gd name="T32" fmla="*/ 31324775 w 602"/>
              <a:gd name="T33" fmla="*/ 55340580 h 602"/>
              <a:gd name="T34" fmla="*/ 31324775 w 602"/>
              <a:gd name="T35" fmla="*/ 55340580 h 602"/>
              <a:gd name="T36" fmla="*/ 30411109 w 602"/>
              <a:gd name="T37" fmla="*/ 55340580 h 602"/>
              <a:gd name="T38" fmla="*/ 30411109 w 602"/>
              <a:gd name="T39" fmla="*/ 55340580 h 602"/>
              <a:gd name="T40" fmla="*/ 30411109 w 602"/>
              <a:gd name="T41" fmla="*/ 55340580 h 602"/>
              <a:gd name="T42" fmla="*/ 30411109 w 602"/>
              <a:gd name="T43" fmla="*/ 55340580 h 602"/>
              <a:gd name="T44" fmla="*/ 30411109 w 602"/>
              <a:gd name="T45" fmla="*/ 55340580 h 602"/>
              <a:gd name="T46" fmla="*/ 30411109 w 602"/>
              <a:gd name="T47" fmla="*/ 55340580 h 602"/>
              <a:gd name="T48" fmla="*/ 29497442 w 602"/>
              <a:gd name="T49" fmla="*/ 55340580 h 602"/>
              <a:gd name="T50" fmla="*/ 29497442 w 602"/>
              <a:gd name="T51" fmla="*/ 55340580 h 602"/>
              <a:gd name="T52" fmla="*/ 29497442 w 602"/>
              <a:gd name="T53" fmla="*/ 55340580 h 602"/>
              <a:gd name="T54" fmla="*/ 25843138 w 602"/>
              <a:gd name="T55" fmla="*/ 51685915 h 602"/>
              <a:gd name="T56" fmla="*/ 25843138 w 602"/>
              <a:gd name="T57" fmla="*/ 51685915 h 602"/>
              <a:gd name="T58" fmla="*/ 25843138 w 602"/>
              <a:gd name="T59" fmla="*/ 51685915 h 602"/>
              <a:gd name="T60" fmla="*/ 25843138 w 602"/>
              <a:gd name="T61" fmla="*/ 26756804 h 602"/>
              <a:gd name="T62" fmla="*/ 25843138 w 602"/>
              <a:gd name="T63" fmla="*/ 26756804 h 602"/>
              <a:gd name="T64" fmla="*/ 29497442 w 602"/>
              <a:gd name="T65" fmla="*/ 23102139 h 602"/>
              <a:gd name="T66" fmla="*/ 31324775 w 602"/>
              <a:gd name="T67" fmla="*/ 24015805 h 602"/>
              <a:gd name="T68" fmla="*/ 50772248 w 602"/>
              <a:gd name="T69" fmla="*/ 36023527 h 602"/>
              <a:gd name="T70" fmla="*/ 52599581 w 602"/>
              <a:gd name="T71" fmla="*/ 39678193 h 602"/>
              <a:gd name="T72" fmla="*/ 50772248 w 602"/>
              <a:gd name="T73" fmla="*/ 42549612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701" dirty="0">
              <a:latin typeface="Calibri Regular"/>
            </a:endParaRPr>
          </a:p>
        </p:txBody>
      </p:sp>
      <p:sp>
        <p:nvSpPr>
          <p:cNvPr id="16" name="Text Placeholder 4">
            <a:extLst>
              <a:ext uri="{FF2B5EF4-FFF2-40B4-BE49-F238E27FC236}">
                <a16:creationId xmlns:a16="http://schemas.microsoft.com/office/drawing/2014/main" id="{BE066EAE-A802-CC4D-B29D-8761B5520A8A}"/>
              </a:ext>
            </a:extLst>
          </p:cNvPr>
          <p:cNvSpPr txBox="1">
            <a:spLocks/>
          </p:cNvSpPr>
          <p:nvPr/>
        </p:nvSpPr>
        <p:spPr>
          <a:xfrm>
            <a:off x="3168117" y="6735793"/>
            <a:ext cx="6847421" cy="694591"/>
          </a:xfrm>
          <a:prstGeom prst="rect">
            <a:avLst/>
          </a:prstGeom>
          <a:solidFill>
            <a:schemeClr val="accent1">
              <a:alpha val="43000"/>
            </a:schemeClr>
          </a:solidFill>
        </p:spPr>
        <p:txBody>
          <a:bodyPr anchor="ct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a:r>
              <a:rPr lang="en-US" altLang="en-US" sz="2400" kern="0" dirty="0">
                <a:solidFill>
                  <a:schemeClr val="bg1"/>
                </a:solidFill>
              </a:rPr>
              <a:t>Daily Motion NOW THIS </a:t>
            </a:r>
            <a:br>
              <a:rPr lang="en-US" altLang="en-US" sz="2400" kern="0" dirty="0">
                <a:solidFill>
                  <a:schemeClr val="bg1"/>
                </a:solidFill>
              </a:rPr>
            </a:br>
            <a:r>
              <a:rPr lang="en-US" altLang="en-US" sz="2400" kern="0" dirty="0">
                <a:solidFill>
                  <a:schemeClr val="bg1"/>
                </a:solidFill>
              </a:rPr>
              <a:t>(5:00)</a:t>
            </a:r>
          </a:p>
        </p:txBody>
      </p:sp>
      <p:sp>
        <p:nvSpPr>
          <p:cNvPr id="18" name="Slide Number Placeholder 5">
            <a:extLst>
              <a:ext uri="{FF2B5EF4-FFF2-40B4-BE49-F238E27FC236}">
                <a16:creationId xmlns:a16="http://schemas.microsoft.com/office/drawing/2014/main" id="{349A843F-EFC8-D344-A278-ADF703CF802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34</a:t>
            </a:fld>
            <a:endParaRPr lang="en-US" altLang="en-US" sz="1200" dirty="0">
              <a:solidFill>
                <a:schemeClr val="bg1"/>
              </a:solidFill>
            </a:endParaRPr>
          </a:p>
        </p:txBody>
      </p:sp>
    </p:spTree>
    <p:extLst>
      <p:ext uri="{BB962C8B-B14F-4D97-AF65-F5344CB8AC3E}">
        <p14:creationId xmlns:p14="http://schemas.microsoft.com/office/powerpoint/2010/main" val="368130295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nvPr>
        </p:nvSpPr>
        <p:spPr/>
        <p:txBody>
          <a:bodyPr>
            <a:noAutofit/>
          </a:bodyPr>
          <a:lstStyle/>
          <a:p>
            <a:r>
              <a:rPr lang="en-US" altLang="en-US" sz="4000" dirty="0"/>
              <a:t>What are the </a:t>
            </a:r>
            <a:r>
              <a:rPr lang="en-US" altLang="en-US" sz="4000" b="1" dirty="0"/>
              <a:t>Barriers</a:t>
            </a:r>
            <a:r>
              <a:rPr lang="en-US" altLang="en-US" sz="4000" dirty="0"/>
              <a:t> </a:t>
            </a:r>
            <a:r>
              <a:rPr lang="en-US" altLang="en-US" sz="4000" kern="0" dirty="0"/>
              <a:t>for </a:t>
            </a:r>
            <a:r>
              <a:rPr lang="en-US" altLang="en-US" sz="4000" b="1" kern="0" dirty="0"/>
              <a:t>Specific People?</a:t>
            </a:r>
            <a:br>
              <a:rPr lang="en-US" sz="4000" b="1" kern="0" dirty="0"/>
            </a:br>
            <a:endParaRPr lang="en-US" altLang="en-US" sz="4000" b="1" dirty="0">
              <a:solidFill>
                <a:schemeClr val="tx1"/>
              </a:solidFill>
            </a:endParaRPr>
          </a:p>
        </p:txBody>
      </p:sp>
      <p:cxnSp>
        <p:nvCxnSpPr>
          <p:cNvPr id="37" name="Straight Connector 36">
            <a:extLst>
              <a:ext uri="{FF2B5EF4-FFF2-40B4-BE49-F238E27FC236}">
                <a16:creationId xmlns:a16="http://schemas.microsoft.com/office/drawing/2014/main" id="{B580DB5A-61E1-524F-8725-9E44F8E05BF7}"/>
              </a:ext>
            </a:extLst>
          </p:cNvPr>
          <p:cNvCxnSpPr>
            <a:cxnSpLocks/>
          </p:cNvCxnSpPr>
          <p:nvPr/>
        </p:nvCxnSpPr>
        <p:spPr bwMode="auto">
          <a:xfrm flipH="1">
            <a:off x="-62634" y="841571"/>
            <a:ext cx="1508662"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Connector 38">
            <a:extLst>
              <a:ext uri="{FF2B5EF4-FFF2-40B4-BE49-F238E27FC236}">
                <a16:creationId xmlns:a16="http://schemas.microsoft.com/office/drawing/2014/main" id="{C5294B09-9BB6-C948-A2AD-A353E3484025}"/>
              </a:ext>
            </a:extLst>
          </p:cNvPr>
          <p:cNvCxnSpPr>
            <a:cxnSpLocks/>
          </p:cNvCxnSpPr>
          <p:nvPr/>
        </p:nvCxnSpPr>
        <p:spPr bwMode="auto">
          <a:xfrm flipH="1">
            <a:off x="11526855" y="841571"/>
            <a:ext cx="1508662"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2" name="Rectangle 51">
            <a:extLst>
              <a:ext uri="{FF2B5EF4-FFF2-40B4-BE49-F238E27FC236}">
                <a16:creationId xmlns:a16="http://schemas.microsoft.com/office/drawing/2014/main" id="{98D8DA5F-FC8F-9248-94CE-9D9D61C8BAB0}"/>
              </a:ext>
            </a:extLst>
          </p:cNvPr>
          <p:cNvSpPr/>
          <p:nvPr/>
        </p:nvSpPr>
        <p:spPr>
          <a:xfrm>
            <a:off x="947353" y="1844324"/>
            <a:ext cx="2669962" cy="646331"/>
          </a:xfrm>
          <a:prstGeom prst="rect">
            <a:avLst/>
          </a:prstGeom>
        </p:spPr>
        <p:txBody>
          <a:bodyPr wrap="none">
            <a:spAutoFit/>
          </a:bodyPr>
          <a:lstStyle/>
          <a:p>
            <a:r>
              <a:rPr lang="en-US" sz="3600" dirty="0">
                <a:latin typeface="Calibri" panose="020F0502020204030204" pitchFamily="34" charset="0"/>
                <a:cs typeface="Calibri" panose="020F0502020204030204" pitchFamily="34" charset="0"/>
              </a:rPr>
              <a:t>ATTITUDINAL</a:t>
            </a:r>
            <a:endParaRPr lang="en-US" sz="3200" dirty="0"/>
          </a:p>
        </p:txBody>
      </p:sp>
      <p:grpSp>
        <p:nvGrpSpPr>
          <p:cNvPr id="63" name="Group 62">
            <a:extLst>
              <a:ext uri="{FF2B5EF4-FFF2-40B4-BE49-F238E27FC236}">
                <a16:creationId xmlns:a16="http://schemas.microsoft.com/office/drawing/2014/main" id="{6EB25EDD-B459-6D41-89EC-046BBF2074B9}"/>
              </a:ext>
            </a:extLst>
          </p:cNvPr>
          <p:cNvGrpSpPr/>
          <p:nvPr/>
        </p:nvGrpSpPr>
        <p:grpSpPr>
          <a:xfrm>
            <a:off x="3795872" y="1993488"/>
            <a:ext cx="351844" cy="351844"/>
            <a:chOff x="4329395" y="4435860"/>
            <a:chExt cx="610528" cy="610528"/>
          </a:xfrm>
          <a:solidFill>
            <a:schemeClr val="accent2"/>
          </a:solidFill>
        </p:grpSpPr>
        <p:sp>
          <p:nvSpPr>
            <p:cNvPr id="65" name="Rectangle 64">
              <a:extLst>
                <a:ext uri="{FF2B5EF4-FFF2-40B4-BE49-F238E27FC236}">
                  <a16:creationId xmlns:a16="http://schemas.microsoft.com/office/drawing/2014/main" id="{E3DE4295-212F-DF44-860D-55A9863ADAB0}"/>
                </a:ext>
              </a:extLst>
            </p:cNvPr>
            <p:cNvSpPr/>
            <p:nvPr/>
          </p:nvSpPr>
          <p:spPr>
            <a:xfrm>
              <a:off x="4533900" y="4435860"/>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C204E9A-8AFB-B54A-82D6-14055AF2F5AE}"/>
                </a:ext>
              </a:extLst>
            </p:cNvPr>
            <p:cNvSpPr/>
            <p:nvPr/>
          </p:nvSpPr>
          <p:spPr>
            <a:xfrm rot="5400000">
              <a:off x="4538052" y="4438375"/>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a:extLst>
              <a:ext uri="{FF2B5EF4-FFF2-40B4-BE49-F238E27FC236}">
                <a16:creationId xmlns:a16="http://schemas.microsoft.com/office/drawing/2014/main" id="{60F05C4B-E414-5342-A5D9-D399D6460B03}"/>
              </a:ext>
            </a:extLst>
          </p:cNvPr>
          <p:cNvSpPr/>
          <p:nvPr/>
        </p:nvSpPr>
        <p:spPr>
          <a:xfrm>
            <a:off x="8675286" y="1844324"/>
            <a:ext cx="3505575" cy="646331"/>
          </a:xfrm>
          <a:prstGeom prst="rect">
            <a:avLst/>
          </a:prstGeom>
        </p:spPr>
        <p:txBody>
          <a:bodyPr wrap="none">
            <a:spAutoFit/>
          </a:bodyPr>
          <a:lstStyle/>
          <a:p>
            <a:r>
              <a:rPr lang="en-US" sz="3600" dirty="0">
                <a:latin typeface="Calibri" panose="020F0502020204030204" pitchFamily="34" charset="0"/>
                <a:cs typeface="Calibri" panose="020F0502020204030204" pitchFamily="34" charset="0"/>
              </a:rPr>
              <a:t>ENVIRONMENTAL</a:t>
            </a:r>
          </a:p>
        </p:txBody>
      </p:sp>
      <p:grpSp>
        <p:nvGrpSpPr>
          <p:cNvPr id="68" name="Group 67">
            <a:extLst>
              <a:ext uri="{FF2B5EF4-FFF2-40B4-BE49-F238E27FC236}">
                <a16:creationId xmlns:a16="http://schemas.microsoft.com/office/drawing/2014/main" id="{33E2DD12-B592-C449-AB75-B7C5207C555D}"/>
              </a:ext>
            </a:extLst>
          </p:cNvPr>
          <p:cNvGrpSpPr/>
          <p:nvPr/>
        </p:nvGrpSpPr>
        <p:grpSpPr>
          <a:xfrm>
            <a:off x="7926593" y="1989327"/>
            <a:ext cx="351844" cy="351844"/>
            <a:chOff x="4329395" y="4435860"/>
            <a:chExt cx="610528" cy="610528"/>
          </a:xfrm>
          <a:solidFill>
            <a:schemeClr val="accent2"/>
          </a:solidFill>
        </p:grpSpPr>
        <p:sp>
          <p:nvSpPr>
            <p:cNvPr id="69" name="Rectangle 68">
              <a:extLst>
                <a:ext uri="{FF2B5EF4-FFF2-40B4-BE49-F238E27FC236}">
                  <a16:creationId xmlns:a16="http://schemas.microsoft.com/office/drawing/2014/main" id="{6C51A98E-6E93-5044-B7A8-BBFC1C79EDDB}"/>
                </a:ext>
              </a:extLst>
            </p:cNvPr>
            <p:cNvSpPr/>
            <p:nvPr/>
          </p:nvSpPr>
          <p:spPr>
            <a:xfrm>
              <a:off x="4533900" y="4435860"/>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FC3699E9-3675-684E-9E18-9220B45201BD}"/>
                </a:ext>
              </a:extLst>
            </p:cNvPr>
            <p:cNvSpPr/>
            <p:nvPr/>
          </p:nvSpPr>
          <p:spPr>
            <a:xfrm rot="5400000">
              <a:off x="4538052" y="4438375"/>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505F8C7C-BB0E-6245-B3FA-E65ED47984A1}"/>
              </a:ext>
            </a:extLst>
          </p:cNvPr>
          <p:cNvSpPr/>
          <p:nvPr/>
        </p:nvSpPr>
        <p:spPr>
          <a:xfrm>
            <a:off x="4553324" y="1824904"/>
            <a:ext cx="3078150" cy="646331"/>
          </a:xfrm>
          <a:prstGeom prst="rect">
            <a:avLst/>
          </a:prstGeom>
        </p:spPr>
        <p:txBody>
          <a:bodyPr wrap="none">
            <a:spAutoFit/>
          </a:bodyPr>
          <a:lstStyle/>
          <a:p>
            <a:r>
              <a:rPr lang="en-US" sz="3600" dirty="0">
                <a:latin typeface="Calibri" panose="020F0502020204030204" pitchFamily="34" charset="0"/>
                <a:cs typeface="Calibri" panose="020F0502020204030204" pitchFamily="34" charset="0"/>
              </a:rPr>
              <a:t>INSTITUTIONAL</a:t>
            </a:r>
            <a:endParaRPr lang="en-US" sz="1800" dirty="0"/>
          </a:p>
        </p:txBody>
      </p:sp>
      <p:grpSp>
        <p:nvGrpSpPr>
          <p:cNvPr id="20" name="Group 19">
            <a:extLst>
              <a:ext uri="{FF2B5EF4-FFF2-40B4-BE49-F238E27FC236}">
                <a16:creationId xmlns:a16="http://schemas.microsoft.com/office/drawing/2014/main" id="{7CF5EFE4-2411-4C4B-9778-2522BCC35E68}"/>
              </a:ext>
            </a:extLst>
          </p:cNvPr>
          <p:cNvGrpSpPr/>
          <p:nvPr/>
        </p:nvGrpSpPr>
        <p:grpSpPr>
          <a:xfrm>
            <a:off x="979299" y="3239485"/>
            <a:ext cx="11225819" cy="4480280"/>
            <a:chOff x="1023462" y="3674875"/>
            <a:chExt cx="11225819" cy="4480280"/>
          </a:xfrm>
        </p:grpSpPr>
        <p:pic>
          <p:nvPicPr>
            <p:cNvPr id="5" name="Picture 4">
              <a:extLst>
                <a:ext uri="{FF2B5EF4-FFF2-40B4-BE49-F238E27FC236}">
                  <a16:creationId xmlns:a16="http://schemas.microsoft.com/office/drawing/2014/main" id="{975ADE03-D1FD-1442-8F66-C41C2B238B89}"/>
                </a:ext>
              </a:extLst>
            </p:cNvPr>
            <p:cNvPicPr>
              <a:picLocks noChangeAspect="1"/>
            </p:cNvPicPr>
            <p:nvPr/>
          </p:nvPicPr>
          <p:blipFill rotWithShape="1">
            <a:blip r:embed="rId4"/>
            <a:srcRect l="23568"/>
            <a:stretch/>
          </p:blipFill>
          <p:spPr>
            <a:xfrm>
              <a:off x="3878256" y="3694295"/>
              <a:ext cx="2461458" cy="2132074"/>
            </a:xfrm>
            <a:prstGeom prst="rect">
              <a:avLst/>
            </a:prstGeom>
          </p:spPr>
        </p:pic>
        <p:pic>
          <p:nvPicPr>
            <p:cNvPr id="6" name="Picture 5">
              <a:extLst>
                <a:ext uri="{FF2B5EF4-FFF2-40B4-BE49-F238E27FC236}">
                  <a16:creationId xmlns:a16="http://schemas.microsoft.com/office/drawing/2014/main" id="{7148CD03-3878-E541-81C5-3235BBF6AC55}"/>
                </a:ext>
              </a:extLst>
            </p:cNvPr>
            <p:cNvPicPr>
              <a:picLocks noChangeAspect="1"/>
            </p:cNvPicPr>
            <p:nvPr/>
          </p:nvPicPr>
          <p:blipFill rotWithShape="1">
            <a:blip r:embed="rId5"/>
            <a:srcRect l="11002" r="12253"/>
            <a:stretch/>
          </p:blipFill>
          <p:spPr>
            <a:xfrm>
              <a:off x="1056303" y="3694295"/>
              <a:ext cx="2694127" cy="2149281"/>
            </a:xfrm>
            <a:prstGeom prst="rect">
              <a:avLst/>
            </a:prstGeom>
          </p:spPr>
        </p:pic>
        <p:pic>
          <p:nvPicPr>
            <p:cNvPr id="7" name="Picture 6">
              <a:extLst>
                <a:ext uri="{FF2B5EF4-FFF2-40B4-BE49-F238E27FC236}">
                  <a16:creationId xmlns:a16="http://schemas.microsoft.com/office/drawing/2014/main" id="{DAF5797D-CDC3-9545-82FF-9D8263805DC1}"/>
                </a:ext>
              </a:extLst>
            </p:cNvPr>
            <p:cNvPicPr>
              <a:picLocks noChangeAspect="1"/>
            </p:cNvPicPr>
            <p:nvPr/>
          </p:nvPicPr>
          <p:blipFill rotWithShape="1">
            <a:blip r:embed="rId6"/>
            <a:srcRect r="11083"/>
            <a:stretch/>
          </p:blipFill>
          <p:spPr>
            <a:xfrm>
              <a:off x="3892462" y="5975877"/>
              <a:ext cx="2447252" cy="2150703"/>
            </a:xfrm>
            <a:prstGeom prst="rect">
              <a:avLst/>
            </a:prstGeom>
          </p:spPr>
        </p:pic>
        <p:pic>
          <p:nvPicPr>
            <p:cNvPr id="42" name="Picture 41">
              <a:extLst>
                <a:ext uri="{FF2B5EF4-FFF2-40B4-BE49-F238E27FC236}">
                  <a16:creationId xmlns:a16="http://schemas.microsoft.com/office/drawing/2014/main" id="{6031C257-4E27-CC4C-B872-493427BEFB11}"/>
                </a:ext>
              </a:extLst>
            </p:cNvPr>
            <p:cNvPicPr>
              <a:picLocks noChangeAspect="1"/>
            </p:cNvPicPr>
            <p:nvPr/>
          </p:nvPicPr>
          <p:blipFill rotWithShape="1">
            <a:blip r:embed="rId7">
              <a:extLst>
                <a:ext uri="{28A0092B-C50C-407E-A947-70E740481C1C}">
                  <a14:useLocalDpi xmlns:a14="http://schemas.microsoft.com/office/drawing/2010/main"/>
                </a:ext>
              </a:extLst>
            </a:blip>
            <a:srcRect l="1276" t="7870" r="16186"/>
            <a:stretch/>
          </p:blipFill>
          <p:spPr>
            <a:xfrm>
              <a:off x="9483138" y="3682648"/>
              <a:ext cx="2761518" cy="2164941"/>
            </a:xfrm>
            <a:prstGeom prst="rect">
              <a:avLst/>
            </a:prstGeom>
          </p:spPr>
        </p:pic>
        <p:pic>
          <p:nvPicPr>
            <p:cNvPr id="11" name="Picture 10">
              <a:extLst>
                <a:ext uri="{FF2B5EF4-FFF2-40B4-BE49-F238E27FC236}">
                  <a16:creationId xmlns:a16="http://schemas.microsoft.com/office/drawing/2014/main" id="{B55C77CF-1F1F-3944-B7F2-CC3F35F3D986}"/>
                </a:ext>
              </a:extLst>
            </p:cNvPr>
            <p:cNvPicPr>
              <a:picLocks noChangeAspect="1"/>
            </p:cNvPicPr>
            <p:nvPr/>
          </p:nvPicPr>
          <p:blipFill rotWithShape="1">
            <a:blip r:embed="rId8"/>
            <a:srcRect r="8801"/>
            <a:stretch/>
          </p:blipFill>
          <p:spPr>
            <a:xfrm>
              <a:off x="6488804" y="3729973"/>
              <a:ext cx="2867849" cy="2096395"/>
            </a:xfrm>
            <a:prstGeom prst="rect">
              <a:avLst/>
            </a:prstGeom>
          </p:spPr>
        </p:pic>
        <p:pic>
          <p:nvPicPr>
            <p:cNvPr id="15" name="Picture 14">
              <a:extLst>
                <a:ext uri="{FF2B5EF4-FFF2-40B4-BE49-F238E27FC236}">
                  <a16:creationId xmlns:a16="http://schemas.microsoft.com/office/drawing/2014/main" id="{82D0A466-5F93-4C49-932B-F24F6DDAC0E9}"/>
                </a:ext>
              </a:extLst>
            </p:cNvPr>
            <p:cNvPicPr>
              <a:picLocks noChangeAspect="1"/>
            </p:cNvPicPr>
            <p:nvPr/>
          </p:nvPicPr>
          <p:blipFill rotWithShape="1">
            <a:blip r:embed="rId9"/>
            <a:srcRect l="3825" r="11152"/>
            <a:stretch/>
          </p:blipFill>
          <p:spPr>
            <a:xfrm>
              <a:off x="9483138" y="5975877"/>
              <a:ext cx="2766143" cy="2119137"/>
            </a:xfrm>
            <a:prstGeom prst="rect">
              <a:avLst/>
            </a:prstGeom>
          </p:spPr>
        </p:pic>
        <p:pic>
          <p:nvPicPr>
            <p:cNvPr id="17" name="Picture 16">
              <a:extLst>
                <a:ext uri="{FF2B5EF4-FFF2-40B4-BE49-F238E27FC236}">
                  <a16:creationId xmlns:a16="http://schemas.microsoft.com/office/drawing/2014/main" id="{CD26E92C-D67A-2840-83F8-74275DB8DA99}"/>
                </a:ext>
              </a:extLst>
            </p:cNvPr>
            <p:cNvPicPr>
              <a:picLocks noChangeAspect="1"/>
            </p:cNvPicPr>
            <p:nvPr/>
          </p:nvPicPr>
          <p:blipFill rotWithShape="1">
            <a:blip r:embed="rId10"/>
            <a:srcRect l="8599" r="6195"/>
            <a:stretch/>
          </p:blipFill>
          <p:spPr>
            <a:xfrm>
              <a:off x="1047264" y="5971906"/>
              <a:ext cx="2703166" cy="2114994"/>
            </a:xfrm>
            <a:prstGeom prst="rect">
              <a:avLst/>
            </a:prstGeom>
          </p:spPr>
        </p:pic>
        <p:pic>
          <p:nvPicPr>
            <p:cNvPr id="19" name="Picture 18">
              <a:extLst>
                <a:ext uri="{FF2B5EF4-FFF2-40B4-BE49-F238E27FC236}">
                  <a16:creationId xmlns:a16="http://schemas.microsoft.com/office/drawing/2014/main" id="{647CE9EE-0EF4-E744-8722-5F4527C2A9E6}"/>
                </a:ext>
              </a:extLst>
            </p:cNvPr>
            <p:cNvPicPr>
              <a:picLocks noChangeAspect="1"/>
            </p:cNvPicPr>
            <p:nvPr/>
          </p:nvPicPr>
          <p:blipFill rotWithShape="1">
            <a:blip r:embed="rId11"/>
            <a:srcRect l="11630"/>
            <a:stretch/>
          </p:blipFill>
          <p:spPr>
            <a:xfrm>
              <a:off x="6488804" y="5947302"/>
              <a:ext cx="2867849" cy="2163506"/>
            </a:xfrm>
            <a:prstGeom prst="rect">
              <a:avLst/>
            </a:prstGeom>
          </p:spPr>
        </p:pic>
        <p:sp>
          <p:nvSpPr>
            <p:cNvPr id="81" name="Rectangle 80">
              <a:extLst>
                <a:ext uri="{FF2B5EF4-FFF2-40B4-BE49-F238E27FC236}">
                  <a16:creationId xmlns:a16="http://schemas.microsoft.com/office/drawing/2014/main" id="{0DBDA276-1814-0A4B-A384-459395243163}"/>
                </a:ext>
              </a:extLst>
            </p:cNvPr>
            <p:cNvSpPr/>
            <p:nvPr/>
          </p:nvSpPr>
          <p:spPr bwMode="auto">
            <a:xfrm>
              <a:off x="1023462" y="3674875"/>
              <a:ext cx="11225819" cy="4480280"/>
            </a:xfrm>
            <a:prstGeom prst="rect">
              <a:avLst/>
            </a:prstGeom>
            <a:noFill/>
            <a:ln w="98425"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sp>
        <p:nvSpPr>
          <p:cNvPr id="90" name="Slide Number Placeholder 5">
            <a:extLst>
              <a:ext uri="{FF2B5EF4-FFF2-40B4-BE49-F238E27FC236}">
                <a16:creationId xmlns:a16="http://schemas.microsoft.com/office/drawing/2014/main" id="{8D6D9AA7-2546-B64B-8C6E-6F3CD1F19997}"/>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35</a:t>
            </a:fld>
            <a:endParaRPr lang="en-US" altLang="en-US" sz="1200" dirty="0">
              <a:solidFill>
                <a:schemeClr val="bg1"/>
              </a:solidFill>
            </a:endParaRPr>
          </a:p>
        </p:txBody>
      </p:sp>
    </p:spTree>
    <p:extLst>
      <p:ext uri="{BB962C8B-B14F-4D97-AF65-F5344CB8AC3E}">
        <p14:creationId xmlns:p14="http://schemas.microsoft.com/office/powerpoint/2010/main" val="51627322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nvPr>
        </p:nvSpPr>
        <p:spPr/>
        <p:txBody>
          <a:bodyPr>
            <a:noAutofit/>
          </a:bodyPr>
          <a:lstStyle/>
          <a:p>
            <a:r>
              <a:rPr lang="en-US" altLang="en-US" sz="4000" dirty="0"/>
              <a:t>What are the </a:t>
            </a:r>
            <a:r>
              <a:rPr lang="en-US" altLang="en-US" sz="4000" b="1" dirty="0"/>
              <a:t>Barriers</a:t>
            </a:r>
            <a:r>
              <a:rPr lang="en-US" altLang="en-US" sz="4000" dirty="0"/>
              <a:t> </a:t>
            </a:r>
            <a:r>
              <a:rPr lang="en-US" altLang="en-US" sz="4000" kern="0" dirty="0"/>
              <a:t>for </a:t>
            </a:r>
            <a:r>
              <a:rPr lang="en-US" altLang="en-US" sz="4000" b="1" kern="0" dirty="0"/>
              <a:t>Specific People?</a:t>
            </a:r>
            <a:br>
              <a:rPr lang="en-US" sz="4000" b="1" kern="0" dirty="0"/>
            </a:br>
            <a:endParaRPr lang="en-US" altLang="en-US" sz="4000" b="1" dirty="0">
              <a:solidFill>
                <a:schemeClr val="tx1"/>
              </a:solidFill>
            </a:endParaRPr>
          </a:p>
        </p:txBody>
      </p:sp>
      <p:cxnSp>
        <p:nvCxnSpPr>
          <p:cNvPr id="37" name="Straight Connector 36">
            <a:extLst>
              <a:ext uri="{FF2B5EF4-FFF2-40B4-BE49-F238E27FC236}">
                <a16:creationId xmlns:a16="http://schemas.microsoft.com/office/drawing/2014/main" id="{B580DB5A-61E1-524F-8725-9E44F8E05BF7}"/>
              </a:ext>
            </a:extLst>
          </p:cNvPr>
          <p:cNvCxnSpPr>
            <a:cxnSpLocks/>
          </p:cNvCxnSpPr>
          <p:nvPr/>
        </p:nvCxnSpPr>
        <p:spPr bwMode="auto">
          <a:xfrm flipH="1">
            <a:off x="-62634" y="841571"/>
            <a:ext cx="1508662"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Connector 38">
            <a:extLst>
              <a:ext uri="{FF2B5EF4-FFF2-40B4-BE49-F238E27FC236}">
                <a16:creationId xmlns:a16="http://schemas.microsoft.com/office/drawing/2014/main" id="{C5294B09-9BB6-C948-A2AD-A353E3484025}"/>
              </a:ext>
            </a:extLst>
          </p:cNvPr>
          <p:cNvCxnSpPr>
            <a:cxnSpLocks/>
          </p:cNvCxnSpPr>
          <p:nvPr/>
        </p:nvCxnSpPr>
        <p:spPr bwMode="auto">
          <a:xfrm flipH="1">
            <a:off x="11526855" y="841571"/>
            <a:ext cx="1508662"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43" name="Picture 42">
            <a:extLst>
              <a:ext uri="{FF2B5EF4-FFF2-40B4-BE49-F238E27FC236}">
                <a16:creationId xmlns:a16="http://schemas.microsoft.com/office/drawing/2014/main" id="{AA1F611C-D386-5C4C-A5AC-479286010CA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500"/>
                    </a14:imgEffect>
                    <a14:imgEffect>
                      <a14:saturation sat="12000"/>
                    </a14:imgEffect>
                  </a14:imgLayer>
                </a14:imgProps>
              </a:ext>
              <a:ext uri="{28A0092B-C50C-407E-A947-70E740481C1C}">
                <a14:useLocalDpi xmlns:a14="http://schemas.microsoft.com/office/drawing/2010/main" val="0"/>
              </a:ext>
            </a:extLst>
          </a:blip>
          <a:stretch>
            <a:fillRect/>
          </a:stretch>
        </p:blipFill>
        <p:spPr>
          <a:xfrm>
            <a:off x="2592148" y="4226062"/>
            <a:ext cx="1432868" cy="1432868"/>
          </a:xfrm>
          <a:prstGeom prst="rect">
            <a:avLst/>
          </a:prstGeom>
          <a:solidFill>
            <a:schemeClr val="bg1"/>
          </a:solidFill>
        </p:spPr>
      </p:pic>
      <p:sp>
        <p:nvSpPr>
          <p:cNvPr id="44" name="TextBox 13">
            <a:extLst>
              <a:ext uri="{FF2B5EF4-FFF2-40B4-BE49-F238E27FC236}">
                <a16:creationId xmlns:a16="http://schemas.microsoft.com/office/drawing/2014/main" id="{269A020F-11BF-984C-8865-3B364642444B}"/>
              </a:ext>
            </a:extLst>
          </p:cNvPr>
          <p:cNvSpPr txBox="1">
            <a:spLocks noChangeArrowheads="1"/>
          </p:cNvSpPr>
          <p:nvPr/>
        </p:nvSpPr>
        <p:spPr bwMode="auto">
          <a:xfrm>
            <a:off x="956665" y="7217151"/>
            <a:ext cx="4861553"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r>
              <a:rPr lang="en-US" altLang="zh-CN" sz="2800" b="1" dirty="0">
                <a:solidFill>
                  <a:schemeClr val="tx2"/>
                </a:solidFill>
                <a:ea typeface="Microsoft YaHei UI Light" panose="020B0502040204020203" pitchFamily="34" charset="-122"/>
                <a:cs typeface="Arial" panose="020B0604020202020204" pitchFamily="34" charset="0"/>
              </a:rPr>
              <a:t>PEOPLE WITH DIVERSE SO</a:t>
            </a:r>
            <a:br>
              <a:rPr lang="en-US" altLang="zh-CN" sz="2400" dirty="0">
                <a:solidFill>
                  <a:schemeClr val="tx2"/>
                </a:solidFill>
                <a:ea typeface="Microsoft YaHei UI Light" panose="020B0502040204020203" pitchFamily="34" charset="-122"/>
                <a:cs typeface="Arial" panose="020B0604020202020204" pitchFamily="34" charset="0"/>
              </a:rPr>
            </a:br>
            <a:r>
              <a:rPr lang="en-US" altLang="zh-CN" sz="2400" dirty="0">
                <a:solidFill>
                  <a:schemeClr val="tx2"/>
                </a:solidFill>
                <a:latin typeface="Calibri" charset="0"/>
                <a:ea typeface="Calibri" charset="0"/>
                <a:cs typeface="Calibri" charset="0"/>
              </a:rPr>
              <a:t>insecurity in employment, access </a:t>
            </a:r>
            <a:br>
              <a:rPr lang="en-US" altLang="zh-CN" sz="2400" dirty="0">
                <a:solidFill>
                  <a:schemeClr val="tx2"/>
                </a:solidFill>
                <a:latin typeface="Calibri" charset="0"/>
                <a:ea typeface="Calibri" charset="0"/>
                <a:cs typeface="Calibri" charset="0"/>
              </a:rPr>
            </a:br>
            <a:r>
              <a:rPr lang="en-US" altLang="zh-CN" sz="2400" dirty="0">
                <a:solidFill>
                  <a:schemeClr val="tx2"/>
                </a:solidFill>
                <a:latin typeface="Calibri" charset="0"/>
                <a:ea typeface="Calibri" charset="0"/>
                <a:cs typeface="Calibri" charset="0"/>
              </a:rPr>
              <a:t>to services, violence, family unity</a:t>
            </a:r>
            <a:endParaRPr lang="en-US" altLang="zh-CN" sz="2200" dirty="0">
              <a:solidFill>
                <a:schemeClr val="tx2"/>
              </a:solidFill>
              <a:latin typeface="Calibri" charset="0"/>
              <a:ea typeface="Calibri" charset="0"/>
              <a:cs typeface="Calibri" charset="0"/>
            </a:endParaRPr>
          </a:p>
        </p:txBody>
      </p:sp>
      <p:sp>
        <p:nvSpPr>
          <p:cNvPr id="45" name="TextBox 13">
            <a:extLst>
              <a:ext uri="{FF2B5EF4-FFF2-40B4-BE49-F238E27FC236}">
                <a16:creationId xmlns:a16="http://schemas.microsoft.com/office/drawing/2014/main" id="{FDDE6C03-5B69-ED44-AA49-1E7EB82DA271}"/>
              </a:ext>
            </a:extLst>
          </p:cNvPr>
          <p:cNvSpPr txBox="1">
            <a:spLocks noChangeArrowheads="1"/>
          </p:cNvSpPr>
          <p:nvPr/>
        </p:nvSpPr>
        <p:spPr bwMode="auto">
          <a:xfrm>
            <a:off x="3329918" y="2131653"/>
            <a:ext cx="6185107"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tabLst>
                <a:tab pos="4216400" algn="l"/>
              </a:tabLst>
            </a:pPr>
            <a:r>
              <a:rPr lang="en-US" altLang="en-US" sz="2400" dirty="0">
                <a:solidFill>
                  <a:schemeClr val="tx2"/>
                </a:solidFill>
                <a:latin typeface="Calibri" charset="0"/>
                <a:ea typeface="MS PGothic" charset="-128"/>
              </a:rPr>
              <a:t>disproportionately affected by discrimination, violence, insecurity in shelter and sanitation, documentation issues and access to services</a:t>
            </a:r>
          </a:p>
          <a:p>
            <a:pPr algn="ctr">
              <a:tabLst>
                <a:tab pos="4216400" algn="l"/>
              </a:tabLst>
            </a:pPr>
            <a:endParaRPr lang="en-US" altLang="en-US" sz="2000" dirty="0">
              <a:solidFill>
                <a:srgbClr val="595959"/>
              </a:solidFill>
              <a:latin typeface="Calibri" charset="0"/>
              <a:ea typeface="MS PGothic" charset="-128"/>
            </a:endParaRPr>
          </a:p>
        </p:txBody>
      </p:sp>
      <p:sp>
        <p:nvSpPr>
          <p:cNvPr id="46" name="TextBox 13">
            <a:extLst>
              <a:ext uri="{FF2B5EF4-FFF2-40B4-BE49-F238E27FC236}">
                <a16:creationId xmlns:a16="http://schemas.microsoft.com/office/drawing/2014/main" id="{013185D7-752B-9C4E-8314-4A9F88DC85D5}"/>
              </a:ext>
            </a:extLst>
          </p:cNvPr>
          <p:cNvSpPr txBox="1">
            <a:spLocks noChangeArrowheads="1"/>
          </p:cNvSpPr>
          <p:nvPr/>
        </p:nvSpPr>
        <p:spPr bwMode="auto">
          <a:xfrm>
            <a:off x="6481377" y="7199790"/>
            <a:ext cx="613713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r>
              <a:rPr lang="en-US" altLang="en-US" sz="2800" b="1" kern="0" dirty="0">
                <a:solidFill>
                  <a:schemeClr val="tx2"/>
                </a:solidFill>
                <a:latin typeface="Calibri" charset="0"/>
                <a:ea typeface="MS PGothic" charset="-128"/>
                <a:cs typeface="Calibri" charset="0"/>
              </a:rPr>
              <a:t>INTERSECTIONS </a:t>
            </a:r>
            <a:br>
              <a:rPr lang="en-US" altLang="en-US" sz="3200" b="1" kern="0" dirty="0">
                <a:solidFill>
                  <a:schemeClr val="tx2"/>
                </a:solidFill>
                <a:latin typeface="Calibri" charset="0"/>
                <a:ea typeface="MS PGothic" charset="-128"/>
                <a:cs typeface="Calibri" charset="0"/>
              </a:rPr>
            </a:br>
            <a:r>
              <a:rPr lang="en-US" altLang="zh-CN" sz="2400" dirty="0">
                <a:solidFill>
                  <a:schemeClr val="tx2"/>
                </a:solidFill>
                <a:latin typeface="Calibri" charset="0"/>
                <a:ea typeface="Calibri" charset="0"/>
                <a:cs typeface="Calibri" charset="0"/>
              </a:rPr>
              <a:t>diverse SOGIESC intersects with factors such as age, gender, ethnicity, class and dis/ability</a:t>
            </a:r>
            <a:endParaRPr lang="en-US" altLang="zh-CN" sz="2200" dirty="0">
              <a:solidFill>
                <a:schemeClr val="tx2"/>
              </a:solidFill>
              <a:latin typeface="Calibri" charset="0"/>
              <a:ea typeface="Calibri" charset="0"/>
              <a:cs typeface="Calibri" charset="0"/>
            </a:endParaRPr>
          </a:p>
        </p:txBody>
      </p:sp>
      <p:sp>
        <p:nvSpPr>
          <p:cNvPr id="47" name="Oval 71">
            <a:extLst>
              <a:ext uri="{FF2B5EF4-FFF2-40B4-BE49-F238E27FC236}">
                <a16:creationId xmlns:a16="http://schemas.microsoft.com/office/drawing/2014/main" id="{523FB225-50A6-A643-9C7B-ECFA17ECA1C2}"/>
              </a:ext>
            </a:extLst>
          </p:cNvPr>
          <p:cNvSpPr>
            <a:spLocks noChangeArrowheads="1"/>
          </p:cNvSpPr>
          <p:nvPr/>
        </p:nvSpPr>
        <p:spPr bwMode="auto">
          <a:xfrm>
            <a:off x="8676053" y="4012359"/>
            <a:ext cx="1855372" cy="1860276"/>
          </a:xfrm>
          <a:prstGeom prst="ellipse">
            <a:avLst/>
          </a:prstGeom>
          <a:noFill/>
          <a:ln w="952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zh-CN" altLang="en-US" sz="2000"/>
          </a:p>
        </p:txBody>
      </p:sp>
      <p:sp>
        <p:nvSpPr>
          <p:cNvPr id="48" name="Oval 73">
            <a:extLst>
              <a:ext uri="{FF2B5EF4-FFF2-40B4-BE49-F238E27FC236}">
                <a16:creationId xmlns:a16="http://schemas.microsoft.com/office/drawing/2014/main" id="{6D74B65F-6EED-764F-A804-03070F6980D1}"/>
              </a:ext>
            </a:extLst>
          </p:cNvPr>
          <p:cNvSpPr>
            <a:spLocks noChangeArrowheads="1"/>
          </p:cNvSpPr>
          <p:nvPr/>
        </p:nvSpPr>
        <p:spPr bwMode="auto">
          <a:xfrm>
            <a:off x="5566557" y="4247319"/>
            <a:ext cx="1855372" cy="1860276"/>
          </a:xfrm>
          <a:prstGeom prst="ellipse">
            <a:avLst/>
          </a:prstGeom>
          <a:noFill/>
          <a:ln w="952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zh-CN" altLang="en-US" sz="2000"/>
          </a:p>
        </p:txBody>
      </p:sp>
      <p:sp>
        <p:nvSpPr>
          <p:cNvPr id="49" name="Oval 76">
            <a:extLst>
              <a:ext uri="{FF2B5EF4-FFF2-40B4-BE49-F238E27FC236}">
                <a16:creationId xmlns:a16="http://schemas.microsoft.com/office/drawing/2014/main" id="{5DBAB98D-37EA-C849-A1F9-164D4D31FF2B}"/>
              </a:ext>
            </a:extLst>
          </p:cNvPr>
          <p:cNvSpPr>
            <a:spLocks noChangeArrowheads="1"/>
          </p:cNvSpPr>
          <p:nvPr/>
        </p:nvSpPr>
        <p:spPr bwMode="auto">
          <a:xfrm>
            <a:off x="2460654" y="4012359"/>
            <a:ext cx="1855372" cy="1860276"/>
          </a:xfrm>
          <a:prstGeom prst="ellipse">
            <a:avLst/>
          </a:pr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2000"/>
          </a:p>
        </p:txBody>
      </p:sp>
      <p:grpSp>
        <p:nvGrpSpPr>
          <p:cNvPr id="50" name="Group 49">
            <a:extLst>
              <a:ext uri="{FF2B5EF4-FFF2-40B4-BE49-F238E27FC236}">
                <a16:creationId xmlns:a16="http://schemas.microsoft.com/office/drawing/2014/main" id="{9432AF40-1417-7042-99C1-7C0DA86AD799}"/>
              </a:ext>
            </a:extLst>
          </p:cNvPr>
          <p:cNvGrpSpPr/>
          <p:nvPr/>
        </p:nvGrpSpPr>
        <p:grpSpPr>
          <a:xfrm>
            <a:off x="1686291" y="3382428"/>
            <a:ext cx="9615904" cy="3405896"/>
            <a:chOff x="2781300" y="4469744"/>
            <a:chExt cx="9615904" cy="3405896"/>
          </a:xfrm>
        </p:grpSpPr>
        <p:sp>
          <p:nvSpPr>
            <p:cNvPr id="51" name="Freeform 75">
              <a:extLst>
                <a:ext uri="{FF2B5EF4-FFF2-40B4-BE49-F238E27FC236}">
                  <a16:creationId xmlns:a16="http://schemas.microsoft.com/office/drawing/2014/main" id="{3CF60B53-891D-0D47-88C4-58640EA8E695}"/>
                </a:ext>
              </a:extLst>
            </p:cNvPr>
            <p:cNvSpPr>
              <a:spLocks/>
            </p:cNvSpPr>
            <p:nvPr/>
          </p:nvSpPr>
          <p:spPr bwMode="auto">
            <a:xfrm>
              <a:off x="2781300" y="4469744"/>
              <a:ext cx="3402302" cy="1702948"/>
            </a:xfrm>
            <a:custGeom>
              <a:avLst/>
              <a:gdLst>
                <a:gd name="T0" fmla="*/ 401 w 801"/>
                <a:gd name="T1" fmla="*/ 0 h 400"/>
                <a:gd name="T2" fmla="*/ 2 w 801"/>
                <a:gd name="T3" fmla="*/ 362 h 400"/>
                <a:gd name="T4" fmla="*/ 36 w 801"/>
                <a:gd name="T5" fmla="*/ 400 h 400"/>
                <a:gd name="T6" fmla="*/ 71 w 801"/>
                <a:gd name="T7" fmla="*/ 368 h 400"/>
                <a:gd name="T8" fmla="*/ 401 w 801"/>
                <a:gd name="T9" fmla="*/ 69 h 400"/>
                <a:gd name="T10" fmla="*/ 732 w 801"/>
                <a:gd name="T11" fmla="*/ 400 h 400"/>
                <a:gd name="T12" fmla="*/ 801 w 801"/>
                <a:gd name="T13" fmla="*/ 400 h 400"/>
                <a:gd name="T14" fmla="*/ 401 w 801"/>
                <a:gd name="T15" fmla="*/ 0 h 4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1" h="400">
                  <a:moveTo>
                    <a:pt x="401" y="0"/>
                  </a:moveTo>
                  <a:cubicBezTo>
                    <a:pt x="193" y="0"/>
                    <a:pt x="21" y="159"/>
                    <a:pt x="2" y="362"/>
                  </a:cubicBezTo>
                  <a:cubicBezTo>
                    <a:pt x="0" y="382"/>
                    <a:pt x="16" y="400"/>
                    <a:pt x="36" y="400"/>
                  </a:cubicBezTo>
                  <a:cubicBezTo>
                    <a:pt x="54" y="400"/>
                    <a:pt x="69" y="386"/>
                    <a:pt x="71" y="368"/>
                  </a:cubicBezTo>
                  <a:cubicBezTo>
                    <a:pt x="87" y="200"/>
                    <a:pt x="229" y="69"/>
                    <a:pt x="401" y="69"/>
                  </a:cubicBezTo>
                  <a:cubicBezTo>
                    <a:pt x="583" y="69"/>
                    <a:pt x="732" y="217"/>
                    <a:pt x="732" y="400"/>
                  </a:cubicBezTo>
                  <a:cubicBezTo>
                    <a:pt x="801" y="400"/>
                    <a:pt x="801" y="400"/>
                    <a:pt x="801" y="400"/>
                  </a:cubicBezTo>
                  <a:cubicBezTo>
                    <a:pt x="801" y="179"/>
                    <a:pt x="621" y="0"/>
                    <a:pt x="40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sz="2000"/>
            </a:p>
          </p:txBody>
        </p:sp>
        <p:sp>
          <p:nvSpPr>
            <p:cNvPr id="53" name="Freeform 78">
              <a:extLst>
                <a:ext uri="{FF2B5EF4-FFF2-40B4-BE49-F238E27FC236}">
                  <a16:creationId xmlns:a16="http://schemas.microsoft.com/office/drawing/2014/main" id="{87BF02EF-F803-7849-BD5A-B9BCCFC5E986}"/>
                </a:ext>
              </a:extLst>
            </p:cNvPr>
            <p:cNvSpPr>
              <a:spLocks/>
            </p:cNvSpPr>
            <p:nvPr/>
          </p:nvSpPr>
          <p:spPr bwMode="auto">
            <a:xfrm>
              <a:off x="5890796" y="6172692"/>
              <a:ext cx="3396913" cy="1702948"/>
            </a:xfrm>
            <a:custGeom>
              <a:avLst/>
              <a:gdLst>
                <a:gd name="T0" fmla="*/ 400 w 800"/>
                <a:gd name="T1" fmla="*/ 400 h 400"/>
                <a:gd name="T2" fmla="*/ 0 w 800"/>
                <a:gd name="T3" fmla="*/ 0 h 400"/>
                <a:gd name="T4" fmla="*/ 69 w 800"/>
                <a:gd name="T5" fmla="*/ 0 h 400"/>
                <a:gd name="T6" fmla="*/ 400 w 800"/>
                <a:gd name="T7" fmla="*/ 331 h 400"/>
                <a:gd name="T8" fmla="*/ 732 w 800"/>
                <a:gd name="T9" fmla="*/ 0 h 400"/>
                <a:gd name="T10" fmla="*/ 800 w 800"/>
                <a:gd name="T11" fmla="*/ 0 h 400"/>
                <a:gd name="T12" fmla="*/ 400 w 800"/>
                <a:gd name="T13" fmla="*/ 400 h 400"/>
              </a:gdLst>
              <a:ahLst/>
              <a:cxnLst>
                <a:cxn ang="0">
                  <a:pos x="T0" y="T1"/>
                </a:cxn>
                <a:cxn ang="0">
                  <a:pos x="T2" y="T3"/>
                </a:cxn>
                <a:cxn ang="0">
                  <a:pos x="T4" y="T5"/>
                </a:cxn>
                <a:cxn ang="0">
                  <a:pos x="T6" y="T7"/>
                </a:cxn>
                <a:cxn ang="0">
                  <a:pos x="T8" y="T9"/>
                </a:cxn>
                <a:cxn ang="0">
                  <a:pos x="T10" y="T11"/>
                </a:cxn>
                <a:cxn ang="0">
                  <a:pos x="T12" y="T13"/>
                </a:cxn>
              </a:cxnLst>
              <a:rect l="0" t="0" r="r" b="b"/>
              <a:pathLst>
                <a:path w="800" h="400">
                  <a:moveTo>
                    <a:pt x="400" y="400"/>
                  </a:moveTo>
                  <a:cubicBezTo>
                    <a:pt x="180" y="400"/>
                    <a:pt x="0" y="221"/>
                    <a:pt x="0" y="0"/>
                  </a:cubicBezTo>
                  <a:cubicBezTo>
                    <a:pt x="69" y="0"/>
                    <a:pt x="69" y="0"/>
                    <a:pt x="69" y="0"/>
                  </a:cubicBezTo>
                  <a:cubicBezTo>
                    <a:pt x="69" y="183"/>
                    <a:pt x="218" y="331"/>
                    <a:pt x="400" y="331"/>
                  </a:cubicBezTo>
                  <a:cubicBezTo>
                    <a:pt x="583" y="331"/>
                    <a:pt x="732" y="183"/>
                    <a:pt x="732" y="0"/>
                  </a:cubicBezTo>
                  <a:cubicBezTo>
                    <a:pt x="800" y="0"/>
                    <a:pt x="800" y="0"/>
                    <a:pt x="800" y="0"/>
                  </a:cubicBezTo>
                  <a:cubicBezTo>
                    <a:pt x="800" y="221"/>
                    <a:pt x="621" y="400"/>
                    <a:pt x="400" y="40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sz="2000"/>
            </a:p>
          </p:txBody>
        </p:sp>
        <p:sp>
          <p:nvSpPr>
            <p:cNvPr id="54" name="Freeform 79">
              <a:extLst>
                <a:ext uri="{FF2B5EF4-FFF2-40B4-BE49-F238E27FC236}">
                  <a16:creationId xmlns:a16="http://schemas.microsoft.com/office/drawing/2014/main" id="{6259F484-5A9A-2C49-984C-EFD9DE0C67FA}"/>
                </a:ext>
              </a:extLst>
            </p:cNvPr>
            <p:cNvSpPr>
              <a:spLocks/>
            </p:cNvSpPr>
            <p:nvPr/>
          </p:nvSpPr>
          <p:spPr bwMode="auto">
            <a:xfrm>
              <a:off x="9000291" y="4469744"/>
              <a:ext cx="3396913" cy="1702948"/>
            </a:xfrm>
            <a:custGeom>
              <a:avLst/>
              <a:gdLst>
                <a:gd name="T0" fmla="*/ 800 w 800"/>
                <a:gd name="T1" fmla="*/ 400 h 400"/>
                <a:gd name="T2" fmla="*/ 731 w 800"/>
                <a:gd name="T3" fmla="*/ 400 h 400"/>
                <a:gd name="T4" fmla="*/ 400 w 800"/>
                <a:gd name="T5" fmla="*/ 69 h 400"/>
                <a:gd name="T6" fmla="*/ 68 w 800"/>
                <a:gd name="T7" fmla="*/ 400 h 400"/>
                <a:gd name="T8" fmla="*/ 0 w 800"/>
                <a:gd name="T9" fmla="*/ 400 h 400"/>
                <a:gd name="T10" fmla="*/ 400 w 800"/>
                <a:gd name="T11" fmla="*/ 0 h 400"/>
                <a:gd name="T12" fmla="*/ 800 w 800"/>
                <a:gd name="T13" fmla="*/ 400 h 400"/>
              </a:gdLst>
              <a:ahLst/>
              <a:cxnLst>
                <a:cxn ang="0">
                  <a:pos x="T0" y="T1"/>
                </a:cxn>
                <a:cxn ang="0">
                  <a:pos x="T2" y="T3"/>
                </a:cxn>
                <a:cxn ang="0">
                  <a:pos x="T4" y="T5"/>
                </a:cxn>
                <a:cxn ang="0">
                  <a:pos x="T6" y="T7"/>
                </a:cxn>
                <a:cxn ang="0">
                  <a:pos x="T8" y="T9"/>
                </a:cxn>
                <a:cxn ang="0">
                  <a:pos x="T10" y="T11"/>
                </a:cxn>
                <a:cxn ang="0">
                  <a:pos x="T12" y="T13"/>
                </a:cxn>
              </a:cxnLst>
              <a:rect l="0" t="0" r="r" b="b"/>
              <a:pathLst>
                <a:path w="800" h="400">
                  <a:moveTo>
                    <a:pt x="800" y="400"/>
                  </a:moveTo>
                  <a:cubicBezTo>
                    <a:pt x="731" y="400"/>
                    <a:pt x="731" y="400"/>
                    <a:pt x="731" y="400"/>
                  </a:cubicBezTo>
                  <a:cubicBezTo>
                    <a:pt x="731" y="217"/>
                    <a:pt x="582" y="69"/>
                    <a:pt x="400" y="69"/>
                  </a:cubicBezTo>
                  <a:cubicBezTo>
                    <a:pt x="217" y="69"/>
                    <a:pt x="68" y="217"/>
                    <a:pt x="68" y="400"/>
                  </a:cubicBezTo>
                  <a:cubicBezTo>
                    <a:pt x="0" y="400"/>
                    <a:pt x="0" y="400"/>
                    <a:pt x="0" y="400"/>
                  </a:cubicBezTo>
                  <a:cubicBezTo>
                    <a:pt x="0" y="179"/>
                    <a:pt x="179" y="0"/>
                    <a:pt x="400" y="0"/>
                  </a:cubicBezTo>
                  <a:cubicBezTo>
                    <a:pt x="620" y="0"/>
                    <a:pt x="800" y="179"/>
                    <a:pt x="800" y="40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zh-CN" altLang="en-US" sz="2000"/>
            </a:p>
          </p:txBody>
        </p:sp>
      </p:grpSp>
      <p:cxnSp>
        <p:nvCxnSpPr>
          <p:cNvPr id="55" name="Straight Connector 54">
            <a:extLst>
              <a:ext uri="{FF2B5EF4-FFF2-40B4-BE49-F238E27FC236}">
                <a16:creationId xmlns:a16="http://schemas.microsoft.com/office/drawing/2014/main" id="{05A12BE2-F48E-8F4B-A5F8-C8135484E032}"/>
              </a:ext>
            </a:extLst>
          </p:cNvPr>
          <p:cNvCxnSpPr>
            <a:cxnSpLocks/>
          </p:cNvCxnSpPr>
          <p:nvPr/>
        </p:nvCxnSpPr>
        <p:spPr>
          <a:xfrm>
            <a:off x="3388340" y="5872635"/>
            <a:ext cx="0" cy="100584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534AE63-AF70-D14B-89B7-8E1EE588DCB7}"/>
              </a:ext>
            </a:extLst>
          </p:cNvPr>
          <p:cNvCxnSpPr/>
          <p:nvPr/>
        </p:nvCxnSpPr>
        <p:spPr>
          <a:xfrm>
            <a:off x="9603738" y="5872635"/>
            <a:ext cx="0" cy="1005840"/>
          </a:xfrm>
          <a:prstGeom prst="line">
            <a:avLst/>
          </a:prstGeom>
          <a:ln w="12700">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E7DE884-69CA-E441-B9FF-4B05AA0D1511}"/>
              </a:ext>
            </a:extLst>
          </p:cNvPr>
          <p:cNvCxnSpPr>
            <a:cxnSpLocks/>
          </p:cNvCxnSpPr>
          <p:nvPr/>
        </p:nvCxnSpPr>
        <p:spPr>
          <a:xfrm flipV="1">
            <a:off x="6481377" y="3314439"/>
            <a:ext cx="0" cy="922721"/>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EED1CC06-D79E-B441-8164-96352475926D}"/>
              </a:ext>
            </a:extLst>
          </p:cNvPr>
          <p:cNvGrpSpPr/>
          <p:nvPr/>
        </p:nvGrpSpPr>
        <p:grpSpPr>
          <a:xfrm>
            <a:off x="9086963" y="4546868"/>
            <a:ext cx="937056" cy="890072"/>
            <a:chOff x="8653330" y="5239854"/>
            <a:chExt cx="937056" cy="890072"/>
          </a:xfrm>
        </p:grpSpPr>
        <p:sp>
          <p:nvSpPr>
            <p:cNvPr id="59" name="Freeform 58">
              <a:extLst>
                <a:ext uri="{FF2B5EF4-FFF2-40B4-BE49-F238E27FC236}">
                  <a16:creationId xmlns:a16="http://schemas.microsoft.com/office/drawing/2014/main" id="{DF66D65B-A364-8C4B-983C-072A58B11264}"/>
                </a:ext>
              </a:extLst>
            </p:cNvPr>
            <p:cNvSpPr>
              <a:spLocks noEditPoints="1"/>
            </p:cNvSpPr>
            <p:nvPr/>
          </p:nvSpPr>
          <p:spPr bwMode="auto">
            <a:xfrm>
              <a:off x="8653330" y="5239854"/>
              <a:ext cx="624704" cy="623120"/>
            </a:xfrm>
            <a:custGeom>
              <a:avLst/>
              <a:gdLst>
                <a:gd name="T0" fmla="*/ 342 w 789"/>
                <a:gd name="T1" fmla="*/ 39 h 787"/>
                <a:gd name="T2" fmla="*/ 244 w 789"/>
                <a:gd name="T3" fmla="*/ 69 h 787"/>
                <a:gd name="T4" fmla="*/ 160 w 789"/>
                <a:gd name="T5" fmla="*/ 123 h 787"/>
                <a:gd name="T6" fmla="*/ 94 w 789"/>
                <a:gd name="T7" fmla="*/ 199 h 787"/>
                <a:gd name="T8" fmla="*/ 51 w 789"/>
                <a:gd name="T9" fmla="*/ 291 h 787"/>
                <a:gd name="T10" fmla="*/ 37 w 789"/>
                <a:gd name="T11" fmla="*/ 394 h 787"/>
                <a:gd name="T12" fmla="*/ 51 w 789"/>
                <a:gd name="T13" fmla="*/ 497 h 787"/>
                <a:gd name="T14" fmla="*/ 94 w 789"/>
                <a:gd name="T15" fmla="*/ 589 h 787"/>
                <a:gd name="T16" fmla="*/ 160 w 789"/>
                <a:gd name="T17" fmla="*/ 664 h 787"/>
                <a:gd name="T18" fmla="*/ 244 w 789"/>
                <a:gd name="T19" fmla="*/ 719 h 787"/>
                <a:gd name="T20" fmla="*/ 342 w 789"/>
                <a:gd name="T21" fmla="*/ 747 h 787"/>
                <a:gd name="T22" fmla="*/ 448 w 789"/>
                <a:gd name="T23" fmla="*/ 747 h 787"/>
                <a:gd name="T24" fmla="*/ 546 w 789"/>
                <a:gd name="T25" fmla="*/ 719 h 787"/>
                <a:gd name="T26" fmla="*/ 630 w 789"/>
                <a:gd name="T27" fmla="*/ 664 h 787"/>
                <a:gd name="T28" fmla="*/ 696 w 789"/>
                <a:gd name="T29" fmla="*/ 589 h 787"/>
                <a:gd name="T30" fmla="*/ 737 w 789"/>
                <a:gd name="T31" fmla="*/ 497 h 787"/>
                <a:gd name="T32" fmla="*/ 753 w 789"/>
                <a:gd name="T33" fmla="*/ 394 h 787"/>
                <a:gd name="T34" fmla="*/ 737 w 789"/>
                <a:gd name="T35" fmla="*/ 291 h 787"/>
                <a:gd name="T36" fmla="*/ 696 w 789"/>
                <a:gd name="T37" fmla="*/ 199 h 787"/>
                <a:gd name="T38" fmla="*/ 630 w 789"/>
                <a:gd name="T39" fmla="*/ 123 h 787"/>
                <a:gd name="T40" fmla="*/ 546 w 789"/>
                <a:gd name="T41" fmla="*/ 69 h 787"/>
                <a:gd name="T42" fmla="*/ 448 w 789"/>
                <a:gd name="T43" fmla="*/ 39 h 787"/>
                <a:gd name="T44" fmla="*/ 394 w 789"/>
                <a:gd name="T45" fmla="*/ 0 h 787"/>
                <a:gd name="T46" fmla="*/ 499 w 789"/>
                <a:gd name="T47" fmla="*/ 14 h 787"/>
                <a:gd name="T48" fmla="*/ 593 w 789"/>
                <a:gd name="T49" fmla="*/ 54 h 787"/>
                <a:gd name="T50" fmla="*/ 673 w 789"/>
                <a:gd name="T51" fmla="*/ 115 h 787"/>
                <a:gd name="T52" fmla="*/ 735 w 789"/>
                <a:gd name="T53" fmla="*/ 195 h 787"/>
                <a:gd name="T54" fmla="*/ 774 w 789"/>
                <a:gd name="T55" fmla="*/ 289 h 787"/>
                <a:gd name="T56" fmla="*/ 789 w 789"/>
                <a:gd name="T57" fmla="*/ 394 h 787"/>
                <a:gd name="T58" fmla="*/ 774 w 789"/>
                <a:gd name="T59" fmla="*/ 499 h 787"/>
                <a:gd name="T60" fmla="*/ 735 w 789"/>
                <a:gd name="T61" fmla="*/ 593 h 787"/>
                <a:gd name="T62" fmla="*/ 673 w 789"/>
                <a:gd name="T63" fmla="*/ 671 h 787"/>
                <a:gd name="T64" fmla="*/ 593 w 789"/>
                <a:gd name="T65" fmla="*/ 733 h 787"/>
                <a:gd name="T66" fmla="*/ 499 w 789"/>
                <a:gd name="T67" fmla="*/ 774 h 787"/>
                <a:gd name="T68" fmla="*/ 394 w 789"/>
                <a:gd name="T69" fmla="*/ 787 h 787"/>
                <a:gd name="T70" fmla="*/ 290 w 789"/>
                <a:gd name="T71" fmla="*/ 774 h 787"/>
                <a:gd name="T72" fmla="*/ 195 w 789"/>
                <a:gd name="T73" fmla="*/ 733 h 787"/>
                <a:gd name="T74" fmla="*/ 117 w 789"/>
                <a:gd name="T75" fmla="*/ 671 h 787"/>
                <a:gd name="T76" fmla="*/ 55 w 789"/>
                <a:gd name="T77" fmla="*/ 593 h 787"/>
                <a:gd name="T78" fmla="*/ 15 w 789"/>
                <a:gd name="T79" fmla="*/ 499 h 787"/>
                <a:gd name="T80" fmla="*/ 0 w 789"/>
                <a:gd name="T81" fmla="*/ 394 h 787"/>
                <a:gd name="T82" fmla="*/ 15 w 789"/>
                <a:gd name="T83" fmla="*/ 289 h 787"/>
                <a:gd name="T84" fmla="*/ 55 w 789"/>
                <a:gd name="T85" fmla="*/ 195 h 787"/>
                <a:gd name="T86" fmla="*/ 117 w 789"/>
                <a:gd name="T87" fmla="*/ 115 h 787"/>
                <a:gd name="T88" fmla="*/ 195 w 789"/>
                <a:gd name="T89" fmla="*/ 54 h 787"/>
                <a:gd name="T90" fmla="*/ 290 w 789"/>
                <a:gd name="T91" fmla="*/ 14 h 787"/>
                <a:gd name="T92" fmla="*/ 394 w 789"/>
                <a:gd name="T93" fmla="*/ 0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9" h="787">
                  <a:moveTo>
                    <a:pt x="394" y="35"/>
                  </a:moveTo>
                  <a:lnTo>
                    <a:pt x="342" y="39"/>
                  </a:lnTo>
                  <a:lnTo>
                    <a:pt x="291" y="51"/>
                  </a:lnTo>
                  <a:lnTo>
                    <a:pt x="244" y="69"/>
                  </a:lnTo>
                  <a:lnTo>
                    <a:pt x="199" y="93"/>
                  </a:lnTo>
                  <a:lnTo>
                    <a:pt x="160" y="123"/>
                  </a:lnTo>
                  <a:lnTo>
                    <a:pt x="125" y="158"/>
                  </a:lnTo>
                  <a:lnTo>
                    <a:pt x="94" y="199"/>
                  </a:lnTo>
                  <a:lnTo>
                    <a:pt x="70" y="242"/>
                  </a:lnTo>
                  <a:lnTo>
                    <a:pt x="51" y="291"/>
                  </a:lnTo>
                  <a:lnTo>
                    <a:pt x="41" y="340"/>
                  </a:lnTo>
                  <a:lnTo>
                    <a:pt x="37" y="394"/>
                  </a:lnTo>
                  <a:lnTo>
                    <a:pt x="41" y="446"/>
                  </a:lnTo>
                  <a:lnTo>
                    <a:pt x="51" y="497"/>
                  </a:lnTo>
                  <a:lnTo>
                    <a:pt x="70" y="545"/>
                  </a:lnTo>
                  <a:lnTo>
                    <a:pt x="94" y="589"/>
                  </a:lnTo>
                  <a:lnTo>
                    <a:pt x="125" y="628"/>
                  </a:lnTo>
                  <a:lnTo>
                    <a:pt x="160" y="664"/>
                  </a:lnTo>
                  <a:lnTo>
                    <a:pt x="199" y="694"/>
                  </a:lnTo>
                  <a:lnTo>
                    <a:pt x="244" y="719"/>
                  </a:lnTo>
                  <a:lnTo>
                    <a:pt x="291" y="737"/>
                  </a:lnTo>
                  <a:lnTo>
                    <a:pt x="342" y="747"/>
                  </a:lnTo>
                  <a:lnTo>
                    <a:pt x="394" y="751"/>
                  </a:lnTo>
                  <a:lnTo>
                    <a:pt x="448" y="747"/>
                  </a:lnTo>
                  <a:lnTo>
                    <a:pt x="498" y="737"/>
                  </a:lnTo>
                  <a:lnTo>
                    <a:pt x="546" y="719"/>
                  </a:lnTo>
                  <a:lnTo>
                    <a:pt x="589" y="694"/>
                  </a:lnTo>
                  <a:lnTo>
                    <a:pt x="630" y="664"/>
                  </a:lnTo>
                  <a:lnTo>
                    <a:pt x="665" y="628"/>
                  </a:lnTo>
                  <a:lnTo>
                    <a:pt x="696" y="589"/>
                  </a:lnTo>
                  <a:lnTo>
                    <a:pt x="719" y="545"/>
                  </a:lnTo>
                  <a:lnTo>
                    <a:pt x="737" y="497"/>
                  </a:lnTo>
                  <a:lnTo>
                    <a:pt x="749" y="446"/>
                  </a:lnTo>
                  <a:lnTo>
                    <a:pt x="753" y="394"/>
                  </a:lnTo>
                  <a:lnTo>
                    <a:pt x="749" y="340"/>
                  </a:lnTo>
                  <a:lnTo>
                    <a:pt x="737" y="291"/>
                  </a:lnTo>
                  <a:lnTo>
                    <a:pt x="719" y="242"/>
                  </a:lnTo>
                  <a:lnTo>
                    <a:pt x="696" y="199"/>
                  </a:lnTo>
                  <a:lnTo>
                    <a:pt x="665" y="158"/>
                  </a:lnTo>
                  <a:lnTo>
                    <a:pt x="630" y="123"/>
                  </a:lnTo>
                  <a:lnTo>
                    <a:pt x="589" y="93"/>
                  </a:lnTo>
                  <a:lnTo>
                    <a:pt x="546" y="69"/>
                  </a:lnTo>
                  <a:lnTo>
                    <a:pt x="498" y="51"/>
                  </a:lnTo>
                  <a:lnTo>
                    <a:pt x="448" y="39"/>
                  </a:lnTo>
                  <a:lnTo>
                    <a:pt x="394" y="35"/>
                  </a:lnTo>
                  <a:close/>
                  <a:moveTo>
                    <a:pt x="394" y="0"/>
                  </a:moveTo>
                  <a:lnTo>
                    <a:pt x="448" y="4"/>
                  </a:lnTo>
                  <a:lnTo>
                    <a:pt x="499" y="14"/>
                  </a:lnTo>
                  <a:lnTo>
                    <a:pt x="548" y="31"/>
                  </a:lnTo>
                  <a:lnTo>
                    <a:pt x="593" y="54"/>
                  </a:lnTo>
                  <a:lnTo>
                    <a:pt x="635" y="82"/>
                  </a:lnTo>
                  <a:lnTo>
                    <a:pt x="673" y="115"/>
                  </a:lnTo>
                  <a:lnTo>
                    <a:pt x="706" y="153"/>
                  </a:lnTo>
                  <a:lnTo>
                    <a:pt x="735" y="195"/>
                  </a:lnTo>
                  <a:lnTo>
                    <a:pt x="757" y="241"/>
                  </a:lnTo>
                  <a:lnTo>
                    <a:pt x="774" y="289"/>
                  </a:lnTo>
                  <a:lnTo>
                    <a:pt x="785" y="340"/>
                  </a:lnTo>
                  <a:lnTo>
                    <a:pt x="789" y="394"/>
                  </a:lnTo>
                  <a:lnTo>
                    <a:pt x="785" y="448"/>
                  </a:lnTo>
                  <a:lnTo>
                    <a:pt x="774" y="499"/>
                  </a:lnTo>
                  <a:lnTo>
                    <a:pt x="757" y="547"/>
                  </a:lnTo>
                  <a:lnTo>
                    <a:pt x="735" y="593"/>
                  </a:lnTo>
                  <a:lnTo>
                    <a:pt x="706" y="635"/>
                  </a:lnTo>
                  <a:lnTo>
                    <a:pt x="673" y="671"/>
                  </a:lnTo>
                  <a:lnTo>
                    <a:pt x="635" y="706"/>
                  </a:lnTo>
                  <a:lnTo>
                    <a:pt x="593" y="733"/>
                  </a:lnTo>
                  <a:lnTo>
                    <a:pt x="548" y="757"/>
                  </a:lnTo>
                  <a:lnTo>
                    <a:pt x="499" y="774"/>
                  </a:lnTo>
                  <a:lnTo>
                    <a:pt x="448" y="784"/>
                  </a:lnTo>
                  <a:lnTo>
                    <a:pt x="394" y="787"/>
                  </a:lnTo>
                  <a:lnTo>
                    <a:pt x="341" y="784"/>
                  </a:lnTo>
                  <a:lnTo>
                    <a:pt x="290" y="774"/>
                  </a:lnTo>
                  <a:lnTo>
                    <a:pt x="241" y="757"/>
                  </a:lnTo>
                  <a:lnTo>
                    <a:pt x="195" y="733"/>
                  </a:lnTo>
                  <a:lnTo>
                    <a:pt x="153" y="706"/>
                  </a:lnTo>
                  <a:lnTo>
                    <a:pt x="117" y="671"/>
                  </a:lnTo>
                  <a:lnTo>
                    <a:pt x="83" y="635"/>
                  </a:lnTo>
                  <a:lnTo>
                    <a:pt x="55" y="593"/>
                  </a:lnTo>
                  <a:lnTo>
                    <a:pt x="32" y="547"/>
                  </a:lnTo>
                  <a:lnTo>
                    <a:pt x="15" y="499"/>
                  </a:lnTo>
                  <a:lnTo>
                    <a:pt x="4" y="448"/>
                  </a:lnTo>
                  <a:lnTo>
                    <a:pt x="0" y="394"/>
                  </a:lnTo>
                  <a:lnTo>
                    <a:pt x="4" y="340"/>
                  </a:lnTo>
                  <a:lnTo>
                    <a:pt x="15" y="289"/>
                  </a:lnTo>
                  <a:lnTo>
                    <a:pt x="32" y="241"/>
                  </a:lnTo>
                  <a:lnTo>
                    <a:pt x="55" y="195"/>
                  </a:lnTo>
                  <a:lnTo>
                    <a:pt x="83" y="153"/>
                  </a:lnTo>
                  <a:lnTo>
                    <a:pt x="117" y="115"/>
                  </a:lnTo>
                  <a:lnTo>
                    <a:pt x="153" y="82"/>
                  </a:lnTo>
                  <a:lnTo>
                    <a:pt x="195" y="54"/>
                  </a:lnTo>
                  <a:lnTo>
                    <a:pt x="241" y="31"/>
                  </a:lnTo>
                  <a:lnTo>
                    <a:pt x="290" y="14"/>
                  </a:lnTo>
                  <a:lnTo>
                    <a:pt x="341" y="4"/>
                  </a:lnTo>
                  <a:lnTo>
                    <a:pt x="394" y="0"/>
                  </a:lnTo>
                  <a:close/>
                </a:path>
              </a:pathLst>
            </a:custGeom>
            <a:solidFill>
              <a:schemeClr val="bg1">
                <a:lumMod val="50000"/>
              </a:schemeClr>
            </a:solidFill>
            <a:ln w="0">
              <a:solidFill>
                <a:schemeClr val="accent5"/>
              </a:solidFill>
              <a:prstDash val="solid"/>
              <a:round/>
            </a:ln>
          </p:spPr>
          <p:txBody>
            <a:bodyPr vert="horz" wrap="square" lIns="137160" tIns="68580" rIns="137160" bIns="68580" numCol="1" anchor="t" anchorCtr="0" compatLnSpc="1"/>
            <a:lstStyle/>
            <a:p>
              <a:endParaRPr lang="zh-CN" altLang="en-US" sz="4050"/>
            </a:p>
          </p:txBody>
        </p:sp>
        <p:sp>
          <p:nvSpPr>
            <p:cNvPr id="60" name="Freeform 59">
              <a:extLst>
                <a:ext uri="{FF2B5EF4-FFF2-40B4-BE49-F238E27FC236}">
                  <a16:creationId xmlns:a16="http://schemas.microsoft.com/office/drawing/2014/main" id="{0BDD0706-46F4-474F-9344-32CDDA6E6235}"/>
                </a:ext>
              </a:extLst>
            </p:cNvPr>
            <p:cNvSpPr>
              <a:spLocks noEditPoints="1"/>
            </p:cNvSpPr>
            <p:nvPr/>
          </p:nvSpPr>
          <p:spPr bwMode="auto">
            <a:xfrm>
              <a:off x="8965682" y="5239854"/>
              <a:ext cx="624704" cy="623120"/>
            </a:xfrm>
            <a:custGeom>
              <a:avLst/>
              <a:gdLst>
                <a:gd name="T0" fmla="*/ 342 w 789"/>
                <a:gd name="T1" fmla="*/ 39 h 787"/>
                <a:gd name="T2" fmla="*/ 244 w 789"/>
                <a:gd name="T3" fmla="*/ 69 h 787"/>
                <a:gd name="T4" fmla="*/ 160 w 789"/>
                <a:gd name="T5" fmla="*/ 123 h 787"/>
                <a:gd name="T6" fmla="*/ 94 w 789"/>
                <a:gd name="T7" fmla="*/ 199 h 787"/>
                <a:gd name="T8" fmla="*/ 51 w 789"/>
                <a:gd name="T9" fmla="*/ 291 h 787"/>
                <a:gd name="T10" fmla="*/ 37 w 789"/>
                <a:gd name="T11" fmla="*/ 394 h 787"/>
                <a:gd name="T12" fmla="*/ 51 w 789"/>
                <a:gd name="T13" fmla="*/ 497 h 787"/>
                <a:gd name="T14" fmla="*/ 94 w 789"/>
                <a:gd name="T15" fmla="*/ 589 h 787"/>
                <a:gd name="T16" fmla="*/ 160 w 789"/>
                <a:gd name="T17" fmla="*/ 664 h 787"/>
                <a:gd name="T18" fmla="*/ 244 w 789"/>
                <a:gd name="T19" fmla="*/ 719 h 787"/>
                <a:gd name="T20" fmla="*/ 342 w 789"/>
                <a:gd name="T21" fmla="*/ 747 h 787"/>
                <a:gd name="T22" fmla="*/ 448 w 789"/>
                <a:gd name="T23" fmla="*/ 747 h 787"/>
                <a:gd name="T24" fmla="*/ 546 w 789"/>
                <a:gd name="T25" fmla="*/ 719 h 787"/>
                <a:gd name="T26" fmla="*/ 630 w 789"/>
                <a:gd name="T27" fmla="*/ 664 h 787"/>
                <a:gd name="T28" fmla="*/ 696 w 789"/>
                <a:gd name="T29" fmla="*/ 589 h 787"/>
                <a:gd name="T30" fmla="*/ 737 w 789"/>
                <a:gd name="T31" fmla="*/ 497 h 787"/>
                <a:gd name="T32" fmla="*/ 753 w 789"/>
                <a:gd name="T33" fmla="*/ 394 h 787"/>
                <a:gd name="T34" fmla="*/ 737 w 789"/>
                <a:gd name="T35" fmla="*/ 291 h 787"/>
                <a:gd name="T36" fmla="*/ 696 w 789"/>
                <a:gd name="T37" fmla="*/ 199 h 787"/>
                <a:gd name="T38" fmla="*/ 630 w 789"/>
                <a:gd name="T39" fmla="*/ 123 h 787"/>
                <a:gd name="T40" fmla="*/ 546 w 789"/>
                <a:gd name="T41" fmla="*/ 69 h 787"/>
                <a:gd name="T42" fmla="*/ 448 w 789"/>
                <a:gd name="T43" fmla="*/ 39 h 787"/>
                <a:gd name="T44" fmla="*/ 394 w 789"/>
                <a:gd name="T45" fmla="*/ 0 h 787"/>
                <a:gd name="T46" fmla="*/ 499 w 789"/>
                <a:gd name="T47" fmla="*/ 14 h 787"/>
                <a:gd name="T48" fmla="*/ 593 w 789"/>
                <a:gd name="T49" fmla="*/ 54 h 787"/>
                <a:gd name="T50" fmla="*/ 673 w 789"/>
                <a:gd name="T51" fmla="*/ 115 h 787"/>
                <a:gd name="T52" fmla="*/ 735 w 789"/>
                <a:gd name="T53" fmla="*/ 195 h 787"/>
                <a:gd name="T54" fmla="*/ 774 w 789"/>
                <a:gd name="T55" fmla="*/ 289 h 787"/>
                <a:gd name="T56" fmla="*/ 789 w 789"/>
                <a:gd name="T57" fmla="*/ 394 h 787"/>
                <a:gd name="T58" fmla="*/ 774 w 789"/>
                <a:gd name="T59" fmla="*/ 499 h 787"/>
                <a:gd name="T60" fmla="*/ 735 w 789"/>
                <a:gd name="T61" fmla="*/ 593 h 787"/>
                <a:gd name="T62" fmla="*/ 673 w 789"/>
                <a:gd name="T63" fmla="*/ 671 h 787"/>
                <a:gd name="T64" fmla="*/ 593 w 789"/>
                <a:gd name="T65" fmla="*/ 733 h 787"/>
                <a:gd name="T66" fmla="*/ 499 w 789"/>
                <a:gd name="T67" fmla="*/ 774 h 787"/>
                <a:gd name="T68" fmla="*/ 394 w 789"/>
                <a:gd name="T69" fmla="*/ 787 h 787"/>
                <a:gd name="T70" fmla="*/ 290 w 789"/>
                <a:gd name="T71" fmla="*/ 774 h 787"/>
                <a:gd name="T72" fmla="*/ 195 w 789"/>
                <a:gd name="T73" fmla="*/ 733 h 787"/>
                <a:gd name="T74" fmla="*/ 117 w 789"/>
                <a:gd name="T75" fmla="*/ 671 h 787"/>
                <a:gd name="T76" fmla="*/ 55 w 789"/>
                <a:gd name="T77" fmla="*/ 593 h 787"/>
                <a:gd name="T78" fmla="*/ 15 w 789"/>
                <a:gd name="T79" fmla="*/ 499 h 787"/>
                <a:gd name="T80" fmla="*/ 0 w 789"/>
                <a:gd name="T81" fmla="*/ 394 h 787"/>
                <a:gd name="T82" fmla="*/ 15 w 789"/>
                <a:gd name="T83" fmla="*/ 289 h 787"/>
                <a:gd name="T84" fmla="*/ 55 w 789"/>
                <a:gd name="T85" fmla="*/ 195 h 787"/>
                <a:gd name="T86" fmla="*/ 117 w 789"/>
                <a:gd name="T87" fmla="*/ 115 h 787"/>
                <a:gd name="T88" fmla="*/ 195 w 789"/>
                <a:gd name="T89" fmla="*/ 54 h 787"/>
                <a:gd name="T90" fmla="*/ 290 w 789"/>
                <a:gd name="T91" fmla="*/ 14 h 787"/>
                <a:gd name="T92" fmla="*/ 394 w 789"/>
                <a:gd name="T93" fmla="*/ 0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9" h="787">
                  <a:moveTo>
                    <a:pt x="394" y="35"/>
                  </a:moveTo>
                  <a:lnTo>
                    <a:pt x="342" y="39"/>
                  </a:lnTo>
                  <a:lnTo>
                    <a:pt x="291" y="51"/>
                  </a:lnTo>
                  <a:lnTo>
                    <a:pt x="244" y="69"/>
                  </a:lnTo>
                  <a:lnTo>
                    <a:pt x="199" y="93"/>
                  </a:lnTo>
                  <a:lnTo>
                    <a:pt x="160" y="123"/>
                  </a:lnTo>
                  <a:lnTo>
                    <a:pt x="125" y="158"/>
                  </a:lnTo>
                  <a:lnTo>
                    <a:pt x="94" y="199"/>
                  </a:lnTo>
                  <a:lnTo>
                    <a:pt x="70" y="242"/>
                  </a:lnTo>
                  <a:lnTo>
                    <a:pt x="51" y="291"/>
                  </a:lnTo>
                  <a:lnTo>
                    <a:pt x="41" y="340"/>
                  </a:lnTo>
                  <a:lnTo>
                    <a:pt x="37" y="394"/>
                  </a:lnTo>
                  <a:lnTo>
                    <a:pt x="41" y="446"/>
                  </a:lnTo>
                  <a:lnTo>
                    <a:pt x="51" y="497"/>
                  </a:lnTo>
                  <a:lnTo>
                    <a:pt x="70" y="545"/>
                  </a:lnTo>
                  <a:lnTo>
                    <a:pt x="94" y="589"/>
                  </a:lnTo>
                  <a:lnTo>
                    <a:pt x="125" y="628"/>
                  </a:lnTo>
                  <a:lnTo>
                    <a:pt x="160" y="664"/>
                  </a:lnTo>
                  <a:lnTo>
                    <a:pt x="199" y="694"/>
                  </a:lnTo>
                  <a:lnTo>
                    <a:pt x="244" y="719"/>
                  </a:lnTo>
                  <a:lnTo>
                    <a:pt x="291" y="737"/>
                  </a:lnTo>
                  <a:lnTo>
                    <a:pt x="342" y="747"/>
                  </a:lnTo>
                  <a:lnTo>
                    <a:pt x="394" y="751"/>
                  </a:lnTo>
                  <a:lnTo>
                    <a:pt x="448" y="747"/>
                  </a:lnTo>
                  <a:lnTo>
                    <a:pt x="498" y="737"/>
                  </a:lnTo>
                  <a:lnTo>
                    <a:pt x="546" y="719"/>
                  </a:lnTo>
                  <a:lnTo>
                    <a:pt x="589" y="694"/>
                  </a:lnTo>
                  <a:lnTo>
                    <a:pt x="630" y="664"/>
                  </a:lnTo>
                  <a:lnTo>
                    <a:pt x="665" y="628"/>
                  </a:lnTo>
                  <a:lnTo>
                    <a:pt x="696" y="589"/>
                  </a:lnTo>
                  <a:lnTo>
                    <a:pt x="719" y="545"/>
                  </a:lnTo>
                  <a:lnTo>
                    <a:pt x="737" y="497"/>
                  </a:lnTo>
                  <a:lnTo>
                    <a:pt x="749" y="446"/>
                  </a:lnTo>
                  <a:lnTo>
                    <a:pt x="753" y="394"/>
                  </a:lnTo>
                  <a:lnTo>
                    <a:pt x="749" y="340"/>
                  </a:lnTo>
                  <a:lnTo>
                    <a:pt x="737" y="291"/>
                  </a:lnTo>
                  <a:lnTo>
                    <a:pt x="719" y="242"/>
                  </a:lnTo>
                  <a:lnTo>
                    <a:pt x="696" y="199"/>
                  </a:lnTo>
                  <a:lnTo>
                    <a:pt x="665" y="158"/>
                  </a:lnTo>
                  <a:lnTo>
                    <a:pt x="630" y="123"/>
                  </a:lnTo>
                  <a:lnTo>
                    <a:pt x="589" y="93"/>
                  </a:lnTo>
                  <a:lnTo>
                    <a:pt x="546" y="69"/>
                  </a:lnTo>
                  <a:lnTo>
                    <a:pt x="498" y="51"/>
                  </a:lnTo>
                  <a:lnTo>
                    <a:pt x="448" y="39"/>
                  </a:lnTo>
                  <a:lnTo>
                    <a:pt x="394" y="35"/>
                  </a:lnTo>
                  <a:close/>
                  <a:moveTo>
                    <a:pt x="394" y="0"/>
                  </a:moveTo>
                  <a:lnTo>
                    <a:pt x="448" y="4"/>
                  </a:lnTo>
                  <a:lnTo>
                    <a:pt x="499" y="14"/>
                  </a:lnTo>
                  <a:lnTo>
                    <a:pt x="548" y="31"/>
                  </a:lnTo>
                  <a:lnTo>
                    <a:pt x="593" y="54"/>
                  </a:lnTo>
                  <a:lnTo>
                    <a:pt x="635" y="82"/>
                  </a:lnTo>
                  <a:lnTo>
                    <a:pt x="673" y="115"/>
                  </a:lnTo>
                  <a:lnTo>
                    <a:pt x="706" y="153"/>
                  </a:lnTo>
                  <a:lnTo>
                    <a:pt x="735" y="195"/>
                  </a:lnTo>
                  <a:lnTo>
                    <a:pt x="757" y="241"/>
                  </a:lnTo>
                  <a:lnTo>
                    <a:pt x="774" y="289"/>
                  </a:lnTo>
                  <a:lnTo>
                    <a:pt x="785" y="340"/>
                  </a:lnTo>
                  <a:lnTo>
                    <a:pt x="789" y="394"/>
                  </a:lnTo>
                  <a:lnTo>
                    <a:pt x="785" y="448"/>
                  </a:lnTo>
                  <a:lnTo>
                    <a:pt x="774" y="499"/>
                  </a:lnTo>
                  <a:lnTo>
                    <a:pt x="757" y="547"/>
                  </a:lnTo>
                  <a:lnTo>
                    <a:pt x="735" y="593"/>
                  </a:lnTo>
                  <a:lnTo>
                    <a:pt x="706" y="635"/>
                  </a:lnTo>
                  <a:lnTo>
                    <a:pt x="673" y="671"/>
                  </a:lnTo>
                  <a:lnTo>
                    <a:pt x="635" y="706"/>
                  </a:lnTo>
                  <a:lnTo>
                    <a:pt x="593" y="733"/>
                  </a:lnTo>
                  <a:lnTo>
                    <a:pt x="548" y="757"/>
                  </a:lnTo>
                  <a:lnTo>
                    <a:pt x="499" y="774"/>
                  </a:lnTo>
                  <a:lnTo>
                    <a:pt x="448" y="784"/>
                  </a:lnTo>
                  <a:lnTo>
                    <a:pt x="394" y="787"/>
                  </a:lnTo>
                  <a:lnTo>
                    <a:pt x="341" y="784"/>
                  </a:lnTo>
                  <a:lnTo>
                    <a:pt x="290" y="774"/>
                  </a:lnTo>
                  <a:lnTo>
                    <a:pt x="241" y="757"/>
                  </a:lnTo>
                  <a:lnTo>
                    <a:pt x="195" y="733"/>
                  </a:lnTo>
                  <a:lnTo>
                    <a:pt x="153" y="706"/>
                  </a:lnTo>
                  <a:lnTo>
                    <a:pt x="117" y="671"/>
                  </a:lnTo>
                  <a:lnTo>
                    <a:pt x="83" y="635"/>
                  </a:lnTo>
                  <a:lnTo>
                    <a:pt x="55" y="593"/>
                  </a:lnTo>
                  <a:lnTo>
                    <a:pt x="32" y="547"/>
                  </a:lnTo>
                  <a:lnTo>
                    <a:pt x="15" y="499"/>
                  </a:lnTo>
                  <a:lnTo>
                    <a:pt x="4" y="448"/>
                  </a:lnTo>
                  <a:lnTo>
                    <a:pt x="0" y="394"/>
                  </a:lnTo>
                  <a:lnTo>
                    <a:pt x="4" y="340"/>
                  </a:lnTo>
                  <a:lnTo>
                    <a:pt x="15" y="289"/>
                  </a:lnTo>
                  <a:lnTo>
                    <a:pt x="32" y="241"/>
                  </a:lnTo>
                  <a:lnTo>
                    <a:pt x="55" y="195"/>
                  </a:lnTo>
                  <a:lnTo>
                    <a:pt x="83" y="153"/>
                  </a:lnTo>
                  <a:lnTo>
                    <a:pt x="117" y="115"/>
                  </a:lnTo>
                  <a:lnTo>
                    <a:pt x="153" y="82"/>
                  </a:lnTo>
                  <a:lnTo>
                    <a:pt x="195" y="54"/>
                  </a:lnTo>
                  <a:lnTo>
                    <a:pt x="241" y="31"/>
                  </a:lnTo>
                  <a:lnTo>
                    <a:pt x="290" y="14"/>
                  </a:lnTo>
                  <a:lnTo>
                    <a:pt x="341" y="4"/>
                  </a:lnTo>
                  <a:lnTo>
                    <a:pt x="394" y="0"/>
                  </a:lnTo>
                  <a:close/>
                </a:path>
              </a:pathLst>
            </a:custGeom>
            <a:solidFill>
              <a:schemeClr val="bg1">
                <a:lumMod val="50000"/>
              </a:schemeClr>
            </a:solidFill>
            <a:ln w="0">
              <a:solidFill>
                <a:schemeClr val="accent5"/>
              </a:solidFill>
              <a:prstDash val="solid"/>
              <a:round/>
            </a:ln>
          </p:spPr>
          <p:txBody>
            <a:bodyPr vert="horz" wrap="square" lIns="137160" tIns="68580" rIns="137160" bIns="68580" numCol="1" anchor="t" anchorCtr="0" compatLnSpc="1"/>
            <a:lstStyle/>
            <a:p>
              <a:endParaRPr lang="zh-CN" altLang="en-US" sz="4050"/>
            </a:p>
          </p:txBody>
        </p:sp>
        <p:sp>
          <p:nvSpPr>
            <p:cNvPr id="61" name="Freeform 60">
              <a:extLst>
                <a:ext uri="{FF2B5EF4-FFF2-40B4-BE49-F238E27FC236}">
                  <a16:creationId xmlns:a16="http://schemas.microsoft.com/office/drawing/2014/main" id="{BE67B850-81AF-A148-B4BF-EED6DBC52EF6}"/>
                </a:ext>
              </a:extLst>
            </p:cNvPr>
            <p:cNvSpPr>
              <a:spLocks noEditPoints="1"/>
            </p:cNvSpPr>
            <p:nvPr/>
          </p:nvSpPr>
          <p:spPr bwMode="auto">
            <a:xfrm>
              <a:off x="8831052" y="5506806"/>
              <a:ext cx="624704" cy="623120"/>
            </a:xfrm>
            <a:custGeom>
              <a:avLst/>
              <a:gdLst>
                <a:gd name="T0" fmla="*/ 342 w 789"/>
                <a:gd name="T1" fmla="*/ 39 h 787"/>
                <a:gd name="T2" fmla="*/ 244 w 789"/>
                <a:gd name="T3" fmla="*/ 69 h 787"/>
                <a:gd name="T4" fmla="*/ 160 w 789"/>
                <a:gd name="T5" fmla="*/ 123 h 787"/>
                <a:gd name="T6" fmla="*/ 94 w 789"/>
                <a:gd name="T7" fmla="*/ 199 h 787"/>
                <a:gd name="T8" fmla="*/ 51 w 789"/>
                <a:gd name="T9" fmla="*/ 291 h 787"/>
                <a:gd name="T10" fmla="*/ 37 w 789"/>
                <a:gd name="T11" fmla="*/ 394 h 787"/>
                <a:gd name="T12" fmla="*/ 51 w 789"/>
                <a:gd name="T13" fmla="*/ 497 h 787"/>
                <a:gd name="T14" fmla="*/ 94 w 789"/>
                <a:gd name="T15" fmla="*/ 589 h 787"/>
                <a:gd name="T16" fmla="*/ 160 w 789"/>
                <a:gd name="T17" fmla="*/ 664 h 787"/>
                <a:gd name="T18" fmla="*/ 244 w 789"/>
                <a:gd name="T19" fmla="*/ 719 h 787"/>
                <a:gd name="T20" fmla="*/ 342 w 789"/>
                <a:gd name="T21" fmla="*/ 747 h 787"/>
                <a:gd name="T22" fmla="*/ 448 w 789"/>
                <a:gd name="T23" fmla="*/ 747 h 787"/>
                <a:gd name="T24" fmla="*/ 546 w 789"/>
                <a:gd name="T25" fmla="*/ 719 h 787"/>
                <a:gd name="T26" fmla="*/ 630 w 789"/>
                <a:gd name="T27" fmla="*/ 664 h 787"/>
                <a:gd name="T28" fmla="*/ 696 w 789"/>
                <a:gd name="T29" fmla="*/ 589 h 787"/>
                <a:gd name="T30" fmla="*/ 737 w 789"/>
                <a:gd name="T31" fmla="*/ 497 h 787"/>
                <a:gd name="T32" fmla="*/ 753 w 789"/>
                <a:gd name="T33" fmla="*/ 394 h 787"/>
                <a:gd name="T34" fmla="*/ 737 w 789"/>
                <a:gd name="T35" fmla="*/ 291 h 787"/>
                <a:gd name="T36" fmla="*/ 696 w 789"/>
                <a:gd name="T37" fmla="*/ 199 h 787"/>
                <a:gd name="T38" fmla="*/ 630 w 789"/>
                <a:gd name="T39" fmla="*/ 123 h 787"/>
                <a:gd name="T40" fmla="*/ 546 w 789"/>
                <a:gd name="T41" fmla="*/ 69 h 787"/>
                <a:gd name="T42" fmla="*/ 448 w 789"/>
                <a:gd name="T43" fmla="*/ 39 h 787"/>
                <a:gd name="T44" fmla="*/ 394 w 789"/>
                <a:gd name="T45" fmla="*/ 0 h 787"/>
                <a:gd name="T46" fmla="*/ 499 w 789"/>
                <a:gd name="T47" fmla="*/ 14 h 787"/>
                <a:gd name="T48" fmla="*/ 593 w 789"/>
                <a:gd name="T49" fmla="*/ 54 h 787"/>
                <a:gd name="T50" fmla="*/ 673 w 789"/>
                <a:gd name="T51" fmla="*/ 115 h 787"/>
                <a:gd name="T52" fmla="*/ 735 w 789"/>
                <a:gd name="T53" fmla="*/ 195 h 787"/>
                <a:gd name="T54" fmla="*/ 774 w 789"/>
                <a:gd name="T55" fmla="*/ 289 h 787"/>
                <a:gd name="T56" fmla="*/ 789 w 789"/>
                <a:gd name="T57" fmla="*/ 394 h 787"/>
                <a:gd name="T58" fmla="*/ 774 w 789"/>
                <a:gd name="T59" fmla="*/ 499 h 787"/>
                <a:gd name="T60" fmla="*/ 735 w 789"/>
                <a:gd name="T61" fmla="*/ 593 h 787"/>
                <a:gd name="T62" fmla="*/ 673 w 789"/>
                <a:gd name="T63" fmla="*/ 671 h 787"/>
                <a:gd name="T64" fmla="*/ 593 w 789"/>
                <a:gd name="T65" fmla="*/ 733 h 787"/>
                <a:gd name="T66" fmla="*/ 499 w 789"/>
                <a:gd name="T67" fmla="*/ 774 h 787"/>
                <a:gd name="T68" fmla="*/ 394 w 789"/>
                <a:gd name="T69" fmla="*/ 787 h 787"/>
                <a:gd name="T70" fmla="*/ 290 w 789"/>
                <a:gd name="T71" fmla="*/ 774 h 787"/>
                <a:gd name="T72" fmla="*/ 195 w 789"/>
                <a:gd name="T73" fmla="*/ 733 h 787"/>
                <a:gd name="T74" fmla="*/ 117 w 789"/>
                <a:gd name="T75" fmla="*/ 671 h 787"/>
                <a:gd name="T76" fmla="*/ 55 w 789"/>
                <a:gd name="T77" fmla="*/ 593 h 787"/>
                <a:gd name="T78" fmla="*/ 15 w 789"/>
                <a:gd name="T79" fmla="*/ 499 h 787"/>
                <a:gd name="T80" fmla="*/ 0 w 789"/>
                <a:gd name="T81" fmla="*/ 394 h 787"/>
                <a:gd name="T82" fmla="*/ 15 w 789"/>
                <a:gd name="T83" fmla="*/ 289 h 787"/>
                <a:gd name="T84" fmla="*/ 55 w 789"/>
                <a:gd name="T85" fmla="*/ 195 h 787"/>
                <a:gd name="T86" fmla="*/ 117 w 789"/>
                <a:gd name="T87" fmla="*/ 115 h 787"/>
                <a:gd name="T88" fmla="*/ 195 w 789"/>
                <a:gd name="T89" fmla="*/ 54 h 787"/>
                <a:gd name="T90" fmla="*/ 290 w 789"/>
                <a:gd name="T91" fmla="*/ 14 h 787"/>
                <a:gd name="T92" fmla="*/ 394 w 789"/>
                <a:gd name="T93" fmla="*/ 0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9" h="787">
                  <a:moveTo>
                    <a:pt x="394" y="35"/>
                  </a:moveTo>
                  <a:lnTo>
                    <a:pt x="342" y="39"/>
                  </a:lnTo>
                  <a:lnTo>
                    <a:pt x="291" y="51"/>
                  </a:lnTo>
                  <a:lnTo>
                    <a:pt x="244" y="69"/>
                  </a:lnTo>
                  <a:lnTo>
                    <a:pt x="199" y="93"/>
                  </a:lnTo>
                  <a:lnTo>
                    <a:pt x="160" y="123"/>
                  </a:lnTo>
                  <a:lnTo>
                    <a:pt x="125" y="158"/>
                  </a:lnTo>
                  <a:lnTo>
                    <a:pt x="94" y="199"/>
                  </a:lnTo>
                  <a:lnTo>
                    <a:pt x="70" y="242"/>
                  </a:lnTo>
                  <a:lnTo>
                    <a:pt x="51" y="291"/>
                  </a:lnTo>
                  <a:lnTo>
                    <a:pt x="41" y="340"/>
                  </a:lnTo>
                  <a:lnTo>
                    <a:pt x="37" y="394"/>
                  </a:lnTo>
                  <a:lnTo>
                    <a:pt x="41" y="446"/>
                  </a:lnTo>
                  <a:lnTo>
                    <a:pt x="51" y="497"/>
                  </a:lnTo>
                  <a:lnTo>
                    <a:pt x="70" y="545"/>
                  </a:lnTo>
                  <a:lnTo>
                    <a:pt x="94" y="589"/>
                  </a:lnTo>
                  <a:lnTo>
                    <a:pt x="125" y="628"/>
                  </a:lnTo>
                  <a:lnTo>
                    <a:pt x="160" y="664"/>
                  </a:lnTo>
                  <a:lnTo>
                    <a:pt x="199" y="694"/>
                  </a:lnTo>
                  <a:lnTo>
                    <a:pt x="244" y="719"/>
                  </a:lnTo>
                  <a:lnTo>
                    <a:pt x="291" y="737"/>
                  </a:lnTo>
                  <a:lnTo>
                    <a:pt x="342" y="747"/>
                  </a:lnTo>
                  <a:lnTo>
                    <a:pt x="394" y="751"/>
                  </a:lnTo>
                  <a:lnTo>
                    <a:pt x="448" y="747"/>
                  </a:lnTo>
                  <a:lnTo>
                    <a:pt x="498" y="737"/>
                  </a:lnTo>
                  <a:lnTo>
                    <a:pt x="546" y="719"/>
                  </a:lnTo>
                  <a:lnTo>
                    <a:pt x="589" y="694"/>
                  </a:lnTo>
                  <a:lnTo>
                    <a:pt x="630" y="664"/>
                  </a:lnTo>
                  <a:lnTo>
                    <a:pt x="665" y="628"/>
                  </a:lnTo>
                  <a:lnTo>
                    <a:pt x="696" y="589"/>
                  </a:lnTo>
                  <a:lnTo>
                    <a:pt x="719" y="545"/>
                  </a:lnTo>
                  <a:lnTo>
                    <a:pt x="737" y="497"/>
                  </a:lnTo>
                  <a:lnTo>
                    <a:pt x="749" y="446"/>
                  </a:lnTo>
                  <a:lnTo>
                    <a:pt x="753" y="394"/>
                  </a:lnTo>
                  <a:lnTo>
                    <a:pt x="749" y="340"/>
                  </a:lnTo>
                  <a:lnTo>
                    <a:pt x="737" y="291"/>
                  </a:lnTo>
                  <a:lnTo>
                    <a:pt x="719" y="242"/>
                  </a:lnTo>
                  <a:lnTo>
                    <a:pt x="696" y="199"/>
                  </a:lnTo>
                  <a:lnTo>
                    <a:pt x="665" y="158"/>
                  </a:lnTo>
                  <a:lnTo>
                    <a:pt x="630" y="123"/>
                  </a:lnTo>
                  <a:lnTo>
                    <a:pt x="589" y="93"/>
                  </a:lnTo>
                  <a:lnTo>
                    <a:pt x="546" y="69"/>
                  </a:lnTo>
                  <a:lnTo>
                    <a:pt x="498" y="51"/>
                  </a:lnTo>
                  <a:lnTo>
                    <a:pt x="448" y="39"/>
                  </a:lnTo>
                  <a:lnTo>
                    <a:pt x="394" y="35"/>
                  </a:lnTo>
                  <a:close/>
                  <a:moveTo>
                    <a:pt x="394" y="0"/>
                  </a:moveTo>
                  <a:lnTo>
                    <a:pt x="448" y="4"/>
                  </a:lnTo>
                  <a:lnTo>
                    <a:pt x="499" y="14"/>
                  </a:lnTo>
                  <a:lnTo>
                    <a:pt x="548" y="31"/>
                  </a:lnTo>
                  <a:lnTo>
                    <a:pt x="593" y="54"/>
                  </a:lnTo>
                  <a:lnTo>
                    <a:pt x="635" y="82"/>
                  </a:lnTo>
                  <a:lnTo>
                    <a:pt x="673" y="115"/>
                  </a:lnTo>
                  <a:lnTo>
                    <a:pt x="706" y="153"/>
                  </a:lnTo>
                  <a:lnTo>
                    <a:pt x="735" y="195"/>
                  </a:lnTo>
                  <a:lnTo>
                    <a:pt x="757" y="241"/>
                  </a:lnTo>
                  <a:lnTo>
                    <a:pt x="774" y="289"/>
                  </a:lnTo>
                  <a:lnTo>
                    <a:pt x="785" y="340"/>
                  </a:lnTo>
                  <a:lnTo>
                    <a:pt x="789" y="394"/>
                  </a:lnTo>
                  <a:lnTo>
                    <a:pt x="785" y="448"/>
                  </a:lnTo>
                  <a:lnTo>
                    <a:pt x="774" y="499"/>
                  </a:lnTo>
                  <a:lnTo>
                    <a:pt x="757" y="547"/>
                  </a:lnTo>
                  <a:lnTo>
                    <a:pt x="735" y="593"/>
                  </a:lnTo>
                  <a:lnTo>
                    <a:pt x="706" y="635"/>
                  </a:lnTo>
                  <a:lnTo>
                    <a:pt x="673" y="671"/>
                  </a:lnTo>
                  <a:lnTo>
                    <a:pt x="635" y="706"/>
                  </a:lnTo>
                  <a:lnTo>
                    <a:pt x="593" y="733"/>
                  </a:lnTo>
                  <a:lnTo>
                    <a:pt x="548" y="757"/>
                  </a:lnTo>
                  <a:lnTo>
                    <a:pt x="499" y="774"/>
                  </a:lnTo>
                  <a:lnTo>
                    <a:pt x="448" y="784"/>
                  </a:lnTo>
                  <a:lnTo>
                    <a:pt x="394" y="787"/>
                  </a:lnTo>
                  <a:lnTo>
                    <a:pt x="341" y="784"/>
                  </a:lnTo>
                  <a:lnTo>
                    <a:pt x="290" y="774"/>
                  </a:lnTo>
                  <a:lnTo>
                    <a:pt x="241" y="757"/>
                  </a:lnTo>
                  <a:lnTo>
                    <a:pt x="195" y="733"/>
                  </a:lnTo>
                  <a:lnTo>
                    <a:pt x="153" y="706"/>
                  </a:lnTo>
                  <a:lnTo>
                    <a:pt x="117" y="671"/>
                  </a:lnTo>
                  <a:lnTo>
                    <a:pt x="83" y="635"/>
                  </a:lnTo>
                  <a:lnTo>
                    <a:pt x="55" y="593"/>
                  </a:lnTo>
                  <a:lnTo>
                    <a:pt x="32" y="547"/>
                  </a:lnTo>
                  <a:lnTo>
                    <a:pt x="15" y="499"/>
                  </a:lnTo>
                  <a:lnTo>
                    <a:pt x="4" y="448"/>
                  </a:lnTo>
                  <a:lnTo>
                    <a:pt x="0" y="394"/>
                  </a:lnTo>
                  <a:lnTo>
                    <a:pt x="4" y="340"/>
                  </a:lnTo>
                  <a:lnTo>
                    <a:pt x="15" y="289"/>
                  </a:lnTo>
                  <a:lnTo>
                    <a:pt x="32" y="241"/>
                  </a:lnTo>
                  <a:lnTo>
                    <a:pt x="55" y="195"/>
                  </a:lnTo>
                  <a:lnTo>
                    <a:pt x="83" y="153"/>
                  </a:lnTo>
                  <a:lnTo>
                    <a:pt x="117" y="115"/>
                  </a:lnTo>
                  <a:lnTo>
                    <a:pt x="153" y="82"/>
                  </a:lnTo>
                  <a:lnTo>
                    <a:pt x="195" y="54"/>
                  </a:lnTo>
                  <a:lnTo>
                    <a:pt x="241" y="31"/>
                  </a:lnTo>
                  <a:lnTo>
                    <a:pt x="290" y="14"/>
                  </a:lnTo>
                  <a:lnTo>
                    <a:pt x="341" y="4"/>
                  </a:lnTo>
                  <a:lnTo>
                    <a:pt x="394" y="0"/>
                  </a:lnTo>
                  <a:close/>
                </a:path>
              </a:pathLst>
            </a:custGeom>
            <a:solidFill>
              <a:schemeClr val="bg1">
                <a:lumMod val="50000"/>
              </a:schemeClr>
            </a:solidFill>
            <a:ln w="0">
              <a:solidFill>
                <a:schemeClr val="accent5"/>
              </a:solidFill>
              <a:prstDash val="solid"/>
              <a:round/>
            </a:ln>
          </p:spPr>
          <p:txBody>
            <a:bodyPr vert="horz" wrap="square" lIns="137160" tIns="68580" rIns="137160" bIns="68580" numCol="1" anchor="t" anchorCtr="0" compatLnSpc="1"/>
            <a:lstStyle/>
            <a:p>
              <a:endParaRPr lang="zh-CN" altLang="en-US" sz="4050"/>
            </a:p>
          </p:txBody>
        </p:sp>
      </p:grpSp>
      <p:pic>
        <p:nvPicPr>
          <p:cNvPr id="62" name="Picture 61">
            <a:extLst>
              <a:ext uri="{FF2B5EF4-FFF2-40B4-BE49-F238E27FC236}">
                <a16:creationId xmlns:a16="http://schemas.microsoft.com/office/drawing/2014/main" id="{0BA1903E-93EA-804D-A27F-0D782A2A723C}"/>
              </a:ext>
            </a:extLst>
          </p:cNvPr>
          <p:cNvPicPr>
            <a:picLocks noChangeAspect="1"/>
          </p:cNvPicPr>
          <p:nvPr/>
        </p:nvPicPr>
        <p:blipFill>
          <a:blip r:embed="rId6">
            <a:extLst>
              <a:ext uri="{BEBA8EAE-BF5A-486C-A8C5-ECC9F3942E4B}">
                <a14:imgProps xmlns:a14="http://schemas.microsoft.com/office/drawing/2010/main">
                  <a14:imgLayer r:embed="rId7">
                    <a14:imgEffect>
                      <a14:saturation sat="28000"/>
                    </a14:imgEffect>
                  </a14:imgLayer>
                </a14:imgProps>
              </a:ext>
              <a:ext uri="{28A0092B-C50C-407E-A947-70E740481C1C}">
                <a14:useLocalDpi xmlns:a14="http://schemas.microsoft.com/office/drawing/2010/main" val="0"/>
              </a:ext>
            </a:extLst>
          </a:blip>
          <a:stretch>
            <a:fillRect/>
          </a:stretch>
        </p:blipFill>
        <p:spPr>
          <a:xfrm>
            <a:off x="6120192" y="4671114"/>
            <a:ext cx="890197" cy="1150868"/>
          </a:xfrm>
          <a:prstGeom prst="rect">
            <a:avLst/>
          </a:prstGeom>
        </p:spPr>
      </p:pic>
      <p:sp>
        <p:nvSpPr>
          <p:cNvPr id="64" name="Rectangle 63">
            <a:extLst>
              <a:ext uri="{FF2B5EF4-FFF2-40B4-BE49-F238E27FC236}">
                <a16:creationId xmlns:a16="http://schemas.microsoft.com/office/drawing/2014/main" id="{FC434C0A-C1A7-804B-AFBB-7E011F2B2E0B}"/>
              </a:ext>
            </a:extLst>
          </p:cNvPr>
          <p:cNvSpPr/>
          <p:nvPr/>
        </p:nvSpPr>
        <p:spPr>
          <a:xfrm>
            <a:off x="3932718" y="1683429"/>
            <a:ext cx="5137776" cy="523220"/>
          </a:xfrm>
          <a:prstGeom prst="rect">
            <a:avLst/>
          </a:prstGeom>
        </p:spPr>
        <p:txBody>
          <a:bodyPr wrap="square">
            <a:spAutoFit/>
          </a:bodyPr>
          <a:lstStyle/>
          <a:p>
            <a:pPr algn="ctr"/>
            <a:r>
              <a:rPr lang="en-US" altLang="en-US" sz="2800" b="1" kern="0" dirty="0">
                <a:solidFill>
                  <a:schemeClr val="accent2"/>
                </a:solidFill>
                <a:latin typeface="Calibri" charset="0"/>
                <a:ea typeface="MS PGothic" charset="-128"/>
                <a:cs typeface="Calibri" charset="0"/>
              </a:rPr>
              <a:t>PEOPLE WITH DIVERSE GIESC</a:t>
            </a:r>
            <a:endParaRPr lang="en-US" sz="4000" dirty="0">
              <a:solidFill>
                <a:schemeClr val="accent2"/>
              </a:solidFill>
            </a:endParaRPr>
          </a:p>
        </p:txBody>
      </p:sp>
      <p:sp>
        <p:nvSpPr>
          <p:cNvPr id="72" name="Slide Number Placeholder 5">
            <a:extLst>
              <a:ext uri="{FF2B5EF4-FFF2-40B4-BE49-F238E27FC236}">
                <a16:creationId xmlns:a16="http://schemas.microsoft.com/office/drawing/2014/main" id="{1E691070-28AC-6B41-A821-EC8D364DEB0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36</a:t>
            </a:fld>
            <a:endParaRPr lang="en-US" altLang="en-US" sz="1200" dirty="0">
              <a:solidFill>
                <a:schemeClr val="bg1"/>
              </a:solidFill>
            </a:endParaRPr>
          </a:p>
        </p:txBody>
      </p:sp>
    </p:spTree>
    <p:extLst>
      <p:ext uri="{BB962C8B-B14F-4D97-AF65-F5344CB8AC3E}">
        <p14:creationId xmlns:p14="http://schemas.microsoft.com/office/powerpoint/2010/main" val="401174523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nvPr>
        </p:nvSpPr>
        <p:spPr/>
        <p:txBody>
          <a:bodyPr>
            <a:noAutofit/>
          </a:bodyPr>
          <a:lstStyle/>
          <a:p>
            <a:r>
              <a:rPr lang="en-US" altLang="en-US" sz="4000" dirty="0"/>
              <a:t>What are the </a:t>
            </a:r>
            <a:r>
              <a:rPr lang="en-US" altLang="en-US" sz="4000" b="1" dirty="0"/>
              <a:t>Barriers</a:t>
            </a:r>
            <a:r>
              <a:rPr lang="en-US" altLang="en-US" sz="4000" dirty="0"/>
              <a:t> </a:t>
            </a:r>
            <a:r>
              <a:rPr lang="en-US" altLang="en-US" sz="4000" kern="0" dirty="0"/>
              <a:t>for </a:t>
            </a:r>
            <a:r>
              <a:rPr lang="en-US" altLang="en-US" sz="4000" b="1" kern="0" dirty="0"/>
              <a:t>Specific People?</a:t>
            </a:r>
            <a:br>
              <a:rPr lang="en-US" sz="4000" b="1" kern="0" dirty="0"/>
            </a:br>
            <a:endParaRPr lang="en-US" altLang="en-US" sz="4000" b="1" dirty="0">
              <a:solidFill>
                <a:schemeClr val="tx1"/>
              </a:solidFill>
            </a:endParaRPr>
          </a:p>
        </p:txBody>
      </p:sp>
      <p:cxnSp>
        <p:nvCxnSpPr>
          <p:cNvPr id="37" name="Straight Connector 36">
            <a:extLst>
              <a:ext uri="{FF2B5EF4-FFF2-40B4-BE49-F238E27FC236}">
                <a16:creationId xmlns:a16="http://schemas.microsoft.com/office/drawing/2014/main" id="{B580DB5A-61E1-524F-8725-9E44F8E05BF7}"/>
              </a:ext>
            </a:extLst>
          </p:cNvPr>
          <p:cNvCxnSpPr>
            <a:cxnSpLocks/>
          </p:cNvCxnSpPr>
          <p:nvPr/>
        </p:nvCxnSpPr>
        <p:spPr bwMode="auto">
          <a:xfrm flipH="1">
            <a:off x="-62634" y="841571"/>
            <a:ext cx="1508662"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Connector 38">
            <a:extLst>
              <a:ext uri="{FF2B5EF4-FFF2-40B4-BE49-F238E27FC236}">
                <a16:creationId xmlns:a16="http://schemas.microsoft.com/office/drawing/2014/main" id="{C5294B09-9BB6-C948-A2AD-A353E3484025}"/>
              </a:ext>
            </a:extLst>
          </p:cNvPr>
          <p:cNvCxnSpPr>
            <a:cxnSpLocks/>
          </p:cNvCxnSpPr>
          <p:nvPr/>
        </p:nvCxnSpPr>
        <p:spPr bwMode="auto">
          <a:xfrm flipH="1">
            <a:off x="11526855" y="841571"/>
            <a:ext cx="1508662"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4" name="TextBox 13">
            <a:extLst>
              <a:ext uri="{FF2B5EF4-FFF2-40B4-BE49-F238E27FC236}">
                <a16:creationId xmlns:a16="http://schemas.microsoft.com/office/drawing/2014/main" id="{269A020F-11BF-984C-8865-3B364642444B}"/>
              </a:ext>
            </a:extLst>
          </p:cNvPr>
          <p:cNvSpPr txBox="1">
            <a:spLocks noChangeArrowheads="1"/>
          </p:cNvSpPr>
          <p:nvPr/>
        </p:nvSpPr>
        <p:spPr bwMode="auto">
          <a:xfrm>
            <a:off x="2654977" y="5004686"/>
            <a:ext cx="1616414" cy="646331"/>
          </a:xfrm>
          <a:prstGeom prst="rect">
            <a:avLst/>
          </a:prstGeom>
          <a:solidFill>
            <a:schemeClr val="accent3"/>
          </a:solidFill>
          <a:ln>
            <a:noFill/>
          </a:ln>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r>
              <a:rPr lang="en-US" altLang="zh-CN" sz="3600" b="1" dirty="0">
                <a:solidFill>
                  <a:schemeClr val="bg1"/>
                </a:solidFill>
                <a:ea typeface="Microsoft YaHei UI Light" panose="020B0502040204020203" pitchFamily="34" charset="-122"/>
                <a:cs typeface="Arial" panose="020B0604020202020204" pitchFamily="34" charset="0"/>
              </a:rPr>
              <a:t>AGE</a:t>
            </a:r>
            <a:endParaRPr lang="en-US" altLang="zh-CN" sz="2200" dirty="0">
              <a:solidFill>
                <a:schemeClr val="bg1"/>
              </a:solidFill>
              <a:latin typeface="Calibri" charset="0"/>
              <a:ea typeface="Calibri" charset="0"/>
              <a:cs typeface="Calibri" charset="0"/>
            </a:endParaRPr>
          </a:p>
        </p:txBody>
      </p:sp>
      <p:sp>
        <p:nvSpPr>
          <p:cNvPr id="64" name="Rectangle 63">
            <a:extLst>
              <a:ext uri="{FF2B5EF4-FFF2-40B4-BE49-F238E27FC236}">
                <a16:creationId xmlns:a16="http://schemas.microsoft.com/office/drawing/2014/main" id="{FC434C0A-C1A7-804B-AFBB-7E011F2B2E0B}"/>
              </a:ext>
            </a:extLst>
          </p:cNvPr>
          <p:cNvSpPr/>
          <p:nvPr/>
        </p:nvSpPr>
        <p:spPr>
          <a:xfrm>
            <a:off x="4899438" y="1520144"/>
            <a:ext cx="3326616" cy="646331"/>
          </a:xfrm>
          <a:prstGeom prst="rect">
            <a:avLst/>
          </a:prstGeom>
          <a:solidFill>
            <a:schemeClr val="accent1"/>
          </a:solidFill>
        </p:spPr>
        <p:txBody>
          <a:bodyPr wrap="square">
            <a:spAutoFit/>
          </a:bodyPr>
          <a:lstStyle/>
          <a:p>
            <a:pPr algn="ctr"/>
            <a:r>
              <a:rPr lang="en-US" altLang="en-US" sz="3600" b="1" kern="0" dirty="0">
                <a:solidFill>
                  <a:schemeClr val="bg1"/>
                </a:solidFill>
                <a:latin typeface="Calibri" charset="0"/>
                <a:ea typeface="MS PGothic" charset="-128"/>
                <a:cs typeface="Calibri" charset="0"/>
              </a:rPr>
              <a:t>BINARY GENDER</a:t>
            </a:r>
          </a:p>
        </p:txBody>
      </p:sp>
      <p:grpSp>
        <p:nvGrpSpPr>
          <p:cNvPr id="25" name="Group 1476">
            <a:extLst>
              <a:ext uri="{FF2B5EF4-FFF2-40B4-BE49-F238E27FC236}">
                <a16:creationId xmlns:a16="http://schemas.microsoft.com/office/drawing/2014/main" id="{D4F8552E-12F6-3345-B377-6A59B7222F09}"/>
              </a:ext>
            </a:extLst>
          </p:cNvPr>
          <p:cNvGrpSpPr/>
          <p:nvPr/>
        </p:nvGrpSpPr>
        <p:grpSpPr>
          <a:xfrm>
            <a:off x="2092245" y="2287587"/>
            <a:ext cx="8941002" cy="6399211"/>
            <a:chOff x="-162612" y="180985"/>
            <a:chExt cx="7078740" cy="5066378"/>
          </a:xfrm>
        </p:grpSpPr>
        <p:sp>
          <p:nvSpPr>
            <p:cNvPr id="26" name="Shape 1471">
              <a:extLst>
                <a:ext uri="{FF2B5EF4-FFF2-40B4-BE49-F238E27FC236}">
                  <a16:creationId xmlns:a16="http://schemas.microsoft.com/office/drawing/2014/main" id="{301264B3-7C88-C04F-BECB-13EEB2CAA406}"/>
                </a:ext>
              </a:extLst>
            </p:cNvPr>
            <p:cNvSpPr/>
            <p:nvPr/>
          </p:nvSpPr>
          <p:spPr>
            <a:xfrm>
              <a:off x="882305" y="949758"/>
              <a:ext cx="4925903" cy="34725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noFill/>
            <a:ln w="28575" cap="flat" cmpd="sng">
              <a:solidFill>
                <a:schemeClr val="tx1"/>
              </a:solidFill>
              <a:prstDash val="sysDot"/>
              <a:miter lim="400000"/>
            </a:ln>
            <a:effectLst/>
          </p:spPr>
          <p:txBody>
            <a:bodyPr wrap="square" lIns="0" tIns="0" rIns="0" bIns="0" numCol="1" anchor="ctr">
              <a:noAutofit/>
            </a:bodyPr>
            <a:lstStyle/>
            <a:p>
              <a:pPr lvl="0" algn="ctr"/>
              <a:endParaRPr sz="2701" dirty="0">
                <a:latin typeface="Lato Light"/>
                <a:cs typeface="Lato Light"/>
              </a:endParaRPr>
            </a:p>
          </p:txBody>
        </p:sp>
        <p:sp>
          <p:nvSpPr>
            <p:cNvPr id="27" name="Shape 1472">
              <a:extLst>
                <a:ext uri="{FF2B5EF4-FFF2-40B4-BE49-F238E27FC236}">
                  <a16:creationId xmlns:a16="http://schemas.microsoft.com/office/drawing/2014/main" id="{7504A3F6-E533-3849-9992-3701BE9C1559}"/>
                </a:ext>
              </a:extLst>
            </p:cNvPr>
            <p:cNvSpPr/>
            <p:nvPr/>
          </p:nvSpPr>
          <p:spPr>
            <a:xfrm>
              <a:off x="-162612" y="3024862"/>
              <a:ext cx="2222501" cy="2222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3"/>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100000"/>
                </a:lnSpc>
                <a:defRPr sz="2500">
                  <a:solidFill>
                    <a:srgbClr val="FFFFFF"/>
                  </a:solidFill>
                  <a:latin typeface="Helvetica Neue Light"/>
                  <a:ea typeface="Helvetica Neue Light"/>
                  <a:cs typeface="Helvetica Neue Light"/>
                  <a:sym typeface="Helvetica Neue Light"/>
                </a:defRPr>
              </a:lvl1pPr>
            </a:lstStyle>
            <a:p>
              <a:pPr algn="ctr">
                <a:lnSpc>
                  <a:spcPct val="120000"/>
                </a:lnSpc>
              </a:pPr>
              <a:r>
                <a:rPr lang="en-US" altLang="zh-CN" sz="2800" b="1" dirty="0">
                  <a:solidFill>
                    <a:schemeClr val="bg1"/>
                  </a:solidFill>
                  <a:latin typeface="Calibri" charset="0"/>
                  <a:ea typeface="Microsoft YaHei UI Light" panose="020B0502040204020203" pitchFamily="34" charset="-122"/>
                  <a:cs typeface="Calibri" charset="0"/>
                </a:rPr>
                <a:t>CHI</a:t>
              </a:r>
              <a:r>
                <a:rPr lang="en-US" altLang="zh-CN" sz="2800" b="1" dirty="0">
                  <a:solidFill>
                    <a:schemeClr val="bg1"/>
                  </a:solidFill>
                  <a:latin typeface="Calibri" charset="0"/>
                  <a:ea typeface="Microsoft YaHei UI Light" panose="020B0502040204020203" pitchFamily="34" charset="-122"/>
                  <a:cs typeface="Arial" panose="020B0604020202020204" pitchFamily="34" charset="0"/>
                </a:rPr>
                <a:t>L</a:t>
              </a:r>
              <a:r>
                <a:rPr lang="en-US" altLang="zh-CN" sz="2800" b="1" dirty="0">
                  <a:solidFill>
                    <a:schemeClr val="bg1"/>
                  </a:solidFill>
                  <a:latin typeface="Calibri" charset="0"/>
                  <a:ea typeface="Microsoft YaHei UI Light" panose="020B0502040204020203" pitchFamily="34" charset="-122"/>
                  <a:cs typeface="Calibri" charset="0"/>
                </a:rPr>
                <a:t>DREN</a:t>
              </a:r>
            </a:p>
            <a:p>
              <a:pPr algn="ctr">
                <a:lnSpc>
                  <a:spcPct val="120000"/>
                </a:lnSpc>
              </a:pPr>
              <a:r>
                <a:rPr lang="en-US" altLang="zh-CN" sz="2800" b="1" dirty="0">
                  <a:solidFill>
                    <a:schemeClr val="bg1"/>
                  </a:solidFill>
                  <a:latin typeface="Calibri" charset="0"/>
                  <a:ea typeface="Microsoft YaHei UI Light" panose="020B0502040204020203" pitchFamily="34" charset="-122"/>
                  <a:cs typeface="Calibri" charset="0"/>
                </a:rPr>
                <a:t>O</a:t>
              </a:r>
              <a:r>
                <a:rPr lang="en-US" altLang="zh-CN" sz="2800" b="1" dirty="0">
                  <a:solidFill>
                    <a:schemeClr val="bg1"/>
                  </a:solidFill>
                  <a:ea typeface="Microsoft YaHei UI Light" panose="020B0502040204020203" pitchFamily="34" charset="-122"/>
                  <a:cs typeface="Arial" panose="020B0604020202020204" pitchFamily="34" charset="0"/>
                </a:rPr>
                <a:t>L</a:t>
              </a:r>
              <a:r>
                <a:rPr lang="en-US" altLang="zh-CN" sz="2800" b="1" dirty="0">
                  <a:solidFill>
                    <a:schemeClr val="bg1"/>
                  </a:solidFill>
                  <a:latin typeface="Calibri" charset="0"/>
                  <a:ea typeface="Microsoft YaHei UI Light" panose="020B0502040204020203" pitchFamily="34" charset="-122"/>
                  <a:cs typeface="Calibri" charset="0"/>
                </a:rPr>
                <a:t>DER PEOPE</a:t>
              </a:r>
              <a:endParaRPr lang="en-US" altLang="zh-CN" sz="3200" b="1" dirty="0">
                <a:solidFill>
                  <a:schemeClr val="bg1"/>
                </a:solidFill>
                <a:latin typeface="Calibri" charset="0"/>
                <a:ea typeface="Calibri" charset="0"/>
                <a:cs typeface="Calibri" charset="0"/>
              </a:endParaRPr>
            </a:p>
          </p:txBody>
        </p:sp>
        <p:sp>
          <p:nvSpPr>
            <p:cNvPr id="28" name="Shape 1473">
              <a:extLst>
                <a:ext uri="{FF2B5EF4-FFF2-40B4-BE49-F238E27FC236}">
                  <a16:creationId xmlns:a16="http://schemas.microsoft.com/office/drawing/2014/main" id="{AE6109A0-AF4E-A34F-B89A-6C4521BF982F}"/>
                </a:ext>
              </a:extLst>
            </p:cNvPr>
            <p:cNvSpPr/>
            <p:nvPr/>
          </p:nvSpPr>
          <p:spPr>
            <a:xfrm>
              <a:off x="4693627" y="2966537"/>
              <a:ext cx="2222501" cy="2222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100000"/>
                </a:lnSpc>
                <a:defRPr sz="2500">
                  <a:solidFill>
                    <a:srgbClr val="FFFFFF"/>
                  </a:solidFill>
                  <a:latin typeface="Helvetica Neue Light"/>
                  <a:ea typeface="Helvetica Neue Light"/>
                  <a:cs typeface="Helvetica Neue Light"/>
                  <a:sym typeface="Helvetica Neue Light"/>
                </a:defRPr>
              </a:lvl1pPr>
            </a:lstStyle>
            <a:p>
              <a:pPr lvl="0" algn="ctr">
                <a:defRPr sz="1800">
                  <a:solidFill>
                    <a:srgbClr val="000000"/>
                  </a:solidFill>
                </a:defRPr>
              </a:pPr>
              <a:r>
                <a:rPr lang="en-US" altLang="en-US" sz="2800" b="1" kern="0" dirty="0">
                  <a:solidFill>
                    <a:schemeClr val="bg1"/>
                  </a:solidFill>
                  <a:latin typeface="Calibri" charset="0"/>
                  <a:ea typeface="MS PGothic" charset="-128"/>
                  <a:cs typeface="Calibri" charset="0"/>
                </a:rPr>
                <a:t>COMPOUNDED BARRIERS</a:t>
              </a:r>
              <a:endParaRPr sz="2800" b="1" dirty="0">
                <a:solidFill>
                  <a:schemeClr val="bg1"/>
                </a:solidFill>
                <a:latin typeface="+mn-lt"/>
                <a:cs typeface="Lato Light"/>
              </a:endParaRPr>
            </a:p>
          </p:txBody>
        </p:sp>
        <p:sp>
          <p:nvSpPr>
            <p:cNvPr id="29" name="Shape 1474">
              <a:extLst>
                <a:ext uri="{FF2B5EF4-FFF2-40B4-BE49-F238E27FC236}">
                  <a16:creationId xmlns:a16="http://schemas.microsoft.com/office/drawing/2014/main" id="{1EDB86A9-BC72-FE43-B2A1-9CCB39A1B0F6}"/>
                </a:ext>
              </a:extLst>
            </p:cNvPr>
            <p:cNvSpPr/>
            <p:nvPr/>
          </p:nvSpPr>
          <p:spPr>
            <a:xfrm>
              <a:off x="2213895" y="180985"/>
              <a:ext cx="2222501" cy="2222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100000"/>
                </a:lnSpc>
                <a:defRPr sz="2500">
                  <a:solidFill>
                    <a:srgbClr val="FFFFFF"/>
                  </a:solidFill>
                  <a:latin typeface="Helvetica Neue Light"/>
                  <a:ea typeface="Helvetica Neue Light"/>
                  <a:cs typeface="Helvetica Neue Light"/>
                  <a:sym typeface="Helvetica Neue Light"/>
                </a:defRPr>
              </a:lvl1pPr>
            </a:lstStyle>
            <a:p>
              <a:pPr lvl="0" algn="ctr">
                <a:lnSpc>
                  <a:spcPct val="120000"/>
                </a:lnSpc>
                <a:defRPr sz="1800">
                  <a:solidFill>
                    <a:srgbClr val="000000"/>
                  </a:solidFill>
                </a:defRPr>
              </a:pPr>
              <a:r>
                <a:rPr lang="en-US" sz="2800" b="1" dirty="0">
                  <a:solidFill>
                    <a:schemeClr val="bg1"/>
                  </a:solidFill>
                  <a:latin typeface="+mn-lt"/>
                  <a:cs typeface="Lato Light"/>
                </a:rPr>
                <a:t>MEN</a:t>
              </a:r>
            </a:p>
            <a:p>
              <a:pPr lvl="0" algn="ctr">
                <a:lnSpc>
                  <a:spcPct val="120000"/>
                </a:lnSpc>
                <a:defRPr sz="1800">
                  <a:solidFill>
                    <a:srgbClr val="000000"/>
                  </a:solidFill>
                </a:defRPr>
              </a:pPr>
              <a:r>
                <a:rPr lang="en-US" sz="2800" b="1" dirty="0">
                  <a:solidFill>
                    <a:schemeClr val="bg1"/>
                  </a:solidFill>
                  <a:latin typeface="+mn-lt"/>
                  <a:cs typeface="Lato Light"/>
                </a:rPr>
                <a:t>WOMEN</a:t>
              </a:r>
              <a:endParaRPr sz="2800" b="1" dirty="0">
                <a:solidFill>
                  <a:schemeClr val="bg1"/>
                </a:solidFill>
                <a:latin typeface="+mn-lt"/>
                <a:cs typeface="Lato Light"/>
              </a:endParaRPr>
            </a:p>
          </p:txBody>
        </p:sp>
        <p:sp>
          <p:nvSpPr>
            <p:cNvPr id="30" name="Shape 1475">
              <a:extLst>
                <a:ext uri="{FF2B5EF4-FFF2-40B4-BE49-F238E27FC236}">
                  <a16:creationId xmlns:a16="http://schemas.microsoft.com/office/drawing/2014/main" id="{876774AE-1DF4-3148-8BE3-904A22B8BDF8}"/>
                </a:ext>
              </a:extLst>
            </p:cNvPr>
            <p:cNvSpPr/>
            <p:nvPr/>
          </p:nvSpPr>
          <p:spPr>
            <a:xfrm>
              <a:off x="1772174" y="2947603"/>
              <a:ext cx="3105942" cy="807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lvl="0" algn="ctr">
                <a:lnSpc>
                  <a:spcPct val="90000"/>
                </a:lnSpc>
                <a:defRPr sz="1800">
                  <a:solidFill>
                    <a:srgbClr val="000000"/>
                  </a:solidFill>
                </a:defRPr>
              </a:pPr>
              <a:r>
                <a:rPr lang="en-US" sz="3200" b="1" dirty="0">
                  <a:solidFill>
                    <a:schemeClr val="tx2"/>
                  </a:solidFill>
                  <a:latin typeface="+mn-lt"/>
                  <a:cs typeface="Lato Light"/>
                </a:rPr>
                <a:t>INTERSECTIONAL FACTORS </a:t>
              </a:r>
            </a:p>
          </p:txBody>
        </p:sp>
      </p:grpSp>
      <p:sp>
        <p:nvSpPr>
          <p:cNvPr id="46" name="TextBox 13">
            <a:extLst>
              <a:ext uri="{FF2B5EF4-FFF2-40B4-BE49-F238E27FC236}">
                <a16:creationId xmlns:a16="http://schemas.microsoft.com/office/drawing/2014/main" id="{013185D7-752B-9C4E-8314-4A9F88DC85D5}"/>
              </a:ext>
            </a:extLst>
          </p:cNvPr>
          <p:cNvSpPr txBox="1">
            <a:spLocks noChangeArrowheads="1"/>
          </p:cNvSpPr>
          <p:nvPr/>
        </p:nvSpPr>
        <p:spPr bwMode="auto">
          <a:xfrm>
            <a:off x="8435564" y="4969009"/>
            <a:ext cx="2454325" cy="646331"/>
          </a:xfrm>
          <a:prstGeom prst="rect">
            <a:avLst/>
          </a:prstGeom>
          <a:solidFill>
            <a:schemeClr val="accent2"/>
          </a:solidFill>
          <a:ln>
            <a:noFill/>
          </a:ln>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r>
              <a:rPr lang="en-US" altLang="en-US" sz="3600" b="1" kern="0" dirty="0">
                <a:solidFill>
                  <a:schemeClr val="bg1"/>
                </a:solidFill>
                <a:latin typeface="Calibri" charset="0"/>
                <a:ea typeface="MS PGothic" charset="-128"/>
                <a:cs typeface="Calibri" charset="0"/>
              </a:rPr>
              <a:t>DISABI</a:t>
            </a:r>
            <a:r>
              <a:rPr lang="en-US" altLang="zh-CN" sz="3600" b="1" dirty="0">
                <a:solidFill>
                  <a:schemeClr val="bg1"/>
                </a:solidFill>
                <a:ea typeface="Microsoft YaHei UI Light" panose="020B0502040204020203" pitchFamily="34" charset="-122"/>
                <a:cs typeface="Arial" panose="020B0604020202020204" pitchFamily="34" charset="0"/>
              </a:rPr>
              <a:t>L</a:t>
            </a:r>
            <a:r>
              <a:rPr lang="en-US" altLang="en-US" sz="3600" b="1" kern="0" dirty="0">
                <a:solidFill>
                  <a:schemeClr val="bg1"/>
                </a:solidFill>
                <a:latin typeface="Calibri" charset="0"/>
                <a:ea typeface="MS PGothic" charset="-128"/>
                <a:cs typeface="Calibri" charset="0"/>
              </a:rPr>
              <a:t>ITY</a:t>
            </a:r>
            <a:endParaRPr lang="en-US" altLang="zh-CN" sz="2800" dirty="0">
              <a:solidFill>
                <a:schemeClr val="bg1"/>
              </a:solidFill>
              <a:latin typeface="Calibri" charset="0"/>
              <a:ea typeface="Calibri" charset="0"/>
              <a:cs typeface="Calibri" charset="0"/>
            </a:endParaRPr>
          </a:p>
        </p:txBody>
      </p:sp>
      <p:sp>
        <p:nvSpPr>
          <p:cNvPr id="31" name="Slide Number Placeholder 5">
            <a:extLst>
              <a:ext uri="{FF2B5EF4-FFF2-40B4-BE49-F238E27FC236}">
                <a16:creationId xmlns:a16="http://schemas.microsoft.com/office/drawing/2014/main" id="{E412A257-2E8C-D243-AFF8-0D5338C4371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37</a:t>
            </a:fld>
            <a:endParaRPr lang="en-US" altLang="en-US" sz="1200" dirty="0">
              <a:solidFill>
                <a:schemeClr val="bg1"/>
              </a:solidFill>
            </a:endParaRPr>
          </a:p>
        </p:txBody>
      </p:sp>
    </p:spTree>
    <p:extLst>
      <p:ext uri="{BB962C8B-B14F-4D97-AF65-F5344CB8AC3E}">
        <p14:creationId xmlns:p14="http://schemas.microsoft.com/office/powerpoint/2010/main" val="231855907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nvPr>
        </p:nvSpPr>
        <p:spPr/>
        <p:txBody>
          <a:bodyPr>
            <a:normAutofit/>
          </a:bodyPr>
          <a:lstStyle/>
          <a:p>
            <a:r>
              <a:rPr lang="en-US" altLang="en-US" dirty="0"/>
              <a:t>Key Challenge Areas</a:t>
            </a:r>
          </a:p>
        </p:txBody>
      </p:sp>
      <p:sp>
        <p:nvSpPr>
          <p:cNvPr id="41" name="Inhaltsplatzhalter 4">
            <a:extLst>
              <a:ext uri="{FF2B5EF4-FFF2-40B4-BE49-F238E27FC236}">
                <a16:creationId xmlns:a16="http://schemas.microsoft.com/office/drawing/2014/main" id="{5A788D6B-2C55-8448-8F2C-55D945B81AFF}"/>
              </a:ext>
            </a:extLst>
          </p:cNvPr>
          <p:cNvSpPr txBox="1">
            <a:spLocks/>
          </p:cNvSpPr>
          <p:nvPr/>
        </p:nvSpPr>
        <p:spPr>
          <a:xfrm>
            <a:off x="1796512" y="2685094"/>
            <a:ext cx="2589913" cy="77559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tx1"/>
                </a:solidFill>
                <a:latin typeface="+mn-lt"/>
              </a:rPr>
              <a:t>Participation </a:t>
            </a:r>
            <a:br>
              <a:rPr lang="en-US" sz="2800" b="1" dirty="0">
                <a:solidFill>
                  <a:schemeClr val="tx1"/>
                </a:solidFill>
                <a:latin typeface="+mn-lt"/>
              </a:rPr>
            </a:br>
            <a:r>
              <a:rPr lang="en-US" sz="2800" b="1" dirty="0">
                <a:solidFill>
                  <a:schemeClr val="tx1"/>
                </a:solidFill>
                <a:latin typeface="+mn-lt"/>
              </a:rPr>
              <a:t>and Outreach </a:t>
            </a:r>
          </a:p>
        </p:txBody>
      </p:sp>
      <p:sp>
        <p:nvSpPr>
          <p:cNvPr id="42" name="Inhaltsplatzhalter 4">
            <a:extLst>
              <a:ext uri="{FF2B5EF4-FFF2-40B4-BE49-F238E27FC236}">
                <a16:creationId xmlns:a16="http://schemas.microsoft.com/office/drawing/2014/main" id="{7275DC2B-1C79-D24A-A4EF-F791800BFA55}"/>
              </a:ext>
            </a:extLst>
          </p:cNvPr>
          <p:cNvSpPr txBox="1">
            <a:spLocks/>
          </p:cNvSpPr>
          <p:nvPr/>
        </p:nvSpPr>
        <p:spPr>
          <a:xfrm>
            <a:off x="760062" y="2502154"/>
            <a:ext cx="814048" cy="82727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en-US" sz="4800" b="1" dirty="0">
                <a:solidFill>
                  <a:schemeClr val="accent1"/>
                </a:solidFill>
                <a:latin typeface="+mn-lt"/>
              </a:rPr>
              <a:t>01</a:t>
            </a:r>
            <a:endParaRPr lang="en-US" sz="4400" dirty="0">
              <a:solidFill>
                <a:schemeClr val="accent1"/>
              </a:solidFill>
              <a:latin typeface="+mn-lt"/>
            </a:endParaRPr>
          </a:p>
        </p:txBody>
      </p:sp>
      <p:cxnSp>
        <p:nvCxnSpPr>
          <p:cNvPr id="60" name="Straight Connector 59">
            <a:extLst>
              <a:ext uri="{FF2B5EF4-FFF2-40B4-BE49-F238E27FC236}">
                <a16:creationId xmlns:a16="http://schemas.microsoft.com/office/drawing/2014/main" id="{FDCFB212-1390-CA45-91FA-548A83DF3133}"/>
              </a:ext>
            </a:extLst>
          </p:cNvPr>
          <p:cNvCxnSpPr>
            <a:cxnSpLocks/>
          </p:cNvCxnSpPr>
          <p:nvPr/>
        </p:nvCxnSpPr>
        <p:spPr bwMode="auto">
          <a:xfrm>
            <a:off x="1605662" y="2679432"/>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61" name="Inhaltsplatzhalter 4">
            <a:extLst>
              <a:ext uri="{FF2B5EF4-FFF2-40B4-BE49-F238E27FC236}">
                <a16:creationId xmlns:a16="http://schemas.microsoft.com/office/drawing/2014/main" id="{9986A6ED-5181-214E-9333-598AA16E9574}"/>
              </a:ext>
            </a:extLst>
          </p:cNvPr>
          <p:cNvSpPr txBox="1">
            <a:spLocks/>
          </p:cNvSpPr>
          <p:nvPr/>
        </p:nvSpPr>
        <p:spPr>
          <a:xfrm>
            <a:off x="5597573" y="2685095"/>
            <a:ext cx="3589248" cy="77559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tx1"/>
                </a:solidFill>
                <a:latin typeface="+mn-lt"/>
              </a:rPr>
              <a:t>Individual </a:t>
            </a:r>
            <a:br>
              <a:rPr lang="en-US" sz="2800" b="1" dirty="0">
                <a:solidFill>
                  <a:schemeClr val="tx1"/>
                </a:solidFill>
                <a:latin typeface="+mn-lt"/>
              </a:rPr>
            </a:br>
            <a:r>
              <a:rPr lang="en-US" sz="2800" b="1" dirty="0">
                <a:solidFill>
                  <a:schemeClr val="tx1"/>
                </a:solidFill>
                <a:latin typeface="+mn-lt"/>
              </a:rPr>
              <a:t>Documentation</a:t>
            </a:r>
          </a:p>
        </p:txBody>
      </p:sp>
      <p:sp>
        <p:nvSpPr>
          <p:cNvPr id="62" name="Inhaltsplatzhalter 4">
            <a:extLst>
              <a:ext uri="{FF2B5EF4-FFF2-40B4-BE49-F238E27FC236}">
                <a16:creationId xmlns:a16="http://schemas.microsoft.com/office/drawing/2014/main" id="{4459F069-7F13-1849-B777-344E65DFDCC7}"/>
              </a:ext>
            </a:extLst>
          </p:cNvPr>
          <p:cNvSpPr txBox="1">
            <a:spLocks/>
          </p:cNvSpPr>
          <p:nvPr/>
        </p:nvSpPr>
        <p:spPr>
          <a:xfrm>
            <a:off x="4475248" y="2502154"/>
            <a:ext cx="814048" cy="82727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en-US" sz="4800" b="1" dirty="0">
                <a:solidFill>
                  <a:schemeClr val="accent2"/>
                </a:solidFill>
                <a:latin typeface="+mn-lt"/>
              </a:rPr>
              <a:t>02</a:t>
            </a:r>
            <a:endParaRPr lang="en-US" sz="4400" dirty="0">
              <a:solidFill>
                <a:schemeClr val="accent2"/>
              </a:solidFill>
              <a:latin typeface="+mn-lt"/>
            </a:endParaRPr>
          </a:p>
        </p:txBody>
      </p:sp>
      <p:cxnSp>
        <p:nvCxnSpPr>
          <p:cNvPr id="63" name="Straight Connector 62">
            <a:extLst>
              <a:ext uri="{FF2B5EF4-FFF2-40B4-BE49-F238E27FC236}">
                <a16:creationId xmlns:a16="http://schemas.microsoft.com/office/drawing/2014/main" id="{962F5A87-6174-484C-BE20-EBE933540049}"/>
              </a:ext>
            </a:extLst>
          </p:cNvPr>
          <p:cNvCxnSpPr>
            <a:cxnSpLocks/>
          </p:cNvCxnSpPr>
          <p:nvPr/>
        </p:nvCxnSpPr>
        <p:spPr bwMode="auto">
          <a:xfrm>
            <a:off x="5367308" y="2661144"/>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65" name="Inhaltsplatzhalter 4">
            <a:extLst>
              <a:ext uri="{FF2B5EF4-FFF2-40B4-BE49-F238E27FC236}">
                <a16:creationId xmlns:a16="http://schemas.microsoft.com/office/drawing/2014/main" id="{4D627810-92FA-5B4E-B67D-E927B21C4A38}"/>
              </a:ext>
            </a:extLst>
          </p:cNvPr>
          <p:cNvSpPr txBox="1">
            <a:spLocks/>
          </p:cNvSpPr>
          <p:nvPr/>
        </p:nvSpPr>
        <p:spPr>
          <a:xfrm>
            <a:off x="9337095" y="2685093"/>
            <a:ext cx="3393969" cy="77559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tx1"/>
                </a:solidFill>
                <a:latin typeface="+mn-lt"/>
              </a:rPr>
              <a:t>Sexual and Gender-</a:t>
            </a:r>
            <a:br>
              <a:rPr lang="en-US" sz="2800" b="1" dirty="0">
                <a:solidFill>
                  <a:schemeClr val="tx1"/>
                </a:solidFill>
                <a:latin typeface="+mn-lt"/>
              </a:rPr>
            </a:br>
            <a:r>
              <a:rPr lang="en-US" sz="2800" b="1" dirty="0">
                <a:solidFill>
                  <a:schemeClr val="tx1"/>
                </a:solidFill>
                <a:latin typeface="+mn-lt"/>
              </a:rPr>
              <a:t>Based Violence	</a:t>
            </a:r>
          </a:p>
        </p:txBody>
      </p:sp>
      <p:sp>
        <p:nvSpPr>
          <p:cNvPr id="66" name="Inhaltsplatzhalter 4">
            <a:extLst>
              <a:ext uri="{FF2B5EF4-FFF2-40B4-BE49-F238E27FC236}">
                <a16:creationId xmlns:a16="http://schemas.microsoft.com/office/drawing/2014/main" id="{6063CB96-5AF5-B948-A5C0-FEA4257BC833}"/>
              </a:ext>
            </a:extLst>
          </p:cNvPr>
          <p:cNvSpPr txBox="1">
            <a:spLocks/>
          </p:cNvSpPr>
          <p:nvPr/>
        </p:nvSpPr>
        <p:spPr>
          <a:xfrm>
            <a:off x="8285554" y="2502154"/>
            <a:ext cx="814048" cy="82727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en-US" sz="4800" b="1" dirty="0">
                <a:solidFill>
                  <a:schemeClr val="accent1"/>
                </a:solidFill>
                <a:latin typeface="+mn-lt"/>
              </a:rPr>
              <a:t>03</a:t>
            </a:r>
            <a:endParaRPr lang="en-US" sz="4400" dirty="0">
              <a:solidFill>
                <a:schemeClr val="accent1"/>
              </a:solidFill>
              <a:latin typeface="+mn-lt"/>
            </a:endParaRPr>
          </a:p>
        </p:txBody>
      </p:sp>
      <p:cxnSp>
        <p:nvCxnSpPr>
          <p:cNvPr id="67" name="Straight Connector 66">
            <a:extLst>
              <a:ext uri="{FF2B5EF4-FFF2-40B4-BE49-F238E27FC236}">
                <a16:creationId xmlns:a16="http://schemas.microsoft.com/office/drawing/2014/main" id="{D691FA38-1D4E-2B4B-B5E0-E8DA761C5D66}"/>
              </a:ext>
            </a:extLst>
          </p:cNvPr>
          <p:cNvCxnSpPr>
            <a:cxnSpLocks/>
          </p:cNvCxnSpPr>
          <p:nvPr/>
        </p:nvCxnSpPr>
        <p:spPr bwMode="auto">
          <a:xfrm>
            <a:off x="9173744" y="2670288"/>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68" name="Inhaltsplatzhalter 4">
            <a:extLst>
              <a:ext uri="{FF2B5EF4-FFF2-40B4-BE49-F238E27FC236}">
                <a16:creationId xmlns:a16="http://schemas.microsoft.com/office/drawing/2014/main" id="{206AB574-6FAA-FF47-BD17-A4B7C5C115B5}"/>
              </a:ext>
            </a:extLst>
          </p:cNvPr>
          <p:cNvSpPr txBox="1">
            <a:spLocks/>
          </p:cNvSpPr>
          <p:nvPr/>
        </p:nvSpPr>
        <p:spPr>
          <a:xfrm>
            <a:off x="2229695" y="4520211"/>
            <a:ext cx="2905618" cy="69801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spcBef>
                <a:spcPts val="2400"/>
              </a:spcBef>
              <a:buClr>
                <a:srgbClr val="AF1D38"/>
              </a:buClr>
              <a:buNone/>
              <a:defRPr/>
            </a:pPr>
            <a:r>
              <a:rPr lang="en-US" altLang="en-US" sz="2800" b="1" dirty="0">
                <a:solidFill>
                  <a:schemeClr val="tx1"/>
                </a:solidFill>
                <a:latin typeface="+mn-lt"/>
              </a:rPr>
              <a:t>Other Issues of Safety and Security</a:t>
            </a:r>
          </a:p>
        </p:txBody>
      </p:sp>
      <p:sp>
        <p:nvSpPr>
          <p:cNvPr id="69" name="Inhaltsplatzhalter 4">
            <a:extLst>
              <a:ext uri="{FF2B5EF4-FFF2-40B4-BE49-F238E27FC236}">
                <a16:creationId xmlns:a16="http://schemas.microsoft.com/office/drawing/2014/main" id="{7E0E9046-405A-C143-B44E-8513FE63A7B7}"/>
              </a:ext>
            </a:extLst>
          </p:cNvPr>
          <p:cNvSpPr txBox="1">
            <a:spLocks/>
          </p:cNvSpPr>
          <p:nvPr/>
        </p:nvSpPr>
        <p:spPr>
          <a:xfrm>
            <a:off x="1169792" y="4396048"/>
            <a:ext cx="814048" cy="82727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en-US" sz="4800" b="1" dirty="0">
                <a:solidFill>
                  <a:schemeClr val="accent2"/>
                </a:solidFill>
                <a:latin typeface="+mn-lt"/>
              </a:rPr>
              <a:t>04</a:t>
            </a:r>
            <a:endParaRPr lang="en-US" sz="4400" dirty="0">
              <a:solidFill>
                <a:schemeClr val="accent2"/>
              </a:solidFill>
              <a:latin typeface="+mn-lt"/>
            </a:endParaRPr>
          </a:p>
        </p:txBody>
      </p:sp>
      <p:cxnSp>
        <p:nvCxnSpPr>
          <p:cNvPr id="70" name="Straight Connector 69">
            <a:extLst>
              <a:ext uri="{FF2B5EF4-FFF2-40B4-BE49-F238E27FC236}">
                <a16:creationId xmlns:a16="http://schemas.microsoft.com/office/drawing/2014/main" id="{12FA2AB0-F948-D743-87C8-820737867899}"/>
              </a:ext>
            </a:extLst>
          </p:cNvPr>
          <p:cNvCxnSpPr>
            <a:cxnSpLocks/>
          </p:cNvCxnSpPr>
          <p:nvPr/>
        </p:nvCxnSpPr>
        <p:spPr bwMode="auto">
          <a:xfrm>
            <a:off x="2048838" y="4430370"/>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71" name="Inhaltsplatzhalter 4">
            <a:extLst>
              <a:ext uri="{FF2B5EF4-FFF2-40B4-BE49-F238E27FC236}">
                <a16:creationId xmlns:a16="http://schemas.microsoft.com/office/drawing/2014/main" id="{CFD3B3AC-CEC7-3848-89E8-D57F8036E0A4}"/>
              </a:ext>
            </a:extLst>
          </p:cNvPr>
          <p:cNvSpPr txBox="1">
            <a:spLocks/>
          </p:cNvSpPr>
          <p:nvPr/>
        </p:nvSpPr>
        <p:spPr>
          <a:xfrm>
            <a:off x="7013666" y="4521534"/>
            <a:ext cx="1551483" cy="77559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tx1"/>
                </a:solidFill>
                <a:latin typeface="+mn-lt"/>
              </a:rPr>
              <a:t>Access to Justice</a:t>
            </a:r>
          </a:p>
        </p:txBody>
      </p:sp>
      <p:sp>
        <p:nvSpPr>
          <p:cNvPr id="72" name="Inhaltsplatzhalter 4">
            <a:extLst>
              <a:ext uri="{FF2B5EF4-FFF2-40B4-BE49-F238E27FC236}">
                <a16:creationId xmlns:a16="http://schemas.microsoft.com/office/drawing/2014/main" id="{484EC751-0611-BD4A-A286-FB3F0AF0F6AF}"/>
              </a:ext>
            </a:extLst>
          </p:cNvPr>
          <p:cNvSpPr txBox="1">
            <a:spLocks/>
          </p:cNvSpPr>
          <p:nvPr/>
        </p:nvSpPr>
        <p:spPr>
          <a:xfrm>
            <a:off x="5968549" y="4424596"/>
            <a:ext cx="814048" cy="82727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en-US" sz="4800" b="1" dirty="0">
                <a:solidFill>
                  <a:schemeClr val="accent1"/>
                </a:solidFill>
                <a:latin typeface="+mn-lt"/>
              </a:rPr>
              <a:t>05</a:t>
            </a:r>
            <a:endParaRPr lang="en-US" sz="4400" dirty="0">
              <a:solidFill>
                <a:schemeClr val="accent1"/>
              </a:solidFill>
              <a:latin typeface="+mn-lt"/>
            </a:endParaRPr>
          </a:p>
        </p:txBody>
      </p:sp>
      <p:cxnSp>
        <p:nvCxnSpPr>
          <p:cNvPr id="73" name="Straight Connector 72">
            <a:extLst>
              <a:ext uri="{FF2B5EF4-FFF2-40B4-BE49-F238E27FC236}">
                <a16:creationId xmlns:a16="http://schemas.microsoft.com/office/drawing/2014/main" id="{847D9019-7EE1-CF47-89CA-65BD7A442EF9}"/>
              </a:ext>
            </a:extLst>
          </p:cNvPr>
          <p:cNvCxnSpPr>
            <a:cxnSpLocks/>
          </p:cNvCxnSpPr>
          <p:nvPr/>
        </p:nvCxnSpPr>
        <p:spPr bwMode="auto">
          <a:xfrm>
            <a:off x="6793847" y="4558386"/>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74" name="Inhaltsplatzhalter 4">
            <a:extLst>
              <a:ext uri="{FF2B5EF4-FFF2-40B4-BE49-F238E27FC236}">
                <a16:creationId xmlns:a16="http://schemas.microsoft.com/office/drawing/2014/main" id="{7F04C712-1C8E-8646-8A12-72C1CB61DCDF}"/>
              </a:ext>
            </a:extLst>
          </p:cNvPr>
          <p:cNvSpPr txBox="1">
            <a:spLocks/>
          </p:cNvSpPr>
          <p:nvPr/>
        </p:nvSpPr>
        <p:spPr>
          <a:xfrm>
            <a:off x="10326478" y="4520702"/>
            <a:ext cx="2519726" cy="77559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tx1"/>
                </a:solidFill>
                <a:latin typeface="+mn-lt"/>
              </a:rPr>
              <a:t>Material Assistance</a:t>
            </a:r>
          </a:p>
        </p:txBody>
      </p:sp>
      <p:sp>
        <p:nvSpPr>
          <p:cNvPr id="75" name="Inhaltsplatzhalter 4">
            <a:extLst>
              <a:ext uri="{FF2B5EF4-FFF2-40B4-BE49-F238E27FC236}">
                <a16:creationId xmlns:a16="http://schemas.microsoft.com/office/drawing/2014/main" id="{8B972AB0-8640-1544-B68A-280700892B01}"/>
              </a:ext>
            </a:extLst>
          </p:cNvPr>
          <p:cNvSpPr txBox="1">
            <a:spLocks/>
          </p:cNvSpPr>
          <p:nvPr/>
        </p:nvSpPr>
        <p:spPr>
          <a:xfrm>
            <a:off x="9266909" y="4424596"/>
            <a:ext cx="814048" cy="82727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en-US" sz="4800" b="1" dirty="0">
                <a:solidFill>
                  <a:schemeClr val="accent2"/>
                </a:solidFill>
                <a:latin typeface="+mn-lt"/>
              </a:rPr>
              <a:t>06</a:t>
            </a:r>
            <a:endParaRPr lang="en-US" sz="4400" dirty="0">
              <a:solidFill>
                <a:schemeClr val="accent2"/>
              </a:solidFill>
              <a:latin typeface="+mn-lt"/>
            </a:endParaRPr>
          </a:p>
        </p:txBody>
      </p:sp>
      <p:cxnSp>
        <p:nvCxnSpPr>
          <p:cNvPr id="76" name="Straight Connector 75">
            <a:extLst>
              <a:ext uri="{FF2B5EF4-FFF2-40B4-BE49-F238E27FC236}">
                <a16:creationId xmlns:a16="http://schemas.microsoft.com/office/drawing/2014/main" id="{F7D6519B-F0DB-F842-99DB-A25392579CFC}"/>
              </a:ext>
            </a:extLst>
          </p:cNvPr>
          <p:cNvCxnSpPr>
            <a:cxnSpLocks/>
          </p:cNvCxnSpPr>
          <p:nvPr/>
        </p:nvCxnSpPr>
        <p:spPr bwMode="auto">
          <a:xfrm>
            <a:off x="10114509" y="4558386"/>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77" name="Inhaltsplatzhalter 4">
            <a:extLst>
              <a:ext uri="{FF2B5EF4-FFF2-40B4-BE49-F238E27FC236}">
                <a16:creationId xmlns:a16="http://schemas.microsoft.com/office/drawing/2014/main" id="{9400666D-AC5C-204D-A706-B82D04D5A0F3}"/>
              </a:ext>
            </a:extLst>
          </p:cNvPr>
          <p:cNvSpPr txBox="1">
            <a:spLocks/>
          </p:cNvSpPr>
          <p:nvPr/>
        </p:nvSpPr>
        <p:spPr>
          <a:xfrm>
            <a:off x="1648489" y="6326281"/>
            <a:ext cx="1938714" cy="77559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tx1"/>
                </a:solidFill>
                <a:latin typeface="+mn-lt"/>
              </a:rPr>
              <a:t>Shelter and Sanitation </a:t>
            </a:r>
          </a:p>
        </p:txBody>
      </p:sp>
      <p:sp>
        <p:nvSpPr>
          <p:cNvPr id="78" name="Inhaltsplatzhalter 4">
            <a:extLst>
              <a:ext uri="{FF2B5EF4-FFF2-40B4-BE49-F238E27FC236}">
                <a16:creationId xmlns:a16="http://schemas.microsoft.com/office/drawing/2014/main" id="{F577DB8C-E851-7740-BCB0-5910D4F4B2FB}"/>
              </a:ext>
            </a:extLst>
          </p:cNvPr>
          <p:cNvSpPr txBox="1">
            <a:spLocks/>
          </p:cNvSpPr>
          <p:nvPr/>
        </p:nvSpPr>
        <p:spPr>
          <a:xfrm>
            <a:off x="588458" y="6292415"/>
            <a:ext cx="814048" cy="82727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en-US" sz="4800" b="1" dirty="0">
                <a:solidFill>
                  <a:schemeClr val="accent1"/>
                </a:solidFill>
                <a:latin typeface="+mn-lt"/>
              </a:rPr>
              <a:t>07</a:t>
            </a:r>
            <a:endParaRPr lang="en-US" sz="4400" dirty="0">
              <a:solidFill>
                <a:schemeClr val="accent1"/>
              </a:solidFill>
              <a:latin typeface="+mn-lt"/>
            </a:endParaRPr>
          </a:p>
        </p:txBody>
      </p:sp>
      <p:cxnSp>
        <p:nvCxnSpPr>
          <p:cNvPr id="79" name="Straight Connector 78">
            <a:extLst>
              <a:ext uri="{FF2B5EF4-FFF2-40B4-BE49-F238E27FC236}">
                <a16:creationId xmlns:a16="http://schemas.microsoft.com/office/drawing/2014/main" id="{955A67B1-70C4-CD45-9927-85E7628DCBDC}"/>
              </a:ext>
            </a:extLst>
          </p:cNvPr>
          <p:cNvCxnSpPr>
            <a:cxnSpLocks/>
          </p:cNvCxnSpPr>
          <p:nvPr/>
        </p:nvCxnSpPr>
        <p:spPr bwMode="auto">
          <a:xfrm>
            <a:off x="1445202" y="6326737"/>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80" name="Inhaltsplatzhalter 4">
            <a:extLst>
              <a:ext uri="{FF2B5EF4-FFF2-40B4-BE49-F238E27FC236}">
                <a16:creationId xmlns:a16="http://schemas.microsoft.com/office/drawing/2014/main" id="{D498ABD1-499D-404C-95DB-BC3BF13EA915}"/>
              </a:ext>
            </a:extLst>
          </p:cNvPr>
          <p:cNvSpPr txBox="1">
            <a:spLocks/>
          </p:cNvSpPr>
          <p:nvPr/>
        </p:nvSpPr>
        <p:spPr>
          <a:xfrm>
            <a:off x="5099779" y="6518362"/>
            <a:ext cx="2299477" cy="48256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buNone/>
            </a:pPr>
            <a:r>
              <a:rPr lang="en-US" sz="2800" b="1" dirty="0">
                <a:solidFill>
                  <a:schemeClr val="tx1"/>
                </a:solidFill>
                <a:latin typeface="+mn-lt"/>
              </a:rPr>
              <a:t>Education</a:t>
            </a:r>
          </a:p>
        </p:txBody>
      </p:sp>
      <p:sp>
        <p:nvSpPr>
          <p:cNvPr id="81" name="Inhaltsplatzhalter 4">
            <a:extLst>
              <a:ext uri="{FF2B5EF4-FFF2-40B4-BE49-F238E27FC236}">
                <a16:creationId xmlns:a16="http://schemas.microsoft.com/office/drawing/2014/main" id="{E33D98C9-2DCC-DC42-9AB5-7CBF733EFC96}"/>
              </a:ext>
            </a:extLst>
          </p:cNvPr>
          <p:cNvSpPr txBox="1">
            <a:spLocks/>
          </p:cNvSpPr>
          <p:nvPr/>
        </p:nvSpPr>
        <p:spPr>
          <a:xfrm>
            <a:off x="4026502" y="6296401"/>
            <a:ext cx="814048" cy="82727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en-US" sz="4800" b="1" dirty="0">
                <a:solidFill>
                  <a:schemeClr val="accent2"/>
                </a:solidFill>
                <a:latin typeface="+mn-lt"/>
              </a:rPr>
              <a:t>08</a:t>
            </a:r>
            <a:endParaRPr lang="en-US" sz="4400" dirty="0">
              <a:solidFill>
                <a:schemeClr val="accent2"/>
              </a:solidFill>
              <a:latin typeface="+mn-lt"/>
            </a:endParaRPr>
          </a:p>
        </p:txBody>
      </p:sp>
      <p:cxnSp>
        <p:nvCxnSpPr>
          <p:cNvPr id="82" name="Straight Connector 81">
            <a:extLst>
              <a:ext uri="{FF2B5EF4-FFF2-40B4-BE49-F238E27FC236}">
                <a16:creationId xmlns:a16="http://schemas.microsoft.com/office/drawing/2014/main" id="{B7DE9613-6B34-5B4E-8B62-F6C5090583DD}"/>
              </a:ext>
            </a:extLst>
          </p:cNvPr>
          <p:cNvCxnSpPr>
            <a:cxnSpLocks/>
          </p:cNvCxnSpPr>
          <p:nvPr/>
        </p:nvCxnSpPr>
        <p:spPr bwMode="auto">
          <a:xfrm>
            <a:off x="4936994" y="6407889"/>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83" name="Inhaltsplatzhalter 4">
            <a:extLst>
              <a:ext uri="{FF2B5EF4-FFF2-40B4-BE49-F238E27FC236}">
                <a16:creationId xmlns:a16="http://schemas.microsoft.com/office/drawing/2014/main" id="{DF48B559-7F14-1D46-A0EA-49B05B513511}"/>
              </a:ext>
            </a:extLst>
          </p:cNvPr>
          <p:cNvSpPr txBox="1">
            <a:spLocks/>
          </p:cNvSpPr>
          <p:nvPr/>
        </p:nvSpPr>
        <p:spPr>
          <a:xfrm>
            <a:off x="7996251" y="6528651"/>
            <a:ext cx="3166860" cy="48256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buNone/>
            </a:pPr>
            <a:r>
              <a:rPr lang="en-US" sz="2800" b="1" dirty="0">
                <a:solidFill>
                  <a:schemeClr val="tx1"/>
                </a:solidFill>
                <a:latin typeface="+mn-lt"/>
              </a:rPr>
              <a:t>Livelihoods</a:t>
            </a:r>
          </a:p>
        </p:txBody>
      </p:sp>
      <p:sp>
        <p:nvSpPr>
          <p:cNvPr id="84" name="Inhaltsplatzhalter 4">
            <a:extLst>
              <a:ext uri="{FF2B5EF4-FFF2-40B4-BE49-F238E27FC236}">
                <a16:creationId xmlns:a16="http://schemas.microsoft.com/office/drawing/2014/main" id="{8F4BC637-2934-7547-A4CF-A8F9D7D4651B}"/>
              </a:ext>
            </a:extLst>
          </p:cNvPr>
          <p:cNvSpPr txBox="1">
            <a:spLocks/>
          </p:cNvSpPr>
          <p:nvPr/>
        </p:nvSpPr>
        <p:spPr>
          <a:xfrm>
            <a:off x="7019062" y="6306689"/>
            <a:ext cx="814048" cy="82727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en-US" sz="4800" b="1" dirty="0">
                <a:solidFill>
                  <a:schemeClr val="accent1"/>
                </a:solidFill>
                <a:latin typeface="+mn-lt"/>
              </a:rPr>
              <a:t>09</a:t>
            </a:r>
            <a:endParaRPr lang="en-US" sz="4400" dirty="0">
              <a:solidFill>
                <a:schemeClr val="accent1"/>
              </a:solidFill>
              <a:latin typeface="+mn-lt"/>
            </a:endParaRPr>
          </a:p>
        </p:txBody>
      </p:sp>
      <p:cxnSp>
        <p:nvCxnSpPr>
          <p:cNvPr id="85" name="Straight Connector 84">
            <a:extLst>
              <a:ext uri="{FF2B5EF4-FFF2-40B4-BE49-F238E27FC236}">
                <a16:creationId xmlns:a16="http://schemas.microsoft.com/office/drawing/2014/main" id="{F51623D2-DF82-C540-AE78-131A3C76F4DD}"/>
              </a:ext>
            </a:extLst>
          </p:cNvPr>
          <p:cNvCxnSpPr>
            <a:cxnSpLocks/>
          </p:cNvCxnSpPr>
          <p:nvPr/>
        </p:nvCxnSpPr>
        <p:spPr bwMode="auto">
          <a:xfrm>
            <a:off x="7859300" y="6436465"/>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86" name="Inhaltsplatzhalter 4">
            <a:extLst>
              <a:ext uri="{FF2B5EF4-FFF2-40B4-BE49-F238E27FC236}">
                <a16:creationId xmlns:a16="http://schemas.microsoft.com/office/drawing/2014/main" id="{374D9886-6E87-E743-8FE4-AB50F66240A1}"/>
              </a:ext>
            </a:extLst>
          </p:cNvPr>
          <p:cNvSpPr txBox="1">
            <a:spLocks/>
          </p:cNvSpPr>
          <p:nvPr/>
        </p:nvSpPr>
        <p:spPr>
          <a:xfrm>
            <a:off x="11007659" y="6536650"/>
            <a:ext cx="2299477" cy="48256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buNone/>
            </a:pPr>
            <a:r>
              <a:rPr lang="en-US" sz="2800" b="1" dirty="0">
                <a:solidFill>
                  <a:schemeClr val="tx1"/>
                </a:solidFill>
                <a:latin typeface="+mn-lt"/>
              </a:rPr>
              <a:t>Health</a:t>
            </a:r>
          </a:p>
        </p:txBody>
      </p:sp>
      <p:sp>
        <p:nvSpPr>
          <p:cNvPr id="87" name="Inhaltsplatzhalter 4">
            <a:extLst>
              <a:ext uri="{FF2B5EF4-FFF2-40B4-BE49-F238E27FC236}">
                <a16:creationId xmlns:a16="http://schemas.microsoft.com/office/drawing/2014/main" id="{69E0C4CF-395F-3942-88A4-CBBACB813761}"/>
              </a:ext>
            </a:extLst>
          </p:cNvPr>
          <p:cNvSpPr txBox="1">
            <a:spLocks/>
          </p:cNvSpPr>
          <p:nvPr/>
        </p:nvSpPr>
        <p:spPr>
          <a:xfrm>
            <a:off x="9958060" y="6314689"/>
            <a:ext cx="814048" cy="82727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en-US" sz="4800" b="1" dirty="0">
                <a:solidFill>
                  <a:schemeClr val="accent2"/>
                </a:solidFill>
                <a:latin typeface="+mn-lt"/>
              </a:rPr>
              <a:t>10</a:t>
            </a:r>
            <a:endParaRPr lang="en-US" sz="4400" dirty="0">
              <a:solidFill>
                <a:schemeClr val="accent2"/>
              </a:solidFill>
              <a:latin typeface="+mn-lt"/>
            </a:endParaRPr>
          </a:p>
        </p:txBody>
      </p:sp>
      <p:cxnSp>
        <p:nvCxnSpPr>
          <p:cNvPr id="88" name="Straight Connector 87">
            <a:extLst>
              <a:ext uri="{FF2B5EF4-FFF2-40B4-BE49-F238E27FC236}">
                <a16:creationId xmlns:a16="http://schemas.microsoft.com/office/drawing/2014/main" id="{45F18625-5C90-A14D-AB64-0FF4C1EE4EF6}"/>
              </a:ext>
            </a:extLst>
          </p:cNvPr>
          <p:cNvCxnSpPr>
            <a:cxnSpLocks/>
          </p:cNvCxnSpPr>
          <p:nvPr/>
        </p:nvCxnSpPr>
        <p:spPr bwMode="auto">
          <a:xfrm>
            <a:off x="10827962" y="6426177"/>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90" name="Rectangle 89">
            <a:extLst>
              <a:ext uri="{FF2B5EF4-FFF2-40B4-BE49-F238E27FC236}">
                <a16:creationId xmlns:a16="http://schemas.microsoft.com/office/drawing/2014/main" id="{6C51AB1A-0B6A-1048-B906-797E5232299E}"/>
              </a:ext>
            </a:extLst>
          </p:cNvPr>
          <p:cNvSpPr/>
          <p:nvPr/>
        </p:nvSpPr>
        <p:spPr bwMode="auto">
          <a:xfrm>
            <a:off x="521580" y="2287588"/>
            <a:ext cx="11968403" cy="5432177"/>
          </a:xfrm>
          <a:prstGeom prst="rect">
            <a:avLst/>
          </a:prstGeom>
          <a:noFill/>
          <a:ln w="98425"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95" name="Slide Number Placeholder 5">
            <a:extLst>
              <a:ext uri="{FF2B5EF4-FFF2-40B4-BE49-F238E27FC236}">
                <a16:creationId xmlns:a16="http://schemas.microsoft.com/office/drawing/2014/main" id="{E2BE244F-9DC3-ED42-81EE-49C15F7B2DF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38</a:t>
            </a:fld>
            <a:endParaRPr lang="en-US" altLang="en-US" sz="1200" dirty="0">
              <a:solidFill>
                <a:schemeClr val="bg1"/>
              </a:solidFill>
            </a:endParaRPr>
          </a:p>
        </p:txBody>
      </p:sp>
    </p:spTree>
    <p:extLst>
      <p:ext uri="{BB962C8B-B14F-4D97-AF65-F5344CB8AC3E}">
        <p14:creationId xmlns:p14="http://schemas.microsoft.com/office/powerpoint/2010/main" val="1173959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wipe(down)">
                                      <p:cBhvr>
                                        <p:cTn id="13" dur="500"/>
                                        <p:tgtEl>
                                          <p:spTgt spid="6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500"/>
                                        <p:tgtEl>
                                          <p:spTgt spid="41"/>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62"/>
                                        </p:tgtEl>
                                        <p:attrNameLst>
                                          <p:attrName>style.visibility</p:attrName>
                                        </p:attrNameLst>
                                      </p:cBhvr>
                                      <p:to>
                                        <p:strVal val="visible"/>
                                      </p:to>
                                    </p:set>
                                    <p:anim calcmode="lin" valueType="num">
                                      <p:cBhvr>
                                        <p:cTn id="20" dur="500" fill="hold"/>
                                        <p:tgtEl>
                                          <p:spTgt spid="62"/>
                                        </p:tgtEl>
                                        <p:attrNameLst>
                                          <p:attrName>ppt_w</p:attrName>
                                        </p:attrNameLst>
                                      </p:cBhvr>
                                      <p:tavLst>
                                        <p:tav tm="0">
                                          <p:val>
                                            <p:fltVal val="0"/>
                                          </p:val>
                                        </p:tav>
                                        <p:tav tm="100000">
                                          <p:val>
                                            <p:strVal val="#ppt_w"/>
                                          </p:val>
                                        </p:tav>
                                      </p:tavLst>
                                    </p:anim>
                                    <p:anim calcmode="lin" valueType="num">
                                      <p:cBhvr>
                                        <p:cTn id="21" dur="500" fill="hold"/>
                                        <p:tgtEl>
                                          <p:spTgt spid="62"/>
                                        </p:tgtEl>
                                        <p:attrNameLst>
                                          <p:attrName>ppt_h</p:attrName>
                                        </p:attrNameLst>
                                      </p:cBhvr>
                                      <p:tavLst>
                                        <p:tav tm="0">
                                          <p:val>
                                            <p:fltVal val="0"/>
                                          </p:val>
                                        </p:tav>
                                        <p:tav tm="100000">
                                          <p:val>
                                            <p:strVal val="#ppt_h"/>
                                          </p:val>
                                        </p:tav>
                                      </p:tavLst>
                                    </p:anim>
                                    <p:animEffect transition="in" filter="fade">
                                      <p:cBhvr>
                                        <p:cTn id="22" dur="500"/>
                                        <p:tgtEl>
                                          <p:spTgt spid="62"/>
                                        </p:tgtEl>
                                      </p:cBhvr>
                                    </p:animEffect>
                                  </p:childTnLst>
                                </p:cTn>
                              </p:par>
                            </p:childTnLst>
                          </p:cTn>
                        </p:par>
                        <p:par>
                          <p:cTn id="23" fill="hold">
                            <p:stCondLst>
                              <p:cond delay="1500"/>
                            </p:stCondLst>
                            <p:childTnLst>
                              <p:par>
                                <p:cTn id="24" presetID="22" presetClass="entr" presetSubtype="4" fill="hold" nodeType="after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down)">
                                      <p:cBhvr>
                                        <p:cTn id="26" dur="500"/>
                                        <p:tgtEl>
                                          <p:spTgt spid="6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wipe(left)">
                                      <p:cBhvr>
                                        <p:cTn id="29" dur="500"/>
                                        <p:tgtEl>
                                          <p:spTgt spid="61"/>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66"/>
                                        </p:tgtEl>
                                        <p:attrNameLst>
                                          <p:attrName>style.visibility</p:attrName>
                                        </p:attrNameLst>
                                      </p:cBhvr>
                                      <p:to>
                                        <p:strVal val="visible"/>
                                      </p:to>
                                    </p:set>
                                    <p:anim calcmode="lin" valueType="num">
                                      <p:cBhvr>
                                        <p:cTn id="33" dur="500" fill="hold"/>
                                        <p:tgtEl>
                                          <p:spTgt spid="66"/>
                                        </p:tgtEl>
                                        <p:attrNameLst>
                                          <p:attrName>ppt_w</p:attrName>
                                        </p:attrNameLst>
                                      </p:cBhvr>
                                      <p:tavLst>
                                        <p:tav tm="0">
                                          <p:val>
                                            <p:fltVal val="0"/>
                                          </p:val>
                                        </p:tav>
                                        <p:tav tm="100000">
                                          <p:val>
                                            <p:strVal val="#ppt_w"/>
                                          </p:val>
                                        </p:tav>
                                      </p:tavLst>
                                    </p:anim>
                                    <p:anim calcmode="lin" valueType="num">
                                      <p:cBhvr>
                                        <p:cTn id="34" dur="500" fill="hold"/>
                                        <p:tgtEl>
                                          <p:spTgt spid="66"/>
                                        </p:tgtEl>
                                        <p:attrNameLst>
                                          <p:attrName>ppt_h</p:attrName>
                                        </p:attrNameLst>
                                      </p:cBhvr>
                                      <p:tavLst>
                                        <p:tav tm="0">
                                          <p:val>
                                            <p:fltVal val="0"/>
                                          </p:val>
                                        </p:tav>
                                        <p:tav tm="100000">
                                          <p:val>
                                            <p:strVal val="#ppt_h"/>
                                          </p:val>
                                        </p:tav>
                                      </p:tavLst>
                                    </p:anim>
                                    <p:animEffect transition="in" filter="fade">
                                      <p:cBhvr>
                                        <p:cTn id="35" dur="500"/>
                                        <p:tgtEl>
                                          <p:spTgt spid="66"/>
                                        </p:tgtEl>
                                      </p:cBhvr>
                                    </p:animEffect>
                                  </p:childTnLst>
                                </p:cTn>
                              </p:par>
                            </p:childTnLst>
                          </p:cTn>
                        </p:par>
                        <p:par>
                          <p:cTn id="36" fill="hold">
                            <p:stCondLst>
                              <p:cond delay="2500"/>
                            </p:stCondLst>
                            <p:childTnLst>
                              <p:par>
                                <p:cTn id="37" presetID="22" presetClass="entr" presetSubtype="4" fill="hold" nodeType="after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wipe(down)">
                                      <p:cBhvr>
                                        <p:cTn id="39" dur="500"/>
                                        <p:tgtEl>
                                          <p:spTgt spid="6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left)">
                                      <p:cBhvr>
                                        <p:cTn id="42" dur="500"/>
                                        <p:tgtEl>
                                          <p:spTgt spid="65"/>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69"/>
                                        </p:tgtEl>
                                        <p:attrNameLst>
                                          <p:attrName>style.visibility</p:attrName>
                                        </p:attrNameLst>
                                      </p:cBhvr>
                                      <p:to>
                                        <p:strVal val="visible"/>
                                      </p:to>
                                    </p:set>
                                    <p:anim calcmode="lin" valueType="num">
                                      <p:cBhvr>
                                        <p:cTn id="46" dur="500" fill="hold"/>
                                        <p:tgtEl>
                                          <p:spTgt spid="69"/>
                                        </p:tgtEl>
                                        <p:attrNameLst>
                                          <p:attrName>ppt_w</p:attrName>
                                        </p:attrNameLst>
                                      </p:cBhvr>
                                      <p:tavLst>
                                        <p:tav tm="0">
                                          <p:val>
                                            <p:fltVal val="0"/>
                                          </p:val>
                                        </p:tav>
                                        <p:tav tm="100000">
                                          <p:val>
                                            <p:strVal val="#ppt_w"/>
                                          </p:val>
                                        </p:tav>
                                      </p:tavLst>
                                    </p:anim>
                                    <p:anim calcmode="lin" valueType="num">
                                      <p:cBhvr>
                                        <p:cTn id="47" dur="500" fill="hold"/>
                                        <p:tgtEl>
                                          <p:spTgt spid="69"/>
                                        </p:tgtEl>
                                        <p:attrNameLst>
                                          <p:attrName>ppt_h</p:attrName>
                                        </p:attrNameLst>
                                      </p:cBhvr>
                                      <p:tavLst>
                                        <p:tav tm="0">
                                          <p:val>
                                            <p:fltVal val="0"/>
                                          </p:val>
                                        </p:tav>
                                        <p:tav tm="100000">
                                          <p:val>
                                            <p:strVal val="#ppt_h"/>
                                          </p:val>
                                        </p:tav>
                                      </p:tavLst>
                                    </p:anim>
                                    <p:animEffect transition="in" filter="fade">
                                      <p:cBhvr>
                                        <p:cTn id="48" dur="500"/>
                                        <p:tgtEl>
                                          <p:spTgt spid="69"/>
                                        </p:tgtEl>
                                      </p:cBhvr>
                                    </p:animEffect>
                                  </p:childTnLst>
                                </p:cTn>
                              </p:par>
                            </p:childTnLst>
                          </p:cTn>
                        </p:par>
                        <p:par>
                          <p:cTn id="49" fill="hold">
                            <p:stCondLst>
                              <p:cond delay="3500"/>
                            </p:stCondLst>
                            <p:childTnLst>
                              <p:par>
                                <p:cTn id="50" presetID="22" presetClass="entr" presetSubtype="4" fill="hold" nodeType="after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wipe(down)">
                                      <p:cBhvr>
                                        <p:cTn id="52" dur="500"/>
                                        <p:tgtEl>
                                          <p:spTgt spid="7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wipe(left)">
                                      <p:cBhvr>
                                        <p:cTn id="55" dur="500"/>
                                        <p:tgtEl>
                                          <p:spTgt spid="68"/>
                                        </p:tgtEl>
                                      </p:cBhvr>
                                    </p:animEffect>
                                  </p:childTnLst>
                                </p:cTn>
                              </p:par>
                            </p:childTnLst>
                          </p:cTn>
                        </p:par>
                        <p:par>
                          <p:cTn id="56" fill="hold">
                            <p:stCondLst>
                              <p:cond delay="4000"/>
                            </p:stCondLst>
                            <p:childTnLst>
                              <p:par>
                                <p:cTn id="57" presetID="53" presetClass="entr" presetSubtype="16" fill="hold" grpId="0" nodeType="afterEffect">
                                  <p:stCondLst>
                                    <p:cond delay="0"/>
                                  </p:stCondLst>
                                  <p:childTnLst>
                                    <p:set>
                                      <p:cBhvr>
                                        <p:cTn id="58" dur="1" fill="hold">
                                          <p:stCondLst>
                                            <p:cond delay="0"/>
                                          </p:stCondLst>
                                        </p:cTn>
                                        <p:tgtEl>
                                          <p:spTgt spid="72"/>
                                        </p:tgtEl>
                                        <p:attrNameLst>
                                          <p:attrName>style.visibility</p:attrName>
                                        </p:attrNameLst>
                                      </p:cBhvr>
                                      <p:to>
                                        <p:strVal val="visible"/>
                                      </p:to>
                                    </p:set>
                                    <p:anim calcmode="lin" valueType="num">
                                      <p:cBhvr>
                                        <p:cTn id="59" dur="500" fill="hold"/>
                                        <p:tgtEl>
                                          <p:spTgt spid="72"/>
                                        </p:tgtEl>
                                        <p:attrNameLst>
                                          <p:attrName>ppt_w</p:attrName>
                                        </p:attrNameLst>
                                      </p:cBhvr>
                                      <p:tavLst>
                                        <p:tav tm="0">
                                          <p:val>
                                            <p:fltVal val="0"/>
                                          </p:val>
                                        </p:tav>
                                        <p:tav tm="100000">
                                          <p:val>
                                            <p:strVal val="#ppt_w"/>
                                          </p:val>
                                        </p:tav>
                                      </p:tavLst>
                                    </p:anim>
                                    <p:anim calcmode="lin" valueType="num">
                                      <p:cBhvr>
                                        <p:cTn id="60" dur="500" fill="hold"/>
                                        <p:tgtEl>
                                          <p:spTgt spid="72"/>
                                        </p:tgtEl>
                                        <p:attrNameLst>
                                          <p:attrName>ppt_h</p:attrName>
                                        </p:attrNameLst>
                                      </p:cBhvr>
                                      <p:tavLst>
                                        <p:tav tm="0">
                                          <p:val>
                                            <p:fltVal val="0"/>
                                          </p:val>
                                        </p:tav>
                                        <p:tav tm="100000">
                                          <p:val>
                                            <p:strVal val="#ppt_h"/>
                                          </p:val>
                                        </p:tav>
                                      </p:tavLst>
                                    </p:anim>
                                    <p:animEffect transition="in" filter="fade">
                                      <p:cBhvr>
                                        <p:cTn id="61" dur="500"/>
                                        <p:tgtEl>
                                          <p:spTgt spid="72"/>
                                        </p:tgtEl>
                                      </p:cBhvr>
                                    </p:animEffect>
                                  </p:childTnLst>
                                </p:cTn>
                              </p:par>
                            </p:childTnLst>
                          </p:cTn>
                        </p:par>
                        <p:par>
                          <p:cTn id="62" fill="hold">
                            <p:stCondLst>
                              <p:cond delay="4500"/>
                            </p:stCondLst>
                            <p:childTnLst>
                              <p:par>
                                <p:cTn id="63" presetID="22" presetClass="entr" presetSubtype="4" fill="hold" nodeType="afterEffect">
                                  <p:stCondLst>
                                    <p:cond delay="0"/>
                                  </p:stCondLst>
                                  <p:childTnLst>
                                    <p:set>
                                      <p:cBhvr>
                                        <p:cTn id="64" dur="1" fill="hold">
                                          <p:stCondLst>
                                            <p:cond delay="0"/>
                                          </p:stCondLst>
                                        </p:cTn>
                                        <p:tgtEl>
                                          <p:spTgt spid="73"/>
                                        </p:tgtEl>
                                        <p:attrNameLst>
                                          <p:attrName>style.visibility</p:attrName>
                                        </p:attrNameLst>
                                      </p:cBhvr>
                                      <p:to>
                                        <p:strVal val="visible"/>
                                      </p:to>
                                    </p:set>
                                    <p:animEffect transition="in" filter="wipe(down)">
                                      <p:cBhvr>
                                        <p:cTn id="65" dur="500"/>
                                        <p:tgtEl>
                                          <p:spTgt spid="73"/>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wipe(left)">
                                      <p:cBhvr>
                                        <p:cTn id="68" dur="500"/>
                                        <p:tgtEl>
                                          <p:spTgt spid="71"/>
                                        </p:tgtEl>
                                      </p:cBhvr>
                                    </p:animEffect>
                                  </p:childTnLst>
                                </p:cTn>
                              </p:par>
                            </p:childTnLst>
                          </p:cTn>
                        </p:par>
                        <p:par>
                          <p:cTn id="69" fill="hold">
                            <p:stCondLst>
                              <p:cond delay="5000"/>
                            </p:stCondLst>
                            <p:childTnLst>
                              <p:par>
                                <p:cTn id="70" presetID="53" presetClass="entr" presetSubtype="16" fill="hold" grpId="0" nodeType="afterEffect">
                                  <p:stCondLst>
                                    <p:cond delay="0"/>
                                  </p:stCondLst>
                                  <p:childTnLst>
                                    <p:set>
                                      <p:cBhvr>
                                        <p:cTn id="71" dur="1" fill="hold">
                                          <p:stCondLst>
                                            <p:cond delay="0"/>
                                          </p:stCondLst>
                                        </p:cTn>
                                        <p:tgtEl>
                                          <p:spTgt spid="75"/>
                                        </p:tgtEl>
                                        <p:attrNameLst>
                                          <p:attrName>style.visibility</p:attrName>
                                        </p:attrNameLst>
                                      </p:cBhvr>
                                      <p:to>
                                        <p:strVal val="visible"/>
                                      </p:to>
                                    </p:set>
                                    <p:anim calcmode="lin" valueType="num">
                                      <p:cBhvr>
                                        <p:cTn id="72" dur="500" fill="hold"/>
                                        <p:tgtEl>
                                          <p:spTgt spid="75"/>
                                        </p:tgtEl>
                                        <p:attrNameLst>
                                          <p:attrName>ppt_w</p:attrName>
                                        </p:attrNameLst>
                                      </p:cBhvr>
                                      <p:tavLst>
                                        <p:tav tm="0">
                                          <p:val>
                                            <p:fltVal val="0"/>
                                          </p:val>
                                        </p:tav>
                                        <p:tav tm="100000">
                                          <p:val>
                                            <p:strVal val="#ppt_w"/>
                                          </p:val>
                                        </p:tav>
                                      </p:tavLst>
                                    </p:anim>
                                    <p:anim calcmode="lin" valueType="num">
                                      <p:cBhvr>
                                        <p:cTn id="73" dur="500" fill="hold"/>
                                        <p:tgtEl>
                                          <p:spTgt spid="75"/>
                                        </p:tgtEl>
                                        <p:attrNameLst>
                                          <p:attrName>ppt_h</p:attrName>
                                        </p:attrNameLst>
                                      </p:cBhvr>
                                      <p:tavLst>
                                        <p:tav tm="0">
                                          <p:val>
                                            <p:fltVal val="0"/>
                                          </p:val>
                                        </p:tav>
                                        <p:tav tm="100000">
                                          <p:val>
                                            <p:strVal val="#ppt_h"/>
                                          </p:val>
                                        </p:tav>
                                      </p:tavLst>
                                    </p:anim>
                                    <p:animEffect transition="in" filter="fade">
                                      <p:cBhvr>
                                        <p:cTn id="74" dur="500"/>
                                        <p:tgtEl>
                                          <p:spTgt spid="75"/>
                                        </p:tgtEl>
                                      </p:cBhvr>
                                    </p:animEffect>
                                  </p:childTnLst>
                                </p:cTn>
                              </p:par>
                            </p:childTnLst>
                          </p:cTn>
                        </p:par>
                        <p:par>
                          <p:cTn id="75" fill="hold">
                            <p:stCondLst>
                              <p:cond delay="5500"/>
                            </p:stCondLst>
                            <p:childTnLst>
                              <p:par>
                                <p:cTn id="76" presetID="22" presetClass="entr" presetSubtype="4" fill="hold" nodeType="after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wipe(down)">
                                      <p:cBhvr>
                                        <p:cTn id="78" dur="500"/>
                                        <p:tgtEl>
                                          <p:spTgt spid="76"/>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74"/>
                                        </p:tgtEl>
                                        <p:attrNameLst>
                                          <p:attrName>style.visibility</p:attrName>
                                        </p:attrNameLst>
                                      </p:cBhvr>
                                      <p:to>
                                        <p:strVal val="visible"/>
                                      </p:to>
                                    </p:set>
                                    <p:animEffect transition="in" filter="wipe(left)">
                                      <p:cBhvr>
                                        <p:cTn id="81" dur="500"/>
                                        <p:tgtEl>
                                          <p:spTgt spid="74"/>
                                        </p:tgtEl>
                                      </p:cBhvr>
                                    </p:animEffect>
                                  </p:childTnLst>
                                </p:cTn>
                              </p:par>
                            </p:childTnLst>
                          </p:cTn>
                        </p:par>
                        <p:par>
                          <p:cTn id="82" fill="hold">
                            <p:stCondLst>
                              <p:cond delay="6000"/>
                            </p:stCondLst>
                            <p:childTnLst>
                              <p:par>
                                <p:cTn id="83" presetID="53" presetClass="entr" presetSubtype="16" fill="hold" grpId="0" nodeType="afterEffect">
                                  <p:stCondLst>
                                    <p:cond delay="0"/>
                                  </p:stCondLst>
                                  <p:childTnLst>
                                    <p:set>
                                      <p:cBhvr>
                                        <p:cTn id="84" dur="1" fill="hold">
                                          <p:stCondLst>
                                            <p:cond delay="0"/>
                                          </p:stCondLst>
                                        </p:cTn>
                                        <p:tgtEl>
                                          <p:spTgt spid="78"/>
                                        </p:tgtEl>
                                        <p:attrNameLst>
                                          <p:attrName>style.visibility</p:attrName>
                                        </p:attrNameLst>
                                      </p:cBhvr>
                                      <p:to>
                                        <p:strVal val="visible"/>
                                      </p:to>
                                    </p:set>
                                    <p:anim calcmode="lin" valueType="num">
                                      <p:cBhvr>
                                        <p:cTn id="85" dur="500" fill="hold"/>
                                        <p:tgtEl>
                                          <p:spTgt spid="78"/>
                                        </p:tgtEl>
                                        <p:attrNameLst>
                                          <p:attrName>ppt_w</p:attrName>
                                        </p:attrNameLst>
                                      </p:cBhvr>
                                      <p:tavLst>
                                        <p:tav tm="0">
                                          <p:val>
                                            <p:fltVal val="0"/>
                                          </p:val>
                                        </p:tav>
                                        <p:tav tm="100000">
                                          <p:val>
                                            <p:strVal val="#ppt_w"/>
                                          </p:val>
                                        </p:tav>
                                      </p:tavLst>
                                    </p:anim>
                                    <p:anim calcmode="lin" valueType="num">
                                      <p:cBhvr>
                                        <p:cTn id="86" dur="500" fill="hold"/>
                                        <p:tgtEl>
                                          <p:spTgt spid="78"/>
                                        </p:tgtEl>
                                        <p:attrNameLst>
                                          <p:attrName>ppt_h</p:attrName>
                                        </p:attrNameLst>
                                      </p:cBhvr>
                                      <p:tavLst>
                                        <p:tav tm="0">
                                          <p:val>
                                            <p:fltVal val="0"/>
                                          </p:val>
                                        </p:tav>
                                        <p:tav tm="100000">
                                          <p:val>
                                            <p:strVal val="#ppt_h"/>
                                          </p:val>
                                        </p:tav>
                                      </p:tavLst>
                                    </p:anim>
                                    <p:animEffect transition="in" filter="fade">
                                      <p:cBhvr>
                                        <p:cTn id="87" dur="500"/>
                                        <p:tgtEl>
                                          <p:spTgt spid="78"/>
                                        </p:tgtEl>
                                      </p:cBhvr>
                                    </p:animEffect>
                                  </p:childTnLst>
                                </p:cTn>
                              </p:par>
                            </p:childTnLst>
                          </p:cTn>
                        </p:par>
                        <p:par>
                          <p:cTn id="88" fill="hold">
                            <p:stCondLst>
                              <p:cond delay="6500"/>
                            </p:stCondLst>
                            <p:childTnLst>
                              <p:par>
                                <p:cTn id="89" presetID="22" presetClass="entr" presetSubtype="4" fill="hold" nodeType="afterEffect">
                                  <p:stCondLst>
                                    <p:cond delay="0"/>
                                  </p:stCondLst>
                                  <p:childTnLst>
                                    <p:set>
                                      <p:cBhvr>
                                        <p:cTn id="90" dur="1" fill="hold">
                                          <p:stCondLst>
                                            <p:cond delay="0"/>
                                          </p:stCondLst>
                                        </p:cTn>
                                        <p:tgtEl>
                                          <p:spTgt spid="79"/>
                                        </p:tgtEl>
                                        <p:attrNameLst>
                                          <p:attrName>style.visibility</p:attrName>
                                        </p:attrNameLst>
                                      </p:cBhvr>
                                      <p:to>
                                        <p:strVal val="visible"/>
                                      </p:to>
                                    </p:set>
                                    <p:animEffect transition="in" filter="wipe(down)">
                                      <p:cBhvr>
                                        <p:cTn id="91" dur="500"/>
                                        <p:tgtEl>
                                          <p:spTgt spid="79"/>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77"/>
                                        </p:tgtEl>
                                        <p:attrNameLst>
                                          <p:attrName>style.visibility</p:attrName>
                                        </p:attrNameLst>
                                      </p:cBhvr>
                                      <p:to>
                                        <p:strVal val="visible"/>
                                      </p:to>
                                    </p:set>
                                    <p:animEffect transition="in" filter="wipe(left)">
                                      <p:cBhvr>
                                        <p:cTn id="94" dur="500"/>
                                        <p:tgtEl>
                                          <p:spTgt spid="77"/>
                                        </p:tgtEl>
                                      </p:cBhvr>
                                    </p:animEffect>
                                  </p:childTnLst>
                                </p:cTn>
                              </p:par>
                            </p:childTnLst>
                          </p:cTn>
                        </p:par>
                        <p:par>
                          <p:cTn id="95" fill="hold">
                            <p:stCondLst>
                              <p:cond delay="7000"/>
                            </p:stCondLst>
                            <p:childTnLst>
                              <p:par>
                                <p:cTn id="96" presetID="53" presetClass="entr" presetSubtype="16" fill="hold" grpId="0" nodeType="afterEffect">
                                  <p:stCondLst>
                                    <p:cond delay="0"/>
                                  </p:stCondLst>
                                  <p:childTnLst>
                                    <p:set>
                                      <p:cBhvr>
                                        <p:cTn id="97" dur="1" fill="hold">
                                          <p:stCondLst>
                                            <p:cond delay="0"/>
                                          </p:stCondLst>
                                        </p:cTn>
                                        <p:tgtEl>
                                          <p:spTgt spid="81"/>
                                        </p:tgtEl>
                                        <p:attrNameLst>
                                          <p:attrName>style.visibility</p:attrName>
                                        </p:attrNameLst>
                                      </p:cBhvr>
                                      <p:to>
                                        <p:strVal val="visible"/>
                                      </p:to>
                                    </p:set>
                                    <p:anim calcmode="lin" valueType="num">
                                      <p:cBhvr>
                                        <p:cTn id="98" dur="500" fill="hold"/>
                                        <p:tgtEl>
                                          <p:spTgt spid="81"/>
                                        </p:tgtEl>
                                        <p:attrNameLst>
                                          <p:attrName>ppt_w</p:attrName>
                                        </p:attrNameLst>
                                      </p:cBhvr>
                                      <p:tavLst>
                                        <p:tav tm="0">
                                          <p:val>
                                            <p:fltVal val="0"/>
                                          </p:val>
                                        </p:tav>
                                        <p:tav tm="100000">
                                          <p:val>
                                            <p:strVal val="#ppt_w"/>
                                          </p:val>
                                        </p:tav>
                                      </p:tavLst>
                                    </p:anim>
                                    <p:anim calcmode="lin" valueType="num">
                                      <p:cBhvr>
                                        <p:cTn id="99" dur="500" fill="hold"/>
                                        <p:tgtEl>
                                          <p:spTgt spid="81"/>
                                        </p:tgtEl>
                                        <p:attrNameLst>
                                          <p:attrName>ppt_h</p:attrName>
                                        </p:attrNameLst>
                                      </p:cBhvr>
                                      <p:tavLst>
                                        <p:tav tm="0">
                                          <p:val>
                                            <p:fltVal val="0"/>
                                          </p:val>
                                        </p:tav>
                                        <p:tav tm="100000">
                                          <p:val>
                                            <p:strVal val="#ppt_h"/>
                                          </p:val>
                                        </p:tav>
                                      </p:tavLst>
                                    </p:anim>
                                    <p:animEffect transition="in" filter="fade">
                                      <p:cBhvr>
                                        <p:cTn id="100" dur="500"/>
                                        <p:tgtEl>
                                          <p:spTgt spid="81"/>
                                        </p:tgtEl>
                                      </p:cBhvr>
                                    </p:animEffect>
                                  </p:childTnLst>
                                </p:cTn>
                              </p:par>
                            </p:childTnLst>
                          </p:cTn>
                        </p:par>
                        <p:par>
                          <p:cTn id="101" fill="hold">
                            <p:stCondLst>
                              <p:cond delay="7500"/>
                            </p:stCondLst>
                            <p:childTnLst>
                              <p:par>
                                <p:cTn id="102" presetID="22" presetClass="entr" presetSubtype="4" fill="hold" nodeType="afterEffect">
                                  <p:stCondLst>
                                    <p:cond delay="0"/>
                                  </p:stCondLst>
                                  <p:childTnLst>
                                    <p:set>
                                      <p:cBhvr>
                                        <p:cTn id="103" dur="1" fill="hold">
                                          <p:stCondLst>
                                            <p:cond delay="0"/>
                                          </p:stCondLst>
                                        </p:cTn>
                                        <p:tgtEl>
                                          <p:spTgt spid="82"/>
                                        </p:tgtEl>
                                        <p:attrNameLst>
                                          <p:attrName>style.visibility</p:attrName>
                                        </p:attrNameLst>
                                      </p:cBhvr>
                                      <p:to>
                                        <p:strVal val="visible"/>
                                      </p:to>
                                    </p:set>
                                    <p:animEffect transition="in" filter="wipe(down)">
                                      <p:cBhvr>
                                        <p:cTn id="104" dur="500"/>
                                        <p:tgtEl>
                                          <p:spTgt spid="82"/>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80"/>
                                        </p:tgtEl>
                                        <p:attrNameLst>
                                          <p:attrName>style.visibility</p:attrName>
                                        </p:attrNameLst>
                                      </p:cBhvr>
                                      <p:to>
                                        <p:strVal val="visible"/>
                                      </p:to>
                                    </p:set>
                                    <p:animEffect transition="in" filter="wipe(left)">
                                      <p:cBhvr>
                                        <p:cTn id="107" dur="500"/>
                                        <p:tgtEl>
                                          <p:spTgt spid="80"/>
                                        </p:tgtEl>
                                      </p:cBhvr>
                                    </p:animEffect>
                                  </p:childTnLst>
                                </p:cTn>
                              </p:par>
                            </p:childTnLst>
                          </p:cTn>
                        </p:par>
                        <p:par>
                          <p:cTn id="108" fill="hold">
                            <p:stCondLst>
                              <p:cond delay="8000"/>
                            </p:stCondLst>
                            <p:childTnLst>
                              <p:par>
                                <p:cTn id="109" presetID="53" presetClass="entr" presetSubtype="16" fill="hold" grpId="0" nodeType="afterEffect">
                                  <p:stCondLst>
                                    <p:cond delay="0"/>
                                  </p:stCondLst>
                                  <p:childTnLst>
                                    <p:set>
                                      <p:cBhvr>
                                        <p:cTn id="110" dur="1" fill="hold">
                                          <p:stCondLst>
                                            <p:cond delay="0"/>
                                          </p:stCondLst>
                                        </p:cTn>
                                        <p:tgtEl>
                                          <p:spTgt spid="84"/>
                                        </p:tgtEl>
                                        <p:attrNameLst>
                                          <p:attrName>style.visibility</p:attrName>
                                        </p:attrNameLst>
                                      </p:cBhvr>
                                      <p:to>
                                        <p:strVal val="visible"/>
                                      </p:to>
                                    </p:set>
                                    <p:anim calcmode="lin" valueType="num">
                                      <p:cBhvr>
                                        <p:cTn id="111" dur="500" fill="hold"/>
                                        <p:tgtEl>
                                          <p:spTgt spid="84"/>
                                        </p:tgtEl>
                                        <p:attrNameLst>
                                          <p:attrName>ppt_w</p:attrName>
                                        </p:attrNameLst>
                                      </p:cBhvr>
                                      <p:tavLst>
                                        <p:tav tm="0">
                                          <p:val>
                                            <p:fltVal val="0"/>
                                          </p:val>
                                        </p:tav>
                                        <p:tav tm="100000">
                                          <p:val>
                                            <p:strVal val="#ppt_w"/>
                                          </p:val>
                                        </p:tav>
                                      </p:tavLst>
                                    </p:anim>
                                    <p:anim calcmode="lin" valueType="num">
                                      <p:cBhvr>
                                        <p:cTn id="112" dur="500" fill="hold"/>
                                        <p:tgtEl>
                                          <p:spTgt spid="84"/>
                                        </p:tgtEl>
                                        <p:attrNameLst>
                                          <p:attrName>ppt_h</p:attrName>
                                        </p:attrNameLst>
                                      </p:cBhvr>
                                      <p:tavLst>
                                        <p:tav tm="0">
                                          <p:val>
                                            <p:fltVal val="0"/>
                                          </p:val>
                                        </p:tav>
                                        <p:tav tm="100000">
                                          <p:val>
                                            <p:strVal val="#ppt_h"/>
                                          </p:val>
                                        </p:tav>
                                      </p:tavLst>
                                    </p:anim>
                                    <p:animEffect transition="in" filter="fade">
                                      <p:cBhvr>
                                        <p:cTn id="113" dur="500"/>
                                        <p:tgtEl>
                                          <p:spTgt spid="84"/>
                                        </p:tgtEl>
                                      </p:cBhvr>
                                    </p:animEffect>
                                  </p:childTnLst>
                                </p:cTn>
                              </p:par>
                            </p:childTnLst>
                          </p:cTn>
                        </p:par>
                        <p:par>
                          <p:cTn id="114" fill="hold">
                            <p:stCondLst>
                              <p:cond delay="8500"/>
                            </p:stCondLst>
                            <p:childTnLst>
                              <p:par>
                                <p:cTn id="115" presetID="22" presetClass="entr" presetSubtype="4" fill="hold" nodeType="afterEffect">
                                  <p:stCondLst>
                                    <p:cond delay="0"/>
                                  </p:stCondLst>
                                  <p:childTnLst>
                                    <p:set>
                                      <p:cBhvr>
                                        <p:cTn id="116" dur="1" fill="hold">
                                          <p:stCondLst>
                                            <p:cond delay="0"/>
                                          </p:stCondLst>
                                        </p:cTn>
                                        <p:tgtEl>
                                          <p:spTgt spid="85"/>
                                        </p:tgtEl>
                                        <p:attrNameLst>
                                          <p:attrName>style.visibility</p:attrName>
                                        </p:attrNameLst>
                                      </p:cBhvr>
                                      <p:to>
                                        <p:strVal val="visible"/>
                                      </p:to>
                                    </p:set>
                                    <p:animEffect transition="in" filter="wipe(down)">
                                      <p:cBhvr>
                                        <p:cTn id="117" dur="500"/>
                                        <p:tgtEl>
                                          <p:spTgt spid="85"/>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83"/>
                                        </p:tgtEl>
                                        <p:attrNameLst>
                                          <p:attrName>style.visibility</p:attrName>
                                        </p:attrNameLst>
                                      </p:cBhvr>
                                      <p:to>
                                        <p:strVal val="visible"/>
                                      </p:to>
                                    </p:set>
                                    <p:animEffect transition="in" filter="wipe(left)">
                                      <p:cBhvr>
                                        <p:cTn id="120" dur="500"/>
                                        <p:tgtEl>
                                          <p:spTgt spid="83"/>
                                        </p:tgtEl>
                                      </p:cBhvr>
                                    </p:animEffect>
                                  </p:childTnLst>
                                </p:cTn>
                              </p:par>
                            </p:childTnLst>
                          </p:cTn>
                        </p:par>
                        <p:par>
                          <p:cTn id="121" fill="hold">
                            <p:stCondLst>
                              <p:cond delay="9000"/>
                            </p:stCondLst>
                            <p:childTnLst>
                              <p:par>
                                <p:cTn id="122" presetID="53" presetClass="entr" presetSubtype="16" fill="hold" grpId="0" nodeType="afterEffect">
                                  <p:stCondLst>
                                    <p:cond delay="0"/>
                                  </p:stCondLst>
                                  <p:childTnLst>
                                    <p:set>
                                      <p:cBhvr>
                                        <p:cTn id="123" dur="1" fill="hold">
                                          <p:stCondLst>
                                            <p:cond delay="0"/>
                                          </p:stCondLst>
                                        </p:cTn>
                                        <p:tgtEl>
                                          <p:spTgt spid="87"/>
                                        </p:tgtEl>
                                        <p:attrNameLst>
                                          <p:attrName>style.visibility</p:attrName>
                                        </p:attrNameLst>
                                      </p:cBhvr>
                                      <p:to>
                                        <p:strVal val="visible"/>
                                      </p:to>
                                    </p:set>
                                    <p:anim calcmode="lin" valueType="num">
                                      <p:cBhvr>
                                        <p:cTn id="124" dur="500" fill="hold"/>
                                        <p:tgtEl>
                                          <p:spTgt spid="87"/>
                                        </p:tgtEl>
                                        <p:attrNameLst>
                                          <p:attrName>ppt_w</p:attrName>
                                        </p:attrNameLst>
                                      </p:cBhvr>
                                      <p:tavLst>
                                        <p:tav tm="0">
                                          <p:val>
                                            <p:fltVal val="0"/>
                                          </p:val>
                                        </p:tav>
                                        <p:tav tm="100000">
                                          <p:val>
                                            <p:strVal val="#ppt_w"/>
                                          </p:val>
                                        </p:tav>
                                      </p:tavLst>
                                    </p:anim>
                                    <p:anim calcmode="lin" valueType="num">
                                      <p:cBhvr>
                                        <p:cTn id="125" dur="500" fill="hold"/>
                                        <p:tgtEl>
                                          <p:spTgt spid="87"/>
                                        </p:tgtEl>
                                        <p:attrNameLst>
                                          <p:attrName>ppt_h</p:attrName>
                                        </p:attrNameLst>
                                      </p:cBhvr>
                                      <p:tavLst>
                                        <p:tav tm="0">
                                          <p:val>
                                            <p:fltVal val="0"/>
                                          </p:val>
                                        </p:tav>
                                        <p:tav tm="100000">
                                          <p:val>
                                            <p:strVal val="#ppt_h"/>
                                          </p:val>
                                        </p:tav>
                                      </p:tavLst>
                                    </p:anim>
                                    <p:animEffect transition="in" filter="fade">
                                      <p:cBhvr>
                                        <p:cTn id="126" dur="500"/>
                                        <p:tgtEl>
                                          <p:spTgt spid="87"/>
                                        </p:tgtEl>
                                      </p:cBhvr>
                                    </p:animEffect>
                                  </p:childTnLst>
                                </p:cTn>
                              </p:par>
                            </p:childTnLst>
                          </p:cTn>
                        </p:par>
                        <p:par>
                          <p:cTn id="127" fill="hold">
                            <p:stCondLst>
                              <p:cond delay="9500"/>
                            </p:stCondLst>
                            <p:childTnLst>
                              <p:par>
                                <p:cTn id="128" presetID="22" presetClass="entr" presetSubtype="4" fill="hold" nodeType="afterEffect">
                                  <p:stCondLst>
                                    <p:cond delay="0"/>
                                  </p:stCondLst>
                                  <p:childTnLst>
                                    <p:set>
                                      <p:cBhvr>
                                        <p:cTn id="129" dur="1" fill="hold">
                                          <p:stCondLst>
                                            <p:cond delay="0"/>
                                          </p:stCondLst>
                                        </p:cTn>
                                        <p:tgtEl>
                                          <p:spTgt spid="88"/>
                                        </p:tgtEl>
                                        <p:attrNameLst>
                                          <p:attrName>style.visibility</p:attrName>
                                        </p:attrNameLst>
                                      </p:cBhvr>
                                      <p:to>
                                        <p:strVal val="visible"/>
                                      </p:to>
                                    </p:set>
                                    <p:animEffect transition="in" filter="wipe(down)">
                                      <p:cBhvr>
                                        <p:cTn id="130" dur="500"/>
                                        <p:tgtEl>
                                          <p:spTgt spid="88"/>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86"/>
                                        </p:tgtEl>
                                        <p:attrNameLst>
                                          <p:attrName>style.visibility</p:attrName>
                                        </p:attrNameLst>
                                      </p:cBhvr>
                                      <p:to>
                                        <p:strVal val="visible"/>
                                      </p:to>
                                    </p:set>
                                    <p:animEffect transition="in" filter="wipe(left)">
                                      <p:cBhvr>
                                        <p:cTn id="133" dur="500"/>
                                        <p:tgtEl>
                                          <p:spTgt spid="86"/>
                                        </p:tgtEl>
                                      </p:cBhvr>
                                    </p:animEffect>
                                  </p:childTnLst>
                                </p:cTn>
                              </p:par>
                            </p:childTnLst>
                          </p:cTn>
                        </p:par>
                        <p:par>
                          <p:cTn id="134" fill="hold">
                            <p:stCondLst>
                              <p:cond delay="10000"/>
                            </p:stCondLst>
                            <p:childTnLst>
                              <p:par>
                                <p:cTn id="135" presetID="21" presetClass="entr" presetSubtype="1" fill="hold" grpId="0" nodeType="afterEffect">
                                  <p:stCondLst>
                                    <p:cond delay="0"/>
                                  </p:stCondLst>
                                  <p:childTnLst>
                                    <p:set>
                                      <p:cBhvr>
                                        <p:cTn id="136" dur="1" fill="hold">
                                          <p:stCondLst>
                                            <p:cond delay="0"/>
                                          </p:stCondLst>
                                        </p:cTn>
                                        <p:tgtEl>
                                          <p:spTgt spid="90"/>
                                        </p:tgtEl>
                                        <p:attrNameLst>
                                          <p:attrName>style.visibility</p:attrName>
                                        </p:attrNameLst>
                                      </p:cBhvr>
                                      <p:to>
                                        <p:strVal val="visible"/>
                                      </p:to>
                                    </p:set>
                                    <p:animEffect transition="in" filter="wheel(1)">
                                      <p:cBhvr>
                                        <p:cTn id="13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61" grpId="0"/>
      <p:bldP spid="62" grpId="0"/>
      <p:bldP spid="65" grpId="0"/>
      <p:bldP spid="66" grpId="0"/>
      <p:bldP spid="68" grpId="0"/>
      <p:bldP spid="69" grpId="0"/>
      <p:bldP spid="71" grpId="0"/>
      <p:bldP spid="72" grpId="0"/>
      <p:bldP spid="74" grpId="0"/>
      <p:bldP spid="75" grpId="0"/>
      <p:bldP spid="77" grpId="0"/>
      <p:bldP spid="78" grpId="0"/>
      <p:bldP spid="80" grpId="0"/>
      <p:bldP spid="81" grpId="0"/>
      <p:bldP spid="83" grpId="0"/>
      <p:bldP spid="84" grpId="0"/>
      <p:bldP spid="86" grpId="0"/>
      <p:bldP spid="87" grpId="0"/>
      <p:bldP spid="9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a:noAutofit/>
          </a:bodyPr>
          <a:lstStyle/>
          <a:p>
            <a:r>
              <a:rPr lang="en-US" altLang="en-US" sz="4400" dirty="0"/>
              <a:t>Risk POINTS AND </a:t>
            </a:r>
            <a:br>
              <a:rPr lang="en-US" altLang="en-US" sz="4400" dirty="0"/>
            </a:br>
            <a:r>
              <a:rPr lang="en-US" altLang="en-US" sz="4400" dirty="0"/>
              <a:t>BARRIERS </a:t>
            </a:r>
            <a:r>
              <a:rPr lang="en-US" sz="4400" dirty="0"/>
              <a:t>Assessment</a:t>
            </a:r>
            <a:endParaRPr lang="en-US" altLang="en-US" sz="4400" dirty="0"/>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2"/>
            <a:ext cx="4702055" cy="1952227"/>
          </a:xfrm>
        </p:spPr>
        <p:txBody>
          <a:bodyPr/>
          <a:lstStyle/>
          <a:p>
            <a:r>
              <a:rPr lang="en-US" dirty="0">
                <a:solidFill>
                  <a:schemeClr val="tx2"/>
                </a:solidFill>
              </a:rPr>
              <a:t>Exercise</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WORKBOOK - PAGE </a:t>
            </a:r>
            <a:r>
              <a:rPr lang="en-US" sz="3600" b="1" dirty="0">
                <a:solidFill>
                  <a:schemeClr val="tx2"/>
                </a:solidFill>
              </a:rPr>
              <a:t>7</a:t>
            </a:r>
            <a:endParaRPr lang="en-US" b="1" dirty="0">
              <a:solidFill>
                <a:schemeClr val="tx2"/>
              </a:solidFill>
            </a:endParaRPr>
          </a:p>
        </p:txBody>
      </p:sp>
      <p:sp>
        <p:nvSpPr>
          <p:cNvPr id="49" name="Title 53">
            <a:extLst>
              <a:ext uri="{FF2B5EF4-FFF2-40B4-BE49-F238E27FC236}">
                <a16:creationId xmlns:a16="http://schemas.microsoft.com/office/drawing/2014/main" id="{4985A444-D7F9-9C4D-95C8-94177AEA93E5}"/>
              </a:ext>
            </a:extLst>
          </p:cNvPr>
          <p:cNvSpPr txBox="1">
            <a:spLocks/>
          </p:cNvSpPr>
          <p:nvPr/>
        </p:nvSpPr>
        <p:spPr>
          <a:xfrm>
            <a:off x="3616479" y="8580998"/>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Guidance - PAGE </a:t>
            </a:r>
            <a:r>
              <a:rPr lang="en-US" sz="3900" b="1" dirty="0">
                <a:solidFill>
                  <a:schemeClr val="tx2"/>
                </a:solidFill>
              </a:rPr>
              <a:t>12</a:t>
            </a:r>
            <a:endParaRPr lang="en-US" b="1" dirty="0">
              <a:solidFill>
                <a:schemeClr val="tx2"/>
              </a:solidFill>
            </a:endParaRPr>
          </a:p>
        </p:txBody>
      </p:sp>
      <p:sp>
        <p:nvSpPr>
          <p:cNvPr id="50" name="Title 53">
            <a:extLst>
              <a:ext uri="{FF2B5EF4-FFF2-40B4-BE49-F238E27FC236}">
                <a16:creationId xmlns:a16="http://schemas.microsoft.com/office/drawing/2014/main" id="{13FBDF02-555B-4948-8679-992285D5B912}"/>
              </a:ext>
            </a:extLst>
          </p:cNvPr>
          <p:cNvSpPr txBox="1">
            <a:spLocks/>
          </p:cNvSpPr>
          <p:nvPr/>
        </p:nvSpPr>
        <p:spPr>
          <a:xfrm>
            <a:off x="3623163" y="7596127"/>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Bonus Exercise - PAGE </a:t>
            </a:r>
            <a:r>
              <a:rPr lang="en-US" sz="3600" b="1" dirty="0">
                <a:solidFill>
                  <a:schemeClr val="tx2"/>
                </a:solidFill>
              </a:rPr>
              <a:t>11</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39</a:t>
            </a:fld>
            <a:endParaRPr lang="en-US" altLang="en-US" sz="1200" dirty="0">
              <a:solidFill>
                <a:schemeClr val="bg1"/>
              </a:solidFill>
            </a:endParaRPr>
          </a:p>
        </p:txBody>
      </p:sp>
      <p:pic>
        <p:nvPicPr>
          <p:cNvPr id="3" name="Picture 2">
            <a:extLst>
              <a:ext uri="{FF2B5EF4-FFF2-40B4-BE49-F238E27FC236}">
                <a16:creationId xmlns:a16="http://schemas.microsoft.com/office/drawing/2014/main" id="{3010D690-2888-1143-A918-26134D94D077}"/>
              </a:ext>
            </a:extLst>
          </p:cNvPr>
          <p:cNvPicPr>
            <a:picLocks noChangeAspect="1"/>
          </p:cNvPicPr>
          <p:nvPr/>
        </p:nvPicPr>
        <p:blipFill>
          <a:blip r:embed="rId4"/>
          <a:stretch>
            <a:fillRect/>
          </a:stretch>
        </p:blipFill>
        <p:spPr>
          <a:xfrm>
            <a:off x="9572519" y="4289846"/>
            <a:ext cx="3289300" cy="3289300"/>
          </a:xfrm>
          <a:prstGeom prst="rect">
            <a:avLst/>
          </a:prstGeom>
        </p:spPr>
      </p:pic>
      <p:pic>
        <p:nvPicPr>
          <p:cNvPr id="8" name="Picture 7">
            <a:extLst>
              <a:ext uri="{FF2B5EF4-FFF2-40B4-BE49-F238E27FC236}">
                <a16:creationId xmlns:a16="http://schemas.microsoft.com/office/drawing/2014/main" id="{2E68A696-589E-7446-875F-EC797132417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79395" y="4519357"/>
            <a:ext cx="825500" cy="2882900"/>
          </a:xfrm>
          <a:prstGeom prst="rect">
            <a:avLst/>
          </a:prstGeom>
        </p:spPr>
      </p:pic>
    </p:spTree>
    <p:extLst>
      <p:ext uri="{BB962C8B-B14F-4D97-AF65-F5344CB8AC3E}">
        <p14:creationId xmlns:p14="http://schemas.microsoft.com/office/powerpoint/2010/main" val="423886765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3"/>
          <p:cNvSpPr>
            <a:spLocks noGrp="1"/>
          </p:cNvSpPr>
          <p:nvPr>
            <p:ph idx="1"/>
          </p:nvPr>
        </p:nvSpPr>
        <p:spPr>
          <a:xfrm>
            <a:off x="5669201" y="2183"/>
            <a:ext cx="1666619" cy="2019053"/>
          </a:xfrm>
          <a:solidFill>
            <a:schemeClr val="accent2"/>
          </a:solidFill>
        </p:spPr>
        <p:txBody>
          <a:bodyPr/>
          <a:lstStyle/>
          <a:p>
            <a:r>
              <a:rPr lang="en-US" altLang="en-US" dirty="0"/>
              <a:t>10</a:t>
            </a:r>
          </a:p>
        </p:txBody>
      </p:sp>
      <p:grpSp>
        <p:nvGrpSpPr>
          <p:cNvPr id="42" name="Group 41">
            <a:extLst>
              <a:ext uri="{FF2B5EF4-FFF2-40B4-BE49-F238E27FC236}">
                <a16:creationId xmlns:a16="http://schemas.microsoft.com/office/drawing/2014/main" id="{1C1BBF2E-5B78-1B48-98E6-E346307502B5}"/>
              </a:ext>
            </a:extLst>
          </p:cNvPr>
          <p:cNvGrpSpPr/>
          <p:nvPr/>
        </p:nvGrpSpPr>
        <p:grpSpPr>
          <a:xfrm>
            <a:off x="0" y="9407592"/>
            <a:ext cx="13003213" cy="431871"/>
            <a:chOff x="1" y="9426435"/>
            <a:chExt cx="13004800" cy="472939"/>
          </a:xfrm>
        </p:grpSpPr>
        <p:sp>
          <p:nvSpPr>
            <p:cNvPr id="43" name="Shape 606">
              <a:extLst>
                <a:ext uri="{FF2B5EF4-FFF2-40B4-BE49-F238E27FC236}">
                  <a16:creationId xmlns:a16="http://schemas.microsoft.com/office/drawing/2014/main" id="{669DA961-9C32-E545-A82C-8CC56D118BDC}"/>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4" name="Shape 607">
              <a:extLst>
                <a:ext uri="{FF2B5EF4-FFF2-40B4-BE49-F238E27FC236}">
                  <a16:creationId xmlns:a16="http://schemas.microsoft.com/office/drawing/2014/main" id="{536A7958-E2AA-1444-9A96-A53C7C3B5CB1}"/>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5" name="Shape 608">
              <a:extLst>
                <a:ext uri="{FF2B5EF4-FFF2-40B4-BE49-F238E27FC236}">
                  <a16:creationId xmlns:a16="http://schemas.microsoft.com/office/drawing/2014/main" id="{5E9E6740-8619-7849-94E4-A925BBF3BED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6" name="Shape 609">
              <a:extLst>
                <a:ext uri="{FF2B5EF4-FFF2-40B4-BE49-F238E27FC236}">
                  <a16:creationId xmlns:a16="http://schemas.microsoft.com/office/drawing/2014/main" id="{887864A6-9050-E447-9DEA-A57D6EBD1181}"/>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7" name="Shape 610">
              <a:extLst>
                <a:ext uri="{FF2B5EF4-FFF2-40B4-BE49-F238E27FC236}">
                  <a16:creationId xmlns:a16="http://schemas.microsoft.com/office/drawing/2014/main" id="{249548C9-2247-E045-B73D-7CC0555CCCAE}"/>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8" name="Shape 610">
              <a:extLst>
                <a:ext uri="{FF2B5EF4-FFF2-40B4-BE49-F238E27FC236}">
                  <a16:creationId xmlns:a16="http://schemas.microsoft.com/office/drawing/2014/main" id="{19296F8A-3EB4-8949-9BFA-F0BAB10FE978}"/>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9" name="Shape 610">
              <a:extLst>
                <a:ext uri="{FF2B5EF4-FFF2-40B4-BE49-F238E27FC236}">
                  <a16:creationId xmlns:a16="http://schemas.microsoft.com/office/drawing/2014/main" id="{3202D5BF-AD0D-AC44-B3DF-D604374A79B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23" name="Text Placeholder 5">
            <a:extLst>
              <a:ext uri="{FF2B5EF4-FFF2-40B4-BE49-F238E27FC236}">
                <a16:creationId xmlns:a16="http://schemas.microsoft.com/office/drawing/2014/main" id="{5F61CC3B-2D72-9E41-ACB4-E77E6F22A8E0}"/>
              </a:ext>
            </a:extLst>
          </p:cNvPr>
          <p:cNvSpPr txBox="1">
            <a:spLocks/>
          </p:cNvSpPr>
          <p:nvPr/>
        </p:nvSpPr>
        <p:spPr>
          <a:xfrm>
            <a:off x="1827058" y="3385870"/>
            <a:ext cx="9565136" cy="1499665"/>
          </a:xfrm>
          <a:prstGeom prst="rect">
            <a:avLst/>
          </a:prstGeom>
          <a:solidFill>
            <a:schemeClr val="accent2"/>
          </a:solidFill>
        </p:spPr>
        <p:txBody>
          <a:bodyPr tIns="182858" bIns="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a:spcBef>
                <a:spcPct val="20000"/>
              </a:spcBef>
              <a:spcAft>
                <a:spcPts val="600"/>
              </a:spcAft>
              <a:buClr>
                <a:srgbClr val="655DA3"/>
              </a:buClr>
            </a:pPr>
            <a:r>
              <a:rPr lang="en-US" sz="11499" cap="all" spc="890" dirty="0">
                <a:solidFill>
                  <a:schemeClr val="bg1"/>
                </a:solidFill>
                <a:ea typeface="+mj-ea"/>
                <a:cs typeface="+mj-cs"/>
              </a:rPr>
              <a:t>PROTECTION</a:t>
            </a:r>
          </a:p>
        </p:txBody>
      </p:sp>
      <p:sp>
        <p:nvSpPr>
          <p:cNvPr id="20" name="Slide Number Placeholder 5">
            <a:extLst>
              <a:ext uri="{FF2B5EF4-FFF2-40B4-BE49-F238E27FC236}">
                <a16:creationId xmlns:a16="http://schemas.microsoft.com/office/drawing/2014/main" id="{C9B3AA8B-5FBE-CF4E-95F9-DD563DADCBB3}"/>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a:t>
            </a:fld>
            <a:endParaRPr lang="en-US" altLang="en-US" sz="1200" dirty="0">
              <a:solidFill>
                <a:schemeClr val="bg1"/>
              </a:solidFill>
            </a:endParaRPr>
          </a:p>
        </p:txBody>
      </p:sp>
      <p:pic>
        <p:nvPicPr>
          <p:cNvPr id="3" name="Picture 2">
            <a:extLst>
              <a:ext uri="{FF2B5EF4-FFF2-40B4-BE49-F238E27FC236}">
                <a16:creationId xmlns:a16="http://schemas.microsoft.com/office/drawing/2014/main" id="{E72D13CB-D2D2-204E-9C5B-94F0AB3EFEC3}"/>
              </a:ext>
            </a:extLst>
          </p:cNvPr>
          <p:cNvPicPr>
            <a:picLocks noChangeAspect="1"/>
          </p:cNvPicPr>
          <p:nvPr/>
        </p:nvPicPr>
        <p:blipFill>
          <a:blip r:embed="rId3"/>
          <a:stretch>
            <a:fillRect/>
          </a:stretch>
        </p:blipFill>
        <p:spPr>
          <a:xfrm>
            <a:off x="4857860" y="4885535"/>
            <a:ext cx="3289300" cy="3289300"/>
          </a:xfrm>
          <a:prstGeom prst="rect">
            <a:avLst/>
          </a:prstGeom>
        </p:spPr>
      </p:pic>
      <p:grpSp>
        <p:nvGrpSpPr>
          <p:cNvPr id="21" name="Group 20">
            <a:extLst>
              <a:ext uri="{FF2B5EF4-FFF2-40B4-BE49-F238E27FC236}">
                <a16:creationId xmlns:a16="http://schemas.microsoft.com/office/drawing/2014/main" id="{6D048BF5-8F49-3A4D-8DAD-9EDD15BC50CB}"/>
              </a:ext>
            </a:extLst>
          </p:cNvPr>
          <p:cNvGrpSpPr/>
          <p:nvPr/>
        </p:nvGrpSpPr>
        <p:grpSpPr>
          <a:xfrm>
            <a:off x="5509581" y="8936492"/>
            <a:ext cx="2041918" cy="473126"/>
            <a:chOff x="5582387" y="8894626"/>
            <a:chExt cx="2041918" cy="473126"/>
          </a:xfrm>
        </p:grpSpPr>
        <p:pic>
          <p:nvPicPr>
            <p:cNvPr id="22" name="Picture 21">
              <a:extLst>
                <a:ext uri="{FF2B5EF4-FFF2-40B4-BE49-F238E27FC236}">
                  <a16:creationId xmlns:a16="http://schemas.microsoft.com/office/drawing/2014/main" id="{406297A7-A059-D247-8EE4-A8A2E8942DD6}"/>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4" name="Straight Connector 23">
              <a:extLst>
                <a:ext uri="{FF2B5EF4-FFF2-40B4-BE49-F238E27FC236}">
                  <a16:creationId xmlns:a16="http://schemas.microsoft.com/office/drawing/2014/main" id="{FBD81389-58C3-1142-886B-549FAFFAE17D}"/>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FCB56AF9-C1D0-294A-B9F5-B84F27DA6BEB}"/>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82850168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1"/>
                </a:solidFill>
              </a:rPr>
              <a:t>Exercise: </a:t>
            </a:r>
            <a:r>
              <a:rPr lang="en-US" dirty="0"/>
              <a:t>Risk Points and Barriers Assessment</a:t>
            </a:r>
          </a:p>
        </p:txBody>
      </p:sp>
      <p:pic>
        <p:nvPicPr>
          <p:cNvPr id="35" name="Picture Placeholder 2">
            <a:extLst>
              <a:ext uri="{FF2B5EF4-FFF2-40B4-BE49-F238E27FC236}">
                <a16:creationId xmlns:a16="http://schemas.microsoft.com/office/drawing/2014/main" id="{6C0049D4-EA6F-1C4F-AA09-AFDF2A628A0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7264" r="7264"/>
          <a:stretch/>
        </p:blipFill>
        <p:spPr/>
      </p:pic>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5943600" y="1682020"/>
            <a:ext cx="6772276" cy="7008927"/>
          </a:xfrm>
        </p:spPr>
        <p:txBody>
          <a:bodyPr>
            <a:normAutofit/>
          </a:bodyPr>
          <a:lstStyle/>
          <a:p>
            <a:pPr lvl="1"/>
            <a:r>
              <a:rPr lang="en-US" altLang="en-US" dirty="0"/>
              <a:t>Ava is 62 years old. When she was 18, she got married. She and her husband were married for more than fifteen years, but Ava was unable to bear children, and he granted her a divorce. Due to her age and the economic needs of her family, they did not pressure her to marry again. Ava found a job working at a health clinic. It was there she met Laila more than 25 years ago. At that time, Laila was in her early 20s and married with three children. Ava and Laila were careful to conceal their relationship since they knew they could be gravely harmed. Despite their precautions, Ava’</a:t>
            </a:r>
            <a:r>
              <a:rPr lang="en-US" altLang="ja-JP" dirty="0"/>
              <a:t>s brother discovered her and Laila together. He threatened to report her to the police. He also told Laila’s husband about the relationship. Ava and Laila fled, leaving Laila’s children behind. </a:t>
            </a:r>
            <a:endParaRPr lang="en-US" altLang="en-US" dirty="0"/>
          </a:p>
          <a:p>
            <a:endParaRPr lang="en-US" dirty="0"/>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8376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40</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rPr>
              <a:t>Ava</a:t>
            </a:r>
            <a:br>
              <a:rPr kumimoji="0" lang="en-US" alt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rPr>
            </a:b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#1:</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60713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build="p"/>
      <p:bldP spid="36" grpId="0" animBg="1"/>
      <p:bldP spid="54" grpId="0"/>
      <p:bldP spid="5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1"/>
                </a:solidFill>
              </a:rPr>
              <a:t>Exercise: </a:t>
            </a:r>
            <a:r>
              <a:rPr lang="en-US" dirty="0"/>
              <a:t>Risk Points and Barriers Assessment</a:t>
            </a:r>
          </a:p>
        </p:txBody>
      </p:sp>
      <p:pic>
        <p:nvPicPr>
          <p:cNvPr id="35" name="Picture Placeholder 2">
            <a:extLst>
              <a:ext uri="{FF2B5EF4-FFF2-40B4-BE49-F238E27FC236}">
                <a16:creationId xmlns:a16="http://schemas.microsoft.com/office/drawing/2014/main" id="{6C0049D4-EA6F-1C4F-AA09-AFDF2A628A0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7264" r="7264"/>
          <a:stretch/>
        </p:blipFill>
        <p:spPr/>
      </p:pic>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r>
              <a:rPr lang="en-US" altLang="en-US" dirty="0"/>
              <a:t>A sympathetic colleague put them in touch with a women’s group in a large city in another province. Ava obtained a job at a local clinic, and they were able to establish a household together there. A number of years later, there was an earthquake that devastated the city. The women’s organization Laila and Ava had relied on for support was destroyed. Feeling too vulnerable as single women to remain in the city, and unable to return to their village, Ava and Laila crossed the border into the country of asylum and sought assistance there.</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8376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41</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rPr>
              <a:t>Ava</a:t>
            </a:r>
            <a:br>
              <a:rPr kumimoji="0" lang="en-US" alt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rPr>
            </a:b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#1:</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396059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1"/>
                </a:solidFill>
              </a:rPr>
              <a:t>Exercise: </a:t>
            </a:r>
            <a:r>
              <a:rPr lang="en-US" dirty="0"/>
              <a:t>Risk Points and Barriers Assessment</a:t>
            </a:r>
          </a:p>
        </p:txBody>
      </p:sp>
      <p:pic>
        <p:nvPicPr>
          <p:cNvPr id="35" name="Picture Placeholder 2">
            <a:extLst>
              <a:ext uri="{FF2B5EF4-FFF2-40B4-BE49-F238E27FC236}">
                <a16:creationId xmlns:a16="http://schemas.microsoft.com/office/drawing/2014/main" id="{6C0049D4-EA6F-1C4F-AA09-AFDF2A628A0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7264" r="7264"/>
          <a:stretch/>
        </p:blipFill>
        <p:spPr/>
      </p:pic>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r>
              <a:rPr lang="en-US" altLang="en-US" dirty="0"/>
              <a:t>Since arriving, Ava and Laila have had difficulty finding work, and Laila has engaged in survival sex work. It is a rural area with many individuals from their country of origin who were displaced either by the earthquake or a tribal conflict in the region. They have told everyone they are aunt and niece, but fear being exposed. </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8376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42</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rPr>
              <a:t>Ava</a:t>
            </a:r>
            <a:br>
              <a:rPr kumimoji="0" lang="en-US" alt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rPr>
            </a:b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#1:</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265792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6310183" y="8572016"/>
            <a:ext cx="6686895"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6326207" y="1407178"/>
            <a:ext cx="6677006"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nvSpPr>
        <p:spPr bwMode="auto">
          <a:xfrm>
            <a:off x="0" y="1407178"/>
            <a:ext cx="6326207" cy="7283769"/>
          </a:xfrm>
          <a:prstGeom prst="rect">
            <a:avLst/>
          </a:prstGeom>
          <a:solidFill>
            <a:schemeClr val="accent1"/>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nvPr>
        </p:nvSpPr>
        <p:spPr/>
        <p:txBody>
          <a:bodyPr/>
          <a:lstStyle/>
          <a:p>
            <a:pPr lvl="0"/>
            <a:r>
              <a:rPr lang="en-US" b="1" dirty="0">
                <a:solidFill>
                  <a:schemeClr val="accent1"/>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6476198" y="3186240"/>
            <a:ext cx="6315878" cy="5504707"/>
          </a:xfrm>
        </p:spPr>
        <p:txBody>
          <a:bodyPr/>
          <a:lstStyle/>
          <a:p>
            <a:r>
              <a:rPr lang="en-US" sz="2800" dirty="0">
                <a:solidFill>
                  <a:schemeClr val="accent1"/>
                </a:solidFill>
              </a:rPr>
              <a:t>Top Risk Points and Barriers</a:t>
            </a:r>
          </a:p>
          <a:p>
            <a:pPr lvl="1"/>
            <a:r>
              <a:rPr lang="en-US" dirty="0"/>
              <a:t>List / discuss risk point or barrier</a:t>
            </a:r>
          </a:p>
          <a:p>
            <a:endParaRPr lang="en-US" dirty="0"/>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nvPr>
        </p:nvSpPr>
        <p:spPr/>
        <p:txBody>
          <a:bodyPr>
            <a:normAutofit fontScale="92500" lnSpcReduction="10000"/>
          </a:bodyPr>
          <a:lstStyle/>
          <a:p>
            <a:r>
              <a:rPr lang="en-US" altLang="en-US"/>
              <a:t>Ava is 62 years old. When she was 18, she got married. She and her husband were married for more than fifteen years, but Ava was unable to bear children, and he granted her a divorce. Due to her age and the economic needs of her family, they did not pressure her to marry again. Ava found a job working at a health clinic. It was there she met Laila more than 25 years ago. At that time, Laila was in her early 20s and married with three children. Ava and Laila were careful to conceal their relationship since they knew they could be gravely harmed. Despite their precautions, Ava’</a:t>
            </a:r>
            <a:r>
              <a:rPr lang="en-US" altLang="ja-JP"/>
              <a:t>s brother discovered her and Laila together. He threatened to report her to the police. He also told Laila’s husband about the relationship. Ava and Laila fled, leaving Laila’s children behind. </a:t>
            </a:r>
            <a:endParaRPr lang="en-US" altLang="en-US"/>
          </a:p>
          <a:p>
            <a:r>
              <a:rPr lang="en-US" altLang="en-US"/>
              <a:t>A sympathetic colleague put them in touch with a women’</a:t>
            </a:r>
            <a:r>
              <a:rPr lang="en-US" altLang="ja-JP"/>
              <a:t>s group in a large city in another province. Ava obtained a job at a local clinic, and they were able to establish a household together there. A number of years later, there was an earthquake that devastated the city. The women’s organization Laila and Ava had relied on for support was destroyed. Feeling too vulnerable as single women to remain in the city, and unable to return to their village, Ava and Laila crossed the border into the country of asylum and sought assistance there.</a:t>
            </a:r>
          </a:p>
          <a:p>
            <a:r>
              <a:rPr lang="en-US" altLang="en-US"/>
              <a:t>Since arriving, Ava and Laila have had difficulty finding work, and Laila has engaged in survival sex work. It is a rural area with many individuals from their country of origin who were displaced either by the earthquake or a tribal conflict in the region. They have told everyone they are aunt and niece, but fear being exposed. </a:t>
            </a:r>
          </a:p>
          <a:p>
            <a:endParaRPr lang="en-US" dirty="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43</a:t>
            </a:fld>
            <a:endParaRPr lang="en-US" altLang="en-US" sz="1200" dirty="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200025" y="1540397"/>
            <a:ext cx="5381625"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#1: </a:t>
            </a:r>
            <a:r>
              <a:rPr kumimoji="0" lang="en-US" altLang="en-US" sz="280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Ava</a:t>
            </a:r>
            <a:endParaRPr kumimoji="0" lang="en-US" sz="280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1"/>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grpSp>
      </p:grpSp>
      <p:sp>
        <p:nvSpPr>
          <p:cNvPr id="33" name="Rectangle 32">
            <a:extLst>
              <a:ext uri="{FF2B5EF4-FFF2-40B4-BE49-F238E27FC236}">
                <a16:creationId xmlns:a16="http://schemas.microsoft.com/office/drawing/2014/main" id="{C0EDE8CE-8A01-C84D-AE33-916E1A620997}"/>
              </a:ext>
            </a:extLst>
          </p:cNvPr>
          <p:cNvSpPr/>
          <p:nvPr/>
        </p:nvSpPr>
        <p:spPr>
          <a:xfrm>
            <a:off x="7600703" y="2070931"/>
            <a:ext cx="3606500" cy="584775"/>
          </a:xfrm>
          <a:prstGeom prst="rect">
            <a:avLst/>
          </a:prstGeom>
        </p:spPr>
        <p:txBody>
          <a:bodyPr wrap="none">
            <a:spAutoFit/>
          </a:bodyPr>
          <a:lstStyle/>
          <a:p>
            <a:r>
              <a:rPr lang="en-US" sz="3200" b="1" dirty="0">
                <a:solidFill>
                  <a:schemeClr val="accent1"/>
                </a:solidFill>
              </a:rPr>
              <a:t>Potential Responses</a:t>
            </a:r>
          </a:p>
        </p:txBody>
      </p:sp>
    </p:spTree>
    <p:extLst>
      <p:ext uri="{BB962C8B-B14F-4D97-AF65-F5344CB8AC3E}">
        <p14:creationId xmlns:p14="http://schemas.microsoft.com/office/powerpoint/2010/main" val="267316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3">
            <a:extLst>
              <a:ext uri="{FF2B5EF4-FFF2-40B4-BE49-F238E27FC236}">
                <a16:creationId xmlns:a16="http://schemas.microsoft.com/office/drawing/2014/main" id="{B3C28CF9-527C-4D43-A974-39EF67F46BF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656" r="10656"/>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2"/>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Anwar does not have friends or family members in the county of asylum. </a:t>
            </a:r>
          </a:p>
          <a:p>
            <a:pPr lvl="1">
              <a:spcBef>
                <a:spcPts val="600"/>
              </a:spcBef>
            </a:pPr>
            <a:r>
              <a:rPr lang="en-US" altLang="en-US" dirty="0"/>
              <a:t>He has recently approached assistance organizations because his savings are running out, and he does not have a legal work permit. Anwar fled his country of origin after being detained and severely abused by the police. The incident occurred because Anwar confessed to his wife that he had been in a long-term relationship with a man. </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44</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Anwar</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#2:</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138828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fade">
                                      <p:cBhvr>
                                        <p:cTn id="35"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build="p"/>
      <p:bldP spid="36" grpId="0" animBg="1"/>
      <p:bldP spid="54" grpId="0"/>
      <p:bldP spid="5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pic>
        <p:nvPicPr>
          <p:cNvPr id="14" name="Picture Placeholder 3">
            <a:extLst>
              <a:ext uri="{FF2B5EF4-FFF2-40B4-BE49-F238E27FC236}">
                <a16:creationId xmlns:a16="http://schemas.microsoft.com/office/drawing/2014/main" id="{B3C28CF9-527C-4D43-A974-39EF67F46BF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656" r="10656"/>
          <a:stretch>
            <a:fillRect/>
          </a:stretch>
        </p:blipFill>
        <p:spPr/>
      </p:pic>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2"/>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She suspected he was having an affair </a:t>
            </a:r>
            <a:br>
              <a:rPr lang="en-US" altLang="en-US" dirty="0"/>
            </a:br>
            <a:r>
              <a:rPr lang="en-US" altLang="en-US" dirty="0"/>
              <a:t>for some time, and after reading text messages on his phone confronted him. He hoped she might be sympathetic so confided in her. Instead, she reported him and his partner to the local police station. After she reported him, the police arrested Anwar and his partner and detained them for several weeks. </a:t>
            </a:r>
          </a:p>
          <a:p>
            <a:pPr lvl="1">
              <a:spcBef>
                <a:spcPts val="600"/>
              </a:spcBef>
            </a:pPr>
            <a:r>
              <a:rPr lang="en-US" altLang="en-US" dirty="0"/>
              <a:t>Anwar’s wife told her family he was arrested because he had been abusing her.</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45</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Anwar</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#2:</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64545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pic>
        <p:nvPicPr>
          <p:cNvPr id="14" name="Picture Placeholder 3">
            <a:extLst>
              <a:ext uri="{FF2B5EF4-FFF2-40B4-BE49-F238E27FC236}">
                <a16:creationId xmlns:a16="http://schemas.microsoft.com/office/drawing/2014/main" id="{B3C28CF9-527C-4D43-A974-39EF67F46BF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656" r="10656"/>
          <a:stretch>
            <a:fillRect/>
          </a:stretch>
        </p:blipFill>
        <p:spPr/>
      </p:pic>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2"/>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During his detention, Anwar suffered both physical and sexual violence. Eventually, friends paid his bail and, after his release, Anwar emptied his bank account and fled the country. As he was leaving, he received threatening text messages from his wife’s family. Since his arrival, he’s had no contact with them or his partner. </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8376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46</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Anwar</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#2:</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143647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6310183" y="8572016"/>
            <a:ext cx="6686895"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6326207" y="1407178"/>
            <a:ext cx="6677006"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nvSpPr>
        <p:spPr bwMode="auto">
          <a:xfrm>
            <a:off x="0" y="1407178"/>
            <a:ext cx="6326207" cy="7283769"/>
          </a:xfrm>
          <a:prstGeom prst="rect">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nvPr>
        </p:nvSpPr>
        <p:spPr/>
        <p:txBody>
          <a:bodyPr/>
          <a:lstStyle/>
          <a:p>
            <a:pPr lvl="0"/>
            <a:r>
              <a:rPr lang="en-US" b="1" dirty="0">
                <a:solidFill>
                  <a:schemeClr val="accent2"/>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6476198" y="3186240"/>
            <a:ext cx="6315878" cy="5504707"/>
          </a:xfrm>
        </p:spPr>
        <p:txBody>
          <a:bodyPr/>
          <a:lstStyle/>
          <a:p>
            <a:r>
              <a:rPr lang="en-US" sz="2800" dirty="0"/>
              <a:t>Top Risk Points and Barriers</a:t>
            </a:r>
          </a:p>
          <a:p>
            <a:pPr lvl="1"/>
            <a:r>
              <a:rPr lang="en-US" dirty="0"/>
              <a:t>List / discuss risk point or barrier</a:t>
            </a:r>
          </a:p>
          <a:p>
            <a:endParaRPr lang="en-US" dirty="0"/>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nvPr>
        </p:nvSpPr>
        <p:spPr/>
        <p:txBody>
          <a:bodyPr>
            <a:normAutofit fontScale="92500" lnSpcReduction="10000"/>
          </a:bodyPr>
          <a:lstStyle/>
          <a:p>
            <a:r>
              <a:rPr lang="en-US" altLang="en-US" dirty="0"/>
              <a:t>Anwar lives in an urban area and has isolated himself from other persons of concern, including those from his country of origin, due to the fear they will persecute him. He maintains a low profile. He avoids going out during the day, if possible, and avoids crowded public areas where people may see him. He prefers to go out in the evenings and do his shopping when markets are less crowded and he can maintain his anonymity. </a:t>
            </a:r>
            <a:br>
              <a:rPr lang="en-US" altLang="en-US" dirty="0"/>
            </a:br>
            <a:r>
              <a:rPr lang="en-US" altLang="en-US" dirty="0"/>
              <a:t> </a:t>
            </a:r>
            <a:br>
              <a:rPr lang="en-US" altLang="en-US" dirty="0"/>
            </a:br>
            <a:r>
              <a:rPr lang="en-US" altLang="en-US" dirty="0"/>
              <a:t>Anwar does not have friends or family members in the county of asylum. He has recently approached assistance organizations because his savings are running out, and he does not have a legal work permit. Anwar fled his country of origin after being detained and severely abused by the police. The incident occurred because Anwar confessed to his wife that he had been in a long-term relationship with a man. </a:t>
            </a:r>
          </a:p>
          <a:p>
            <a:r>
              <a:rPr lang="en-US" altLang="en-US" dirty="0"/>
              <a:t>She suspected he was having an affair for some time, and after reading text messages on his phone confronted him. He hoped she might be sympathetic so confided in her. Instead, she reported him and his partner to the local police station. After she reported him, the police arrested Anwar and his partner and detained them for several weeks. Anwar’s wife told her family he was arrested because he had been abusing her.</a:t>
            </a:r>
          </a:p>
          <a:p>
            <a:r>
              <a:rPr lang="en-US" altLang="en-US" dirty="0"/>
              <a:t>During his detention, Anwar suffered both physical and sexual violence. Eventually, friends paid his bail and, after his release, Anwar emptied his bank account and fled the country. As he was leaving, he received threatening text messages from his wife’s family. Since his arrival, he’s had no contact with them or his partner. </a:t>
            </a:r>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47</a:t>
            </a:fld>
            <a:endParaRPr lang="en-US" altLang="en-US" sz="1200" dirty="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200025" y="1540397"/>
            <a:ext cx="5381625"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#2</a:t>
            </a:r>
            <a:r>
              <a:rPr kumimoji="0" lang="en-US" altLang="en-US" sz="2800" b="0" i="0" u="none" strike="noStrike" kern="0" cap="none" spc="0" normalizeH="0" baseline="0" noProof="0">
                <a:ln>
                  <a:noFill/>
                </a:ln>
                <a:solidFill>
                  <a:srgbClr val="FFFFFF"/>
                </a:solidFill>
                <a:effectLst/>
                <a:uLnTx/>
                <a:uFillTx/>
                <a:latin typeface="Calibri" charset="0"/>
                <a:ea typeface="MS PGothic" charset="-128"/>
                <a:cs typeface="Calibri" charset="0"/>
                <a:sym typeface="Gill Sans" charset="0"/>
              </a:rPr>
              <a:t>: </a:t>
            </a:r>
            <a:r>
              <a:rPr kumimoji="0" lang="en-US" altLang="en-US" sz="2800" i="0" u="none" strike="noStrike" kern="0" cap="none" spc="0" normalizeH="0" baseline="0" noProof="0">
                <a:ln>
                  <a:noFill/>
                </a:ln>
                <a:solidFill>
                  <a:srgbClr val="FFFFFF"/>
                </a:solidFill>
                <a:effectLst/>
                <a:uLnTx/>
                <a:uFillTx/>
                <a:latin typeface="Calibri" charset="0"/>
                <a:ea typeface="MS PGothic" charset="-128"/>
                <a:cs typeface="Calibri" charset="0"/>
                <a:sym typeface="Gill Sans" charset="0"/>
              </a:rPr>
              <a:t>Anwar</a:t>
            </a:r>
            <a:endParaRPr kumimoji="0" lang="en-US" sz="280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grpSp>
      </p:grpSp>
      <p:sp>
        <p:nvSpPr>
          <p:cNvPr id="33" name="Rectangle 32">
            <a:extLst>
              <a:ext uri="{FF2B5EF4-FFF2-40B4-BE49-F238E27FC236}">
                <a16:creationId xmlns:a16="http://schemas.microsoft.com/office/drawing/2014/main" id="{C0EDE8CE-8A01-C84D-AE33-916E1A620997}"/>
              </a:ext>
            </a:extLst>
          </p:cNvPr>
          <p:cNvSpPr/>
          <p:nvPr/>
        </p:nvSpPr>
        <p:spPr>
          <a:xfrm>
            <a:off x="7600703" y="2070931"/>
            <a:ext cx="3606500" cy="584775"/>
          </a:xfrm>
          <a:prstGeom prst="rect">
            <a:avLst/>
          </a:prstGeom>
        </p:spPr>
        <p:txBody>
          <a:bodyPr wrap="none">
            <a:spAutoFit/>
          </a:bodyPr>
          <a:lstStyle/>
          <a:p>
            <a:r>
              <a:rPr lang="en-US" sz="3200" b="1" dirty="0">
                <a:solidFill>
                  <a:schemeClr val="accent2"/>
                </a:solidFill>
              </a:rPr>
              <a:t>Potential Responses</a:t>
            </a:r>
          </a:p>
        </p:txBody>
      </p:sp>
    </p:spTree>
    <p:extLst>
      <p:ext uri="{BB962C8B-B14F-4D97-AF65-F5344CB8AC3E}">
        <p14:creationId xmlns:p14="http://schemas.microsoft.com/office/powerpoint/2010/main" val="346182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4">
            <a:extLst>
              <a:ext uri="{FF2B5EF4-FFF2-40B4-BE49-F238E27FC236}">
                <a16:creationId xmlns:a16="http://schemas.microsoft.com/office/drawing/2014/main" id="{0D65B2DF-538E-B942-BFC3-4A2F6D379872}"/>
              </a:ext>
            </a:extLst>
          </p:cNvPr>
          <p:cNvPicPr>
            <a:picLocks noGrp="1" noChangeAspect="1"/>
          </p:cNvPicPr>
          <p:nvPr>
            <p:ph type="pic" sz="quarter" idx="10"/>
          </p:nvPr>
        </p:nvPicPr>
        <p:blipFill>
          <a:blip r:embed="rId3"/>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3"/>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Mia is a 24-year-old bisexual woman who was displaced eight months ago. Mia’s mother died when she was born and her father remains in the country of origin. She has no other relatives or close friends in the country of asylum. Mia lives with three young single women in an urban area that is primarily populated by migrants and asylum-seekers from the region. She was placed in the housing with the young women through a service provider and does not know them well. </a:t>
            </a:r>
          </a:p>
        </p:txBody>
      </p:sp>
      <p:sp>
        <p:nvSpPr>
          <p:cNvPr id="36" name="Rectangle 35">
            <a:extLst>
              <a:ext uri="{FF2B5EF4-FFF2-40B4-BE49-F238E27FC236}">
                <a16:creationId xmlns:a16="http://schemas.microsoft.com/office/drawing/2014/main" id="{F16CF4BB-5CBE-624A-A092-99F02A898D70}"/>
              </a:ext>
            </a:extLst>
          </p:cNvPr>
          <p:cNvSpPr/>
          <p:nvPr/>
        </p:nvSpPr>
        <p:spPr>
          <a:xfrm>
            <a:off x="-1" y="1400034"/>
            <a:ext cx="5732463" cy="7298057"/>
          </a:xfrm>
          <a:prstGeom prst="rect">
            <a:avLst/>
          </a:prstGeom>
          <a:solidFill>
            <a:srgbClr val="329E9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48</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Mia</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#3:</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a14:imgEffect>
                      <a14:colorTemperature colorTemp="11105"/>
                    </a14:imgEffect>
                    <a14:imgEffect>
                      <a14:saturation sat="23200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62952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build="p"/>
      <p:bldP spid="36" grpId="0" animBg="1"/>
      <p:bldP spid="54" grpId="0"/>
      <p:bldP spid="5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4">
            <a:extLst>
              <a:ext uri="{FF2B5EF4-FFF2-40B4-BE49-F238E27FC236}">
                <a16:creationId xmlns:a16="http://schemas.microsoft.com/office/drawing/2014/main" id="{0D65B2DF-538E-B942-BFC3-4A2F6D379872}"/>
              </a:ext>
            </a:extLst>
          </p:cNvPr>
          <p:cNvPicPr>
            <a:picLocks noGrp="1" noChangeAspect="1"/>
          </p:cNvPicPr>
          <p:nvPr>
            <p:ph type="pic" sz="quarter" idx="10"/>
          </p:nvPr>
        </p:nvPicPr>
        <p:blipFill>
          <a:blip r:embed="rId3"/>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3"/>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Prior to her flight, Mia was severely injured in an attack against her and her female partner by members of the community. Her partner was killed. Friends later helped Mia flee the country. As a result of her injuries, Mia now has severe mobility issues and requires assistance walking. </a:t>
            </a:r>
          </a:p>
          <a:p>
            <a:pPr lvl="1">
              <a:spcBef>
                <a:spcPts val="600"/>
              </a:spcBef>
            </a:pPr>
            <a:r>
              <a:rPr lang="en-US" altLang="en-US" dirty="0"/>
              <a:t>She subsists on assistance from an organization for asylum-seekers with disabilities, but the assistance is limited, and Mia often must rely on sympathetic neighbors and friends in order to support herself throughout the month. </a:t>
            </a:r>
          </a:p>
          <a:p>
            <a:pPr lvl="1">
              <a:spcBef>
                <a:spcPts val="600"/>
              </a:spcBef>
            </a:pPr>
            <a:endParaRPr lang="en-US" altLang="en-US" dirty="0"/>
          </a:p>
        </p:txBody>
      </p:sp>
      <p:sp>
        <p:nvSpPr>
          <p:cNvPr id="36" name="Rectangle 35">
            <a:extLst>
              <a:ext uri="{FF2B5EF4-FFF2-40B4-BE49-F238E27FC236}">
                <a16:creationId xmlns:a16="http://schemas.microsoft.com/office/drawing/2014/main" id="{F16CF4BB-5CBE-624A-A092-99F02A898D70}"/>
              </a:ext>
            </a:extLst>
          </p:cNvPr>
          <p:cNvSpPr/>
          <p:nvPr/>
        </p:nvSpPr>
        <p:spPr>
          <a:xfrm>
            <a:off x="-1" y="1400034"/>
            <a:ext cx="5732463" cy="7298057"/>
          </a:xfrm>
          <a:prstGeom prst="rect">
            <a:avLst/>
          </a:prstGeom>
          <a:solidFill>
            <a:srgbClr val="329E9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49</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Mia</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#3:</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a14:imgEffect>
                      <a14:colorTemperature colorTemp="11105"/>
                    </a14:imgEffect>
                    <a14:imgEffect>
                      <a14:saturation sat="23200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9904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4437015" y="3796188"/>
            <a:ext cx="0" cy="4554295"/>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nvCxnSpPr>
        <p:spPr bwMode="auto">
          <a:xfrm>
            <a:off x="8738090" y="3761580"/>
            <a:ext cx="0" cy="458890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29" name="Text Placeholder 11">
            <a:extLst>
              <a:ext uri="{FF2B5EF4-FFF2-40B4-BE49-F238E27FC236}">
                <a16:creationId xmlns:a16="http://schemas.microsoft.com/office/drawing/2014/main" id="{8786847A-99A6-F144-97CB-0C669CCC9458}"/>
              </a:ext>
            </a:extLst>
          </p:cNvPr>
          <p:cNvSpPr txBox="1">
            <a:spLocks/>
          </p:cNvSpPr>
          <p:nvPr/>
        </p:nvSpPr>
        <p:spPr>
          <a:xfrm>
            <a:off x="263616" y="5895549"/>
            <a:ext cx="4009842" cy="2556658"/>
          </a:xfrm>
          <a:prstGeom prst="rect">
            <a:avLst/>
          </a:prstGeom>
        </p:spPr>
        <p:txBody>
          <a:bodyPr/>
          <a:lstStyle>
            <a:lvl1pPr marL="0" indent="0" algn="ctr" rtl="0" eaLnBrk="0" fontAlgn="base" hangingPunct="0">
              <a:lnSpc>
                <a:spcPct val="100000"/>
              </a:lnSpc>
              <a:spcBef>
                <a:spcPts val="2400"/>
              </a:spcBef>
              <a:spcAft>
                <a:spcPct val="0"/>
              </a:spcAft>
              <a:buClr>
                <a:srgbClr val="E40277"/>
              </a:buClr>
              <a:buFont typeface="Arial"/>
              <a:buNone/>
              <a:defRPr sz="2400" b="0">
                <a:solidFill>
                  <a:srgbClr val="595959"/>
                </a:solidFill>
                <a:latin typeface="Calibri"/>
                <a:ea typeface="MS PGothic" pitchFamily="34" charset="-128"/>
                <a:cs typeface="Calibri"/>
                <a:sym typeface="Gill Sans" charset="0"/>
              </a:defRPr>
            </a:lvl1pPr>
            <a:lvl2pPr marL="0" indent="0" algn="ctr" rtl="0" eaLnBrk="0" fontAlgn="base" hangingPunct="0">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0" fontAlgn="base" hangingPunct="0">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0" fontAlgn="base" hangingPunct="0">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50" indent="0" algn="ctr" rtl="0" eaLnBrk="0" fontAlgn="base" hangingPunct="0">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lvl="0">
              <a:buClr>
                <a:srgbClr val="AF1D38"/>
              </a:buClr>
            </a:pPr>
            <a:r>
              <a:rPr lang="en-US" altLang="en-US" dirty="0"/>
              <a:t>Describe the core </a:t>
            </a:r>
            <a:r>
              <a:rPr lang="en-US" altLang="en-US" b="1" dirty="0">
                <a:solidFill>
                  <a:schemeClr val="accent1"/>
                </a:solidFill>
              </a:rPr>
              <a:t>protection challenges</a:t>
            </a:r>
            <a:r>
              <a:rPr lang="en-US" altLang="en-US" dirty="0"/>
              <a:t> people with diverse SOGIESC face during migration and in forced displacement</a:t>
            </a:r>
          </a:p>
        </p:txBody>
      </p:sp>
      <p:sp>
        <p:nvSpPr>
          <p:cNvPr id="30" name="Title 3">
            <a:extLst>
              <a:ext uri="{FF2B5EF4-FFF2-40B4-BE49-F238E27FC236}">
                <a16:creationId xmlns:a16="http://schemas.microsoft.com/office/drawing/2014/main" id="{A9BE7D52-9F96-8945-AA8F-979CE259F6CD}"/>
              </a:ext>
            </a:extLst>
          </p:cNvPr>
          <p:cNvSpPr txBox="1">
            <a:spLocks/>
          </p:cNvSpPr>
          <p:nvPr/>
        </p:nvSpPr>
        <p:spPr>
          <a:xfrm>
            <a:off x="5172893" y="4512"/>
            <a:ext cx="2760793" cy="820493"/>
          </a:xfrm>
          <a:prstGeom prst="rect">
            <a:avLst/>
          </a:prstGeom>
          <a:solidFill>
            <a:schemeClr val="accent2"/>
          </a:solid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b="0" kern="0" spc="330" dirty="0">
                <a:solidFill>
                  <a:schemeClr val="bg1"/>
                </a:solidFill>
              </a:rPr>
              <a:t>MODULE </a:t>
            </a:r>
            <a:r>
              <a:rPr lang="en-US" altLang="en-US" kern="0" spc="330" dirty="0">
                <a:solidFill>
                  <a:schemeClr val="bg1"/>
                </a:solidFill>
              </a:rPr>
              <a:t>10</a:t>
            </a:r>
          </a:p>
        </p:txBody>
      </p:sp>
      <p:sp>
        <p:nvSpPr>
          <p:cNvPr id="31" name="Text Placeholder 17">
            <a:extLst>
              <a:ext uri="{FF2B5EF4-FFF2-40B4-BE49-F238E27FC236}">
                <a16:creationId xmlns:a16="http://schemas.microsoft.com/office/drawing/2014/main" id="{96E34998-773A-6C42-80B7-613B5A6D673C}"/>
              </a:ext>
            </a:extLst>
          </p:cNvPr>
          <p:cNvSpPr txBox="1">
            <a:spLocks/>
          </p:cNvSpPr>
          <p:nvPr/>
        </p:nvSpPr>
        <p:spPr>
          <a:xfrm>
            <a:off x="8979392" y="5895550"/>
            <a:ext cx="3747586" cy="1998547"/>
          </a:xfrm>
          <a:prstGeom prst="rect">
            <a:avLst/>
          </a:prstGeom>
        </p:spPr>
        <p:txBody>
          <a:bodyPr>
            <a:normAutofit/>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a:lnSpc>
                <a:spcPct val="100000"/>
              </a:lnSpc>
            </a:pPr>
            <a:r>
              <a:rPr lang="en-US" sz="2400" dirty="0"/>
              <a:t>Explain how </a:t>
            </a:r>
            <a:r>
              <a:rPr lang="en-US" sz="2400" b="1" dirty="0">
                <a:solidFill>
                  <a:schemeClr val="accent3"/>
                </a:solidFill>
              </a:rPr>
              <a:t>enablers</a:t>
            </a:r>
            <a:r>
              <a:rPr lang="en-US" sz="2400" dirty="0"/>
              <a:t> can help address the barriers </a:t>
            </a:r>
            <a:br>
              <a:rPr lang="en-US" sz="2400" dirty="0"/>
            </a:br>
            <a:r>
              <a:rPr lang="en-US" sz="2400" dirty="0"/>
              <a:t>in protection spaces</a:t>
            </a:r>
          </a:p>
        </p:txBody>
      </p:sp>
      <p:sp>
        <p:nvSpPr>
          <p:cNvPr id="32" name="Text Placeholder 4">
            <a:extLst>
              <a:ext uri="{FF2B5EF4-FFF2-40B4-BE49-F238E27FC236}">
                <a16:creationId xmlns:a16="http://schemas.microsoft.com/office/drawing/2014/main" id="{BA6D7728-44A1-4840-A050-B5CC99FBC747}"/>
              </a:ext>
            </a:extLst>
          </p:cNvPr>
          <p:cNvSpPr txBox="1">
            <a:spLocks/>
          </p:cNvSpPr>
          <p:nvPr/>
        </p:nvSpPr>
        <p:spPr>
          <a:xfrm>
            <a:off x="4687306" y="5901785"/>
            <a:ext cx="3747586" cy="2906357"/>
          </a:xfrm>
          <a:prstGeom prst="rect">
            <a:avLst/>
          </a:prstGeom>
        </p:spPr>
        <p:txBody>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a:lnSpc>
                <a:spcPct val="100000"/>
              </a:lnSpc>
            </a:pPr>
            <a:r>
              <a:rPr lang="en-US" sz="2400" dirty="0"/>
              <a:t>Detail the unique </a:t>
            </a:r>
            <a:r>
              <a:rPr lang="en-US" sz="2400" b="1" dirty="0">
                <a:solidFill>
                  <a:schemeClr val="accent2"/>
                </a:solidFill>
              </a:rPr>
              <a:t>risks points and barriers </a:t>
            </a:r>
            <a:r>
              <a:rPr lang="en-US" sz="2400" dirty="0"/>
              <a:t>faced </a:t>
            </a:r>
            <a:br>
              <a:rPr lang="en-US" sz="2400" dirty="0"/>
            </a:br>
            <a:r>
              <a:rPr lang="en-US" sz="2400" dirty="0"/>
              <a:t>by individuals within the SOGIESC spectrum</a:t>
            </a:r>
          </a:p>
        </p:txBody>
      </p:sp>
      <p:cxnSp>
        <p:nvCxnSpPr>
          <p:cNvPr id="33" name="Straight Connector 32">
            <a:extLst>
              <a:ext uri="{FF2B5EF4-FFF2-40B4-BE49-F238E27FC236}">
                <a16:creationId xmlns:a16="http://schemas.microsoft.com/office/drawing/2014/main" id="{20DA9E07-8F88-354E-B2D5-C7E32921E6BF}"/>
              </a:ext>
            </a:extLst>
          </p:cNvPr>
          <p:cNvCxnSpPr/>
          <p:nvPr/>
        </p:nvCxnSpPr>
        <p:spPr bwMode="auto">
          <a:xfrm flipV="1">
            <a:off x="-1" y="8350483"/>
            <a:ext cx="13003213" cy="1273"/>
          </a:xfrm>
          <a:prstGeom prst="line">
            <a:avLst/>
          </a:prstGeom>
          <a:noFill/>
          <a:ln w="76200" cap="flat" cmpd="sng" algn="ctr">
            <a:solidFill>
              <a:schemeClr val="bg1">
                <a:lumMod val="85000"/>
              </a:schemeClr>
            </a:solidFill>
            <a:prstDash val="solid"/>
            <a:round/>
            <a:headEnd type="none" w="med" len="med"/>
            <a:tailEnd type="none" w="med" len="med"/>
          </a:ln>
          <a:effectLst/>
        </p:spPr>
      </p:cxnSp>
      <p:grpSp>
        <p:nvGrpSpPr>
          <p:cNvPr id="34" name="Group 230">
            <a:extLst>
              <a:ext uri="{FF2B5EF4-FFF2-40B4-BE49-F238E27FC236}">
                <a16:creationId xmlns:a16="http://schemas.microsoft.com/office/drawing/2014/main" id="{EC8852B8-63DE-BD4E-8ED2-A93702F3F1C2}"/>
              </a:ext>
            </a:extLst>
          </p:cNvPr>
          <p:cNvGrpSpPr>
            <a:grpSpLocks noChangeAspect="1"/>
          </p:cNvGrpSpPr>
          <p:nvPr/>
        </p:nvGrpSpPr>
        <p:grpSpPr>
          <a:xfrm>
            <a:off x="1626816" y="3159642"/>
            <a:ext cx="1540128" cy="1550466"/>
            <a:chOff x="0" y="0"/>
            <a:chExt cx="1455740" cy="1465510"/>
          </a:xfrm>
          <a:solidFill>
            <a:srgbClr val="FCC448"/>
          </a:solidFill>
        </p:grpSpPr>
        <p:sp>
          <p:nvSpPr>
            <p:cNvPr id="35" name="Shape 227">
              <a:extLst>
                <a:ext uri="{FF2B5EF4-FFF2-40B4-BE49-F238E27FC236}">
                  <a16:creationId xmlns:a16="http://schemas.microsoft.com/office/drawing/2014/main" id="{056A25C1-E217-CB44-8536-1F902F2924F5}"/>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01</a:t>
              </a:r>
              <a:endParaRPr sz="5399" kern="0" dirty="0">
                <a:solidFill>
                  <a:schemeClr val="bg1"/>
                </a:solidFill>
                <a:latin typeface="+mj-lt"/>
                <a:cs typeface="Lato Light"/>
              </a:endParaRPr>
            </a:p>
          </p:txBody>
        </p:sp>
        <p:sp>
          <p:nvSpPr>
            <p:cNvPr id="36" name="Shape 228">
              <a:extLst>
                <a:ext uri="{FF2B5EF4-FFF2-40B4-BE49-F238E27FC236}">
                  <a16:creationId xmlns:a16="http://schemas.microsoft.com/office/drawing/2014/main" id="{5714E88F-41DC-C74D-BFCE-B326518D0548}"/>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37" name="Shape 229">
              <a:extLst>
                <a:ext uri="{FF2B5EF4-FFF2-40B4-BE49-F238E27FC236}">
                  <a16:creationId xmlns:a16="http://schemas.microsoft.com/office/drawing/2014/main" id="{17E8249D-BDBD-9140-82C8-EFA66397EF48}"/>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6599" kern="0" spc="330" dirty="0">
                <a:solidFill>
                  <a:schemeClr val="bg1"/>
                </a:solidFill>
              </a:rPr>
              <a:t>OBJECTIVES</a:t>
            </a:r>
          </a:p>
        </p:txBody>
      </p:sp>
      <p:grpSp>
        <p:nvGrpSpPr>
          <p:cNvPr id="39" name="Group 230">
            <a:extLst>
              <a:ext uri="{FF2B5EF4-FFF2-40B4-BE49-F238E27FC236}">
                <a16:creationId xmlns:a16="http://schemas.microsoft.com/office/drawing/2014/main" id="{62B2BAFD-1F23-984F-BE0C-2AAEC37A2FBC}"/>
              </a:ext>
            </a:extLst>
          </p:cNvPr>
          <p:cNvGrpSpPr>
            <a:grpSpLocks noChangeAspect="1"/>
          </p:cNvGrpSpPr>
          <p:nvPr/>
        </p:nvGrpSpPr>
        <p:grpSpPr>
          <a:xfrm>
            <a:off x="5880979" y="3124666"/>
            <a:ext cx="1540128" cy="1550466"/>
            <a:chOff x="0" y="0"/>
            <a:chExt cx="1455740" cy="1465510"/>
          </a:xfrm>
          <a:solidFill>
            <a:srgbClr val="FCC448"/>
          </a:solidFill>
        </p:grpSpPr>
        <p:sp>
          <p:nvSpPr>
            <p:cNvPr id="40" name="Shape 227">
              <a:extLst>
                <a:ext uri="{FF2B5EF4-FFF2-40B4-BE49-F238E27FC236}">
                  <a16:creationId xmlns:a16="http://schemas.microsoft.com/office/drawing/2014/main" id="{998AAAEE-5F80-DE4C-B0D2-AE68ED546C7C}"/>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02</a:t>
              </a:r>
              <a:endParaRPr sz="5399" kern="0" dirty="0">
                <a:solidFill>
                  <a:schemeClr val="bg1"/>
                </a:solidFill>
                <a:latin typeface="+mj-lt"/>
                <a:cs typeface="Lato Light"/>
              </a:endParaRPr>
            </a:p>
          </p:txBody>
        </p:sp>
        <p:sp>
          <p:nvSpPr>
            <p:cNvPr id="41" name="Shape 228">
              <a:extLst>
                <a:ext uri="{FF2B5EF4-FFF2-40B4-BE49-F238E27FC236}">
                  <a16:creationId xmlns:a16="http://schemas.microsoft.com/office/drawing/2014/main" id="{F451677D-528D-8341-B96C-688C11DE1555}"/>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42" name="Shape 229">
              <a:extLst>
                <a:ext uri="{FF2B5EF4-FFF2-40B4-BE49-F238E27FC236}">
                  <a16:creationId xmlns:a16="http://schemas.microsoft.com/office/drawing/2014/main" id="{D52FA07C-7FFB-294F-B5C2-0AE15A965859}"/>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grpSp>
        <p:nvGrpSpPr>
          <p:cNvPr id="43" name="Group 230">
            <a:extLst>
              <a:ext uri="{FF2B5EF4-FFF2-40B4-BE49-F238E27FC236}">
                <a16:creationId xmlns:a16="http://schemas.microsoft.com/office/drawing/2014/main" id="{34307DF2-B4BD-F142-AEC1-AAE000D7D7FF}"/>
              </a:ext>
            </a:extLst>
          </p:cNvPr>
          <p:cNvGrpSpPr>
            <a:grpSpLocks noChangeAspect="1"/>
          </p:cNvGrpSpPr>
          <p:nvPr/>
        </p:nvGrpSpPr>
        <p:grpSpPr>
          <a:xfrm>
            <a:off x="10075143" y="3101630"/>
            <a:ext cx="1540128" cy="1550466"/>
            <a:chOff x="0" y="0"/>
            <a:chExt cx="1455740" cy="1465510"/>
          </a:xfrm>
          <a:solidFill>
            <a:srgbClr val="FCC448"/>
          </a:solidFill>
        </p:grpSpPr>
        <p:sp>
          <p:nvSpPr>
            <p:cNvPr id="44" name="Shape 227">
              <a:extLst>
                <a:ext uri="{FF2B5EF4-FFF2-40B4-BE49-F238E27FC236}">
                  <a16:creationId xmlns:a16="http://schemas.microsoft.com/office/drawing/2014/main" id="{91BE9CFC-846C-ED40-99BB-C1599A4985BA}"/>
                </a:ext>
              </a:extLst>
            </p:cNvPr>
            <p:cNvSpPr/>
            <p:nvPr/>
          </p:nvSpPr>
          <p:spPr>
            <a:xfrm>
              <a:off x="0" y="0"/>
              <a:ext cx="1270000" cy="1270000"/>
            </a:xfrm>
            <a:prstGeom prst="rect">
              <a:avLst/>
            </a:prstGeom>
            <a:solidFill>
              <a:schemeClr val="accent3"/>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03</a:t>
              </a:r>
              <a:endParaRPr sz="5399" kern="0" dirty="0">
                <a:solidFill>
                  <a:schemeClr val="bg1"/>
                </a:solidFill>
                <a:latin typeface="+mj-lt"/>
                <a:cs typeface="Lato Light"/>
              </a:endParaRPr>
            </a:p>
          </p:txBody>
        </p:sp>
        <p:sp>
          <p:nvSpPr>
            <p:cNvPr id="45" name="Shape 228">
              <a:extLst>
                <a:ext uri="{FF2B5EF4-FFF2-40B4-BE49-F238E27FC236}">
                  <a16:creationId xmlns:a16="http://schemas.microsoft.com/office/drawing/2014/main" id="{B2EA7631-AC0A-CE43-9A49-7573F6D6798C}"/>
                </a:ext>
              </a:extLst>
            </p:cNvPr>
            <p:cNvSpPr/>
            <p:nvPr/>
          </p:nvSpPr>
          <p:spPr>
            <a:xfrm rot="5400000">
              <a:off x="537245" y="1221123"/>
              <a:ext cx="195510"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46" name="Shape 229">
              <a:extLst>
                <a:ext uri="{FF2B5EF4-FFF2-40B4-BE49-F238E27FC236}">
                  <a16:creationId xmlns:a16="http://schemas.microsoft.com/office/drawing/2014/main" id="{EE006D6D-83AF-4941-9A72-557D2A2FEA30}"/>
                </a:ext>
              </a:extLst>
            </p:cNvPr>
            <p:cNvSpPr/>
            <p:nvPr/>
          </p:nvSpPr>
          <p:spPr>
            <a:xfrm>
              <a:off x="1260231" y="488369"/>
              <a:ext cx="195509"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395240" y="4874813"/>
            <a:ext cx="3747586" cy="945786"/>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3200" b="1" cap="all" dirty="0">
                <a:solidFill>
                  <a:schemeClr val="bg1"/>
                </a:solidFill>
                <a:latin typeface="Calibri" charset="0"/>
                <a:ea typeface="Calibri" charset="0"/>
                <a:cs typeface="Calibri" charset="0"/>
              </a:rPr>
              <a:t>core protection challenges</a:t>
            </a:r>
            <a:endParaRPr lang="en-US" sz="2800" b="1" cap="all" dirty="0">
              <a:solidFill>
                <a:schemeClr val="bg1"/>
              </a:solidFill>
              <a:latin typeface="Calibri" charset="0"/>
              <a:ea typeface="Calibri" charset="0"/>
              <a:cs typeface="Calibri" charset="0"/>
            </a:endParaRP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4687306" y="4874813"/>
            <a:ext cx="3747586" cy="956188"/>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3200" b="1" cap="all" dirty="0">
                <a:solidFill>
                  <a:schemeClr val="bg1"/>
                </a:solidFill>
                <a:latin typeface="Calibri" charset="0"/>
                <a:ea typeface="Calibri" charset="0"/>
                <a:cs typeface="Calibri" charset="0"/>
              </a:rPr>
              <a:t>risks points </a:t>
            </a:r>
            <a:br>
              <a:rPr lang="en-US" sz="3200" b="1" cap="all" dirty="0">
                <a:solidFill>
                  <a:schemeClr val="bg1"/>
                </a:solidFill>
                <a:latin typeface="Calibri" charset="0"/>
                <a:ea typeface="Calibri" charset="0"/>
                <a:cs typeface="Calibri" charset="0"/>
              </a:rPr>
            </a:br>
            <a:r>
              <a:rPr lang="en-US" sz="3200" b="1" cap="all" dirty="0">
                <a:solidFill>
                  <a:schemeClr val="bg1"/>
                </a:solidFill>
                <a:latin typeface="Calibri" charset="0"/>
                <a:ea typeface="Calibri" charset="0"/>
                <a:cs typeface="Calibri" charset="0"/>
              </a:rPr>
              <a:t>and barriers</a:t>
            </a:r>
            <a:endParaRPr lang="en-US" sz="2800" b="1" cap="all" dirty="0">
              <a:solidFill>
                <a:schemeClr val="bg1"/>
              </a:solidFill>
              <a:latin typeface="Calibri" charset="0"/>
              <a:ea typeface="Calibri" charset="0"/>
              <a:cs typeface="Calibri" charset="0"/>
            </a:endParaRPr>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nvSpPr>
        <p:spPr>
          <a:xfrm>
            <a:off x="8979392" y="4874812"/>
            <a:ext cx="3747586" cy="926917"/>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3200" b="1" cap="all" dirty="0">
                <a:solidFill>
                  <a:schemeClr val="bg1"/>
                </a:solidFill>
                <a:latin typeface="Calibri" charset="0"/>
                <a:ea typeface="Calibri" charset="0"/>
                <a:cs typeface="Calibri" charset="0"/>
              </a:rPr>
              <a:t>How Enablers address barriers</a:t>
            </a:r>
            <a:endParaRPr lang="en-US" sz="2800" b="1" cap="all" dirty="0">
              <a:solidFill>
                <a:schemeClr val="bg1"/>
              </a:solidFill>
              <a:latin typeface="Calibri" charset="0"/>
              <a:ea typeface="Calibri" charset="0"/>
              <a:cs typeface="Calibri" charset="0"/>
            </a:endParaRP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a:t>
            </a:fld>
            <a:endParaRPr lang="en-US" altLang="en-US" sz="1200" dirty="0">
              <a:solidFill>
                <a:schemeClr val="bg1"/>
              </a:solidFill>
            </a:endParaRPr>
          </a:p>
        </p:txBody>
      </p:sp>
    </p:spTree>
    <p:extLst>
      <p:ext uri="{BB962C8B-B14F-4D97-AF65-F5344CB8AC3E}">
        <p14:creationId xmlns:p14="http://schemas.microsoft.com/office/powerpoint/2010/main" val="3713716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2">
                                            <p:txEl>
                                              <p:pRg st="0" end="0"/>
                                            </p:txEl>
                                          </p:spTgt>
                                        </p:tgtEl>
                                        <p:attrNameLst>
                                          <p:attrName>style.visibility</p:attrName>
                                        </p:attrNameLst>
                                      </p:cBhvr>
                                      <p:to>
                                        <p:strVal val="visible"/>
                                      </p:to>
                                    </p:set>
                                    <p:animEffect transition="in" filter="fade">
                                      <p:cBhvr>
                                        <p:cTn id="44" dur="500"/>
                                        <p:tgtEl>
                                          <p:spTgt spid="32">
                                            <p:txEl>
                                              <p:pRg st="0" end="0"/>
                                            </p:txEl>
                                          </p:spTgt>
                                        </p:tgtEl>
                                      </p:cBhvr>
                                    </p:animEffect>
                                  </p:childTnLst>
                                </p:cTn>
                              </p:par>
                            </p:childTnLst>
                          </p:cTn>
                        </p:par>
                        <p:par>
                          <p:cTn id="45" fill="hold">
                            <p:stCondLst>
                              <p:cond delay="1500"/>
                            </p:stCondLst>
                            <p:childTnLst>
                              <p:par>
                                <p:cTn id="46" presetID="22" presetClass="entr" presetSubtype="1"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31">
                                            <p:txEl>
                                              <p:pRg st="0" end="0"/>
                                            </p:txEl>
                                          </p:spTgt>
                                        </p:tgtEl>
                                        <p:attrNameLst>
                                          <p:attrName>style.visibility</p:attrName>
                                        </p:attrNameLst>
                                      </p:cBhvr>
                                      <p:to>
                                        <p:strVal val="visible"/>
                                      </p:to>
                                    </p:set>
                                    <p:animEffect transition="in" filter="fade">
                                      <p:cBhvr>
                                        <p:cTn id="61" dur="500"/>
                                        <p:tgtEl>
                                          <p:spTgt spid="31">
                                            <p:txEl>
                                              <p:pRg st="0" end="0"/>
                                            </p:txEl>
                                          </p:spTgt>
                                        </p:tgtEl>
                                      </p:cBhvr>
                                    </p:animEffect>
                                  </p:childTnLst>
                                </p:cTn>
                              </p:par>
                            </p:childTnLst>
                          </p:cTn>
                        </p:par>
                        <p:par>
                          <p:cTn id="62" fill="hold">
                            <p:stCondLst>
                              <p:cond delay="1500"/>
                            </p:stCondLst>
                            <p:childTnLst>
                              <p:par>
                                <p:cTn id="63" presetID="22" presetClass="entr" presetSubtype="8"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animBg="1"/>
      <p:bldP spid="31" grpId="0" build="p"/>
      <p:bldP spid="32" grpId="0" build="p"/>
      <p:bldP spid="38" grpId="0"/>
      <p:bldP spid="47" grpId="0" animBg="1"/>
      <p:bldP spid="50" grpId="0" animBg="1"/>
      <p:bldP spid="5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4">
            <a:extLst>
              <a:ext uri="{FF2B5EF4-FFF2-40B4-BE49-F238E27FC236}">
                <a16:creationId xmlns:a16="http://schemas.microsoft.com/office/drawing/2014/main" id="{0D65B2DF-538E-B942-BFC3-4A2F6D379872}"/>
              </a:ext>
            </a:extLst>
          </p:cNvPr>
          <p:cNvPicPr>
            <a:picLocks noGrp="1" noChangeAspect="1"/>
          </p:cNvPicPr>
          <p:nvPr>
            <p:ph type="pic" sz="quarter" idx="10"/>
          </p:nvPr>
        </p:nvPicPr>
        <p:blipFill>
          <a:blip r:embed="rId3"/>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3"/>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Mia has avoided discussing her relationships with women or her partner due to her fear of discrimination or violence from service providers, housemates, neighbors and community members. She also fears that if she discloses the reason she fled her country of origin, she will stop receiving assistance. Prior to the attack, Mia had experienced a number of other issues in her country of origin related to her perceived and real sexual orientation, including harassment and violence. She is currently seeking asylum. </a:t>
            </a:r>
          </a:p>
        </p:txBody>
      </p:sp>
      <p:sp>
        <p:nvSpPr>
          <p:cNvPr id="36" name="Rectangle 35">
            <a:extLst>
              <a:ext uri="{FF2B5EF4-FFF2-40B4-BE49-F238E27FC236}">
                <a16:creationId xmlns:a16="http://schemas.microsoft.com/office/drawing/2014/main" id="{F16CF4BB-5CBE-624A-A092-99F02A898D70}"/>
              </a:ext>
            </a:extLst>
          </p:cNvPr>
          <p:cNvSpPr/>
          <p:nvPr/>
        </p:nvSpPr>
        <p:spPr>
          <a:xfrm>
            <a:off x="-1" y="1400034"/>
            <a:ext cx="5732463" cy="7298057"/>
          </a:xfrm>
          <a:prstGeom prst="rect">
            <a:avLst/>
          </a:prstGeom>
          <a:solidFill>
            <a:srgbClr val="329E9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50</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Mia</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#3:</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a14:imgEffect>
                      <a14:colorTemperature colorTemp="11105"/>
                    </a14:imgEffect>
                    <a14:imgEffect>
                      <a14:saturation sat="23200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233488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6310183" y="8572016"/>
            <a:ext cx="6686895"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6326207" y="1407178"/>
            <a:ext cx="6677006"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nvSpPr>
        <p:spPr bwMode="auto">
          <a:xfrm>
            <a:off x="0" y="1407178"/>
            <a:ext cx="6326207" cy="7283769"/>
          </a:xfrm>
          <a:prstGeom prst="rect">
            <a:avLst/>
          </a:prstGeom>
          <a:solidFill>
            <a:schemeClr val="accent3"/>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nvPr>
        </p:nvSpPr>
        <p:spPr/>
        <p:txBody>
          <a:bodyPr/>
          <a:lstStyle/>
          <a:p>
            <a:pPr lvl="0"/>
            <a:r>
              <a:rPr lang="en-US" b="1" dirty="0">
                <a:solidFill>
                  <a:schemeClr val="accent3"/>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6476198" y="3186240"/>
            <a:ext cx="6315878" cy="5504707"/>
          </a:xfrm>
        </p:spPr>
        <p:txBody>
          <a:bodyPr/>
          <a:lstStyle/>
          <a:p>
            <a:r>
              <a:rPr lang="en-US" sz="2800" dirty="0">
                <a:solidFill>
                  <a:schemeClr val="accent3"/>
                </a:solidFill>
              </a:rPr>
              <a:t>Top Risk Points and Barriers</a:t>
            </a:r>
          </a:p>
          <a:p>
            <a:pPr lvl="1"/>
            <a:r>
              <a:rPr lang="en-US" dirty="0"/>
              <a:t>List / discuss risk point or barrier</a:t>
            </a:r>
          </a:p>
          <a:p>
            <a:endParaRPr lang="en-US" dirty="0"/>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nvPr>
        </p:nvSpPr>
        <p:spPr/>
        <p:txBody>
          <a:bodyPr>
            <a:normAutofit fontScale="92500" lnSpcReduction="10000"/>
          </a:bodyPr>
          <a:lstStyle/>
          <a:p>
            <a:r>
              <a:rPr lang="en-US" altLang="en-US" dirty="0"/>
              <a:t>Mia is a 24-year-old bisexual woman who was displaced eight months ago. Mia’s mother died when she was born and her father remains in the country of origin. She has no other relatives or close friends in the country of asylum. Mia lives with three young single women in an urban area that is primarily populated by migrants and asylum-seekers from the region. She was placed in the housing with the young women through a service provider and does not know them well. </a:t>
            </a:r>
          </a:p>
          <a:p>
            <a:r>
              <a:rPr lang="en-US" altLang="en-US" dirty="0"/>
              <a:t>Prior to her flight, Mia was severely injured in an attack against her and her female partner by members of the community. Her partner was killed. Friends later helped Mia flee the country. As a result of her injuries, Mia now has severe mobility issues and requires assistance walking. </a:t>
            </a:r>
          </a:p>
          <a:p>
            <a:r>
              <a:rPr lang="en-US" altLang="en-US" dirty="0"/>
              <a:t>She subsists on assistance from an organization for asylum-seekers with disabilities, but the assistance is limited, and Mia often must rely on sympathetic neighbors and friends in order to support herself throughout the month. </a:t>
            </a:r>
          </a:p>
          <a:p>
            <a:r>
              <a:rPr lang="en-US" altLang="en-US" dirty="0"/>
              <a:t>Mia has avoided discussing her relationships with women or her partner due to her fear of discrimination or violence from service providers, housemates, neighbors and community members. She also fears that if she discloses the reason she fled her country of origin, she will stop receiving assistance. Prior to the attack, Mia had experienced a number </a:t>
            </a:r>
            <a:br>
              <a:rPr lang="en-US" altLang="en-US" dirty="0"/>
            </a:br>
            <a:r>
              <a:rPr lang="en-US" altLang="en-US" dirty="0"/>
              <a:t>of other issues in her country of origin related to her perceived and real sexual orientation, including harassment and violence. She is currently seeking asylum. </a:t>
            </a:r>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51</a:t>
            </a:fld>
            <a:endParaRPr lang="en-US" altLang="en-US" sz="1200" dirty="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200025" y="1540397"/>
            <a:ext cx="5381625"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#3: </a:t>
            </a:r>
            <a:r>
              <a:rPr kumimoji="0" lang="en-US" altLang="en-US" sz="280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MIA</a:t>
            </a:r>
            <a:endParaRPr kumimoji="0" lang="en-US" sz="280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3"/>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grpSp>
      </p:grpSp>
      <p:sp>
        <p:nvSpPr>
          <p:cNvPr id="33" name="Rectangle 32">
            <a:extLst>
              <a:ext uri="{FF2B5EF4-FFF2-40B4-BE49-F238E27FC236}">
                <a16:creationId xmlns:a16="http://schemas.microsoft.com/office/drawing/2014/main" id="{C0EDE8CE-8A01-C84D-AE33-916E1A620997}"/>
              </a:ext>
            </a:extLst>
          </p:cNvPr>
          <p:cNvSpPr/>
          <p:nvPr/>
        </p:nvSpPr>
        <p:spPr>
          <a:xfrm>
            <a:off x="7600703" y="2070931"/>
            <a:ext cx="3606500" cy="584775"/>
          </a:xfrm>
          <a:prstGeom prst="rect">
            <a:avLst/>
          </a:prstGeom>
        </p:spPr>
        <p:txBody>
          <a:bodyPr wrap="none">
            <a:spAutoFit/>
          </a:bodyPr>
          <a:lstStyle/>
          <a:p>
            <a:r>
              <a:rPr lang="en-US" sz="3200" b="1" dirty="0">
                <a:solidFill>
                  <a:schemeClr val="accent3"/>
                </a:solidFill>
              </a:rPr>
              <a:t>Potential Responses</a:t>
            </a:r>
          </a:p>
        </p:txBody>
      </p:sp>
    </p:spTree>
    <p:extLst>
      <p:ext uri="{BB962C8B-B14F-4D97-AF65-F5344CB8AC3E}">
        <p14:creationId xmlns:p14="http://schemas.microsoft.com/office/powerpoint/2010/main" val="240750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2">
            <a:extLst>
              <a:ext uri="{FF2B5EF4-FFF2-40B4-BE49-F238E27FC236}">
                <a16:creationId xmlns:a16="http://schemas.microsoft.com/office/drawing/2014/main" id="{BE9A97CC-379E-DE40-8BB8-8AB8FFE85F7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492" r="20492"/>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5">
                    <a:lumMod val="75000"/>
                  </a:schemeClr>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Jack is a 28-year-old transgender man. He moved to the country of asylum as a labor migrant in his early 20s. At that time, Jack had the gender expression of female and used the name that was assigned to him at birth, </a:t>
            </a:r>
            <a:r>
              <a:rPr lang="en-US" altLang="en-US" dirty="0" err="1"/>
              <a:t>Shreeni</a:t>
            </a:r>
            <a:r>
              <a:rPr lang="en-US" altLang="en-US" dirty="0"/>
              <a:t>. His official documents, including a national ID card, visa and passport, list this name. </a:t>
            </a:r>
          </a:p>
          <a:p>
            <a:pPr lvl="1">
              <a:spcBef>
                <a:spcPts val="600"/>
              </a:spcBef>
            </a:pPr>
            <a:r>
              <a:rPr lang="en-US" altLang="en-US" dirty="0"/>
              <a:t>Jack experienced a wide range of issues related to his gender identity while growing up, including violence at home and in school. Due to bullying from students and extended periods of drug use, Jack dropped out of school at age 14. His parents later asked him to leave the house. He subsequently moved to the capital city in order to look for work. Later, he decided to move abroad to work as a domestic helper. </a:t>
            </a:r>
          </a:p>
          <a:p>
            <a:pPr lvl="1">
              <a:spcBef>
                <a:spcPts val="600"/>
              </a:spcBef>
            </a:pPr>
            <a:endParaRPr lang="en-US" altLang="en-US" dirty="0"/>
          </a:p>
        </p:txBody>
      </p:sp>
      <p:sp>
        <p:nvSpPr>
          <p:cNvPr id="36" name="Rectangle 35">
            <a:extLst>
              <a:ext uri="{FF2B5EF4-FFF2-40B4-BE49-F238E27FC236}">
                <a16:creationId xmlns:a16="http://schemas.microsoft.com/office/drawing/2014/main" id="{F16CF4BB-5CBE-624A-A092-99F02A898D70}"/>
              </a:ext>
            </a:extLst>
          </p:cNvPr>
          <p:cNvSpPr/>
          <p:nvPr/>
        </p:nvSpPr>
        <p:spPr>
          <a:xfrm>
            <a:off x="4363" y="1407178"/>
            <a:ext cx="5732463" cy="7298057"/>
          </a:xfrm>
          <a:prstGeom prst="rect">
            <a:avLst/>
          </a:prstGeom>
          <a:solidFill>
            <a:srgbClr val="6A92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52</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Jack</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#4:</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288675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fade">
                                      <p:cBhvr>
                                        <p:cTn id="3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uiExpand="1" build="p"/>
      <p:bldP spid="36" grpId="0" animBg="1"/>
      <p:bldP spid="54" grpId="0"/>
      <p:bldP spid="5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2">
            <a:extLst>
              <a:ext uri="{FF2B5EF4-FFF2-40B4-BE49-F238E27FC236}">
                <a16:creationId xmlns:a16="http://schemas.microsoft.com/office/drawing/2014/main" id="{BE9A97CC-379E-DE40-8BB8-8AB8FFE85F7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492" r="20492"/>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5">
                    <a:lumMod val="75000"/>
                  </a:schemeClr>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5901069" y="1682020"/>
            <a:ext cx="7053479" cy="7008927"/>
          </a:xfrm>
        </p:spPr>
        <p:txBody>
          <a:bodyPr>
            <a:noAutofit/>
          </a:bodyPr>
          <a:lstStyle/>
          <a:p>
            <a:pPr lvl="1">
              <a:spcBef>
                <a:spcPts val="600"/>
              </a:spcBef>
            </a:pPr>
            <a:r>
              <a:rPr lang="en-US" altLang="en-US" dirty="0"/>
              <a:t>After several years in the country of asylum, Jack decided to quit his domestic job and transition to male. He accessed hormones through the black market, transitioned his gender expression to male and moved to temporary housing in a city with other transgender migrants. In order to support himself, Jack began working in the informal economy, mostly doing construction. After transitioning, Jack determined he was unable to return to his country of origin and applied for asylum. Soon after, he was detained at a police checkpoint for lacking proper identification, since his past employer had kept his passport. Jack is currently in detention for working illegally in the country and is facing deportation. He is being denied access to hormones and the sanitary supplies that are furnished to female detainees.</a:t>
            </a:r>
          </a:p>
        </p:txBody>
      </p:sp>
      <p:sp>
        <p:nvSpPr>
          <p:cNvPr id="36" name="Rectangle 35">
            <a:extLst>
              <a:ext uri="{FF2B5EF4-FFF2-40B4-BE49-F238E27FC236}">
                <a16:creationId xmlns:a16="http://schemas.microsoft.com/office/drawing/2014/main" id="{F16CF4BB-5CBE-624A-A092-99F02A898D70}"/>
              </a:ext>
            </a:extLst>
          </p:cNvPr>
          <p:cNvSpPr/>
          <p:nvPr/>
        </p:nvSpPr>
        <p:spPr>
          <a:xfrm>
            <a:off x="4363" y="1407178"/>
            <a:ext cx="5732463" cy="7298057"/>
          </a:xfrm>
          <a:prstGeom prst="rect">
            <a:avLst/>
          </a:prstGeom>
          <a:solidFill>
            <a:srgbClr val="6A92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53</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kumimoji="0" lang="en-US" sz="8000" b="1"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Jack</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#4:</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158622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6310183" y="8572016"/>
            <a:ext cx="6686895"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6326207" y="1407178"/>
            <a:ext cx="6677006"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nvSpPr>
        <p:spPr bwMode="auto">
          <a:xfrm>
            <a:off x="0" y="1407178"/>
            <a:ext cx="6326207" cy="7283769"/>
          </a:xfrm>
          <a:prstGeom prst="rect">
            <a:avLst/>
          </a:prstGeom>
          <a:solidFill>
            <a:srgbClr val="6A92D9"/>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nvPr>
        </p:nvSpPr>
        <p:spPr/>
        <p:txBody>
          <a:bodyPr/>
          <a:lstStyle/>
          <a:p>
            <a:pPr lvl="0"/>
            <a:r>
              <a:rPr lang="en-US" b="1" dirty="0">
                <a:solidFill>
                  <a:schemeClr val="accent5">
                    <a:lumMod val="75000"/>
                  </a:schemeClr>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6476198" y="3186240"/>
            <a:ext cx="6315878" cy="5504707"/>
          </a:xfrm>
        </p:spPr>
        <p:txBody>
          <a:bodyPr/>
          <a:lstStyle/>
          <a:p>
            <a:r>
              <a:rPr lang="en-US" sz="2800" dirty="0">
                <a:solidFill>
                  <a:schemeClr val="accent5">
                    <a:lumMod val="75000"/>
                  </a:schemeClr>
                </a:solidFill>
              </a:rPr>
              <a:t>Top Risk Points and Barriers</a:t>
            </a:r>
          </a:p>
          <a:p>
            <a:pPr lvl="1"/>
            <a:r>
              <a:rPr lang="en-US" dirty="0"/>
              <a:t>List / discuss risk point or barrier</a:t>
            </a:r>
          </a:p>
          <a:p>
            <a:endParaRPr lang="en-US" dirty="0"/>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nvPr>
        </p:nvSpPr>
        <p:spPr>
          <a:xfrm>
            <a:off x="200025" y="2082801"/>
            <a:ext cx="6004765" cy="6608146"/>
          </a:xfrm>
        </p:spPr>
        <p:txBody>
          <a:bodyPr>
            <a:normAutofit lnSpcReduction="10000"/>
          </a:bodyPr>
          <a:lstStyle/>
          <a:p>
            <a:pPr lvl="1">
              <a:spcBef>
                <a:spcPts val="600"/>
              </a:spcBef>
            </a:pPr>
            <a:r>
              <a:rPr lang="en-US" altLang="en-US" dirty="0"/>
              <a:t>Jack is a 28-year-old transgender man. He moved to the country of asylum as a labor migrant in his early 20s. At that time, Jack had the gender expression of female and used the name that was assigned to him at birth, </a:t>
            </a:r>
            <a:r>
              <a:rPr lang="en-US" altLang="en-US" dirty="0" err="1"/>
              <a:t>Shreeni</a:t>
            </a:r>
            <a:r>
              <a:rPr lang="en-US" altLang="en-US" dirty="0"/>
              <a:t>. His official documents, including a national ID card, visa and passport, list this name. </a:t>
            </a:r>
          </a:p>
          <a:p>
            <a:pPr lvl="1">
              <a:spcBef>
                <a:spcPts val="600"/>
              </a:spcBef>
            </a:pPr>
            <a:r>
              <a:rPr lang="en-US" altLang="en-US" dirty="0"/>
              <a:t>Jack experienced a wide range of issues related to his gender identity while growing up, including violence at home and in school. Due to bullying from students and extended periods of drug use, Jack dropped out of school at age 14. His parents later asked him to leave the house. He subsequently moved to the capital city in order to look for work. Later, he decided to move abroad to work as a domestic helper. </a:t>
            </a:r>
          </a:p>
          <a:p>
            <a:pPr lvl="1">
              <a:spcBef>
                <a:spcPts val="600"/>
              </a:spcBef>
            </a:pPr>
            <a:r>
              <a:rPr lang="en-US" altLang="en-US" dirty="0"/>
              <a:t>After several years in the country of asylum, Jack decided to quit his domestic job and transition to male. He accessed hormones through the black market, transitioned his gender expression to male and moved to temporary housing in a city with other transgender migrants. In order to support himself, Jack began working in the informal economy, mostly doing construction. After transitioning, Jack determined he was unable to return to his country of origin and applied for asylum. Soon after, he was detained at a police checkpoint for lacking proper identification, since his past employer had kept his passport. Jack is currently in detention for working illegally in the country and is facing deportation. He is being denied access to hormones and the sanitary supplies that are furnished to female detainees.</a:t>
            </a:r>
          </a:p>
          <a:p>
            <a:pPr lvl="1">
              <a:spcBef>
                <a:spcPts val="600"/>
              </a:spcBef>
            </a:pPr>
            <a:endParaRPr lang="en-US" altLang="en-US" dirty="0"/>
          </a:p>
          <a:p>
            <a:pPr lvl="1">
              <a:spcBef>
                <a:spcPts val="600"/>
              </a:spcBef>
            </a:pPr>
            <a:endParaRPr lang="en-US" altLang="en-US"/>
          </a:p>
          <a:p>
            <a:endParaRPr lang="en-US" altLang="en-US" dirty="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54</a:t>
            </a:fld>
            <a:endParaRPr lang="en-US" altLang="en-US" sz="1200" dirty="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200025" y="1540397"/>
            <a:ext cx="5381625"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#4: </a:t>
            </a:r>
            <a:r>
              <a:rPr lang="en-US" altLang="en-US" sz="2800" b="0" kern="0" dirty="0">
                <a:solidFill>
                  <a:srgbClr val="FFFFFF"/>
                </a:solidFill>
                <a:latin typeface="Calibri" charset="0"/>
                <a:ea typeface="MS PGothic" charset="-128"/>
                <a:cs typeface="Calibri" charset="0"/>
              </a:rPr>
              <a:t>Jack</a:t>
            </a:r>
            <a:endParaRPr kumimoji="0" lang="en-US" sz="280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5"/>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grpSp>
      </p:grpSp>
      <p:sp>
        <p:nvSpPr>
          <p:cNvPr id="33" name="Rectangle 32">
            <a:extLst>
              <a:ext uri="{FF2B5EF4-FFF2-40B4-BE49-F238E27FC236}">
                <a16:creationId xmlns:a16="http://schemas.microsoft.com/office/drawing/2014/main" id="{C0EDE8CE-8A01-C84D-AE33-916E1A620997}"/>
              </a:ext>
            </a:extLst>
          </p:cNvPr>
          <p:cNvSpPr/>
          <p:nvPr/>
        </p:nvSpPr>
        <p:spPr>
          <a:xfrm>
            <a:off x="7600703" y="2070931"/>
            <a:ext cx="3606500" cy="584775"/>
          </a:xfrm>
          <a:prstGeom prst="rect">
            <a:avLst/>
          </a:prstGeom>
        </p:spPr>
        <p:txBody>
          <a:bodyPr wrap="none">
            <a:spAutoFit/>
          </a:bodyPr>
          <a:lstStyle/>
          <a:p>
            <a:r>
              <a:rPr lang="en-US" sz="3200" b="1" dirty="0">
                <a:solidFill>
                  <a:schemeClr val="accent5">
                    <a:lumMod val="75000"/>
                  </a:schemeClr>
                </a:solidFill>
              </a:rPr>
              <a:t>Potential Responses</a:t>
            </a:r>
          </a:p>
        </p:txBody>
      </p:sp>
    </p:spTree>
    <p:extLst>
      <p:ext uri="{BB962C8B-B14F-4D97-AF65-F5344CB8AC3E}">
        <p14:creationId xmlns:p14="http://schemas.microsoft.com/office/powerpoint/2010/main" val="203093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5">
            <a:extLst>
              <a:ext uri="{FF2B5EF4-FFF2-40B4-BE49-F238E27FC236}">
                <a16:creationId xmlns:a16="http://schemas.microsoft.com/office/drawing/2014/main" id="{FD7E603F-527B-874D-838B-7A1DBFA2104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0230" t="16879" r="20557" b="6953"/>
          <a:stretch/>
        </p:blipFill>
        <p:spPr>
          <a:xfrm>
            <a:off x="0" y="1407178"/>
            <a:ext cx="5732463" cy="7283770"/>
          </a:xfrm>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1">
                    <a:lumMod val="75000"/>
                  </a:schemeClr>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Sarah is a 22-year-old transgender woman. When she was 21, she left her community due to ongoing political conflict. She was already living apart from her family at the time she left and has not been in touch with them since. She fled with the two friends with whom she had been sharing an apartment, and together they moved into a temporary camp established by other displaced transgender women. Sarah lost her documents when they fled their apartment and has not been able to return to retrieve them. They list her sex assigned at birth as male.  </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55</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Sarah</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#5:</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397203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uiExpand="1" build="p"/>
      <p:bldP spid="36" grpId="0" animBg="1"/>
      <p:bldP spid="54" grpId="0"/>
      <p:bldP spid="5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5">
            <a:extLst>
              <a:ext uri="{FF2B5EF4-FFF2-40B4-BE49-F238E27FC236}">
                <a16:creationId xmlns:a16="http://schemas.microsoft.com/office/drawing/2014/main" id="{FD7E603F-527B-874D-838B-7A1DBFA2104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0230" t="16879" r="20557" b="6953"/>
          <a:stretch/>
        </p:blipFill>
        <p:spPr>
          <a:xfrm>
            <a:off x="0" y="1407178"/>
            <a:ext cx="5732463" cy="7283770"/>
          </a:xfrm>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1">
                    <a:lumMod val="75000"/>
                  </a:schemeClr>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Prior to leaving her community and moving to the temporary camp, Sarah was taking hormones. She was easily able to obtain them from a pharmacy prior to fleeing, but now that she is living in a camp has more difficulty obtaining them. The nearest pharmacy does not have the hormones she needs, and the cost of travelling to the city to obtain them is prohibitive given her meager savings. She instead relies on the black market and many days has to skip doses. </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56</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Sarah</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#5:</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384842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5">
            <a:extLst>
              <a:ext uri="{FF2B5EF4-FFF2-40B4-BE49-F238E27FC236}">
                <a16:creationId xmlns:a16="http://schemas.microsoft.com/office/drawing/2014/main" id="{FD7E603F-527B-874D-838B-7A1DBFA2104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0230" t="16879" r="20557" b="6953"/>
          <a:stretch/>
        </p:blipFill>
        <p:spPr>
          <a:xfrm>
            <a:off x="0" y="1407178"/>
            <a:ext cx="5732463" cy="7283770"/>
          </a:xfrm>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1">
                    <a:lumMod val="75000"/>
                  </a:schemeClr>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lnSpcReduction="10000"/>
          </a:bodyPr>
          <a:lstStyle/>
          <a:p>
            <a:pPr lvl="1">
              <a:spcBef>
                <a:spcPts val="600"/>
              </a:spcBef>
            </a:pPr>
            <a:r>
              <a:rPr lang="en-US" altLang="en-US" sz="2400" dirty="0">
                <a:solidFill>
                  <a:srgbClr val="000000"/>
                </a:solidFill>
              </a:rPr>
              <a:t>Sarah and the other women living in the camp experience regular food insecurity and do not have access to clean water or sanitation facilities. Because they largely do not have ID cards matching their gender expression, they have been unable to register for aid from government providers. They have been ignored by the international organizations who are assisting residents of other camps, and the little aid they receive is coming from sympathetic community members and one local women’s organization. They have tried to elevate their situation to a nearby UN office by leaving messages with the security guards at the gate but have received no response. Based on the reactions they receive from the guards, they suspect their messages are not reaching the reception desk or relevant staff members. Some have suggested that they may need to camp outside the office gates of the UN office in order to have their voices heard. </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57</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Sarah</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#5:</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44697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6310183" y="8572016"/>
            <a:ext cx="6686895"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6326207" y="1407178"/>
            <a:ext cx="6677006"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nvSpPr>
        <p:spPr bwMode="auto">
          <a:xfrm>
            <a:off x="0" y="1407178"/>
            <a:ext cx="6326207" cy="7283769"/>
          </a:xfrm>
          <a:prstGeom prst="rect">
            <a:avLst/>
          </a:prstGeom>
          <a:solidFill>
            <a:schemeClr val="accent1">
              <a:lumMod val="7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nvPr>
        </p:nvSpPr>
        <p:spPr/>
        <p:txBody>
          <a:bodyPr/>
          <a:lstStyle/>
          <a:p>
            <a:pPr lvl="0"/>
            <a:r>
              <a:rPr lang="en-US" b="1" dirty="0">
                <a:solidFill>
                  <a:schemeClr val="accent1">
                    <a:lumMod val="75000"/>
                  </a:schemeClr>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6476198" y="3186240"/>
            <a:ext cx="6315878" cy="5504707"/>
          </a:xfrm>
        </p:spPr>
        <p:txBody>
          <a:bodyPr/>
          <a:lstStyle/>
          <a:p>
            <a:r>
              <a:rPr lang="en-US" sz="2800" dirty="0">
                <a:solidFill>
                  <a:schemeClr val="accent1">
                    <a:lumMod val="75000"/>
                  </a:schemeClr>
                </a:solidFill>
              </a:rPr>
              <a:t>Top Risk Points and Barriers</a:t>
            </a:r>
          </a:p>
          <a:p>
            <a:pPr lvl="1"/>
            <a:r>
              <a:rPr lang="en-US" dirty="0"/>
              <a:t>List / discuss risk point or barrier</a:t>
            </a:r>
          </a:p>
          <a:p>
            <a:endParaRPr lang="en-US" dirty="0"/>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nvPr>
        </p:nvSpPr>
        <p:spPr>
          <a:xfrm>
            <a:off x="200025" y="2082801"/>
            <a:ext cx="6004765" cy="6608146"/>
          </a:xfrm>
        </p:spPr>
        <p:txBody>
          <a:bodyPr>
            <a:normAutofit lnSpcReduction="10000"/>
          </a:bodyPr>
          <a:lstStyle/>
          <a:p>
            <a:r>
              <a:rPr lang="en-US" sz="1600" dirty="0"/>
              <a:t>Sarah is a 22-year-old transgender woman. When she was 21, she left her community due to ongoing political conflict. She was already living apart from her family at the time she left and has not been in touch with them since. She fled with the two friends with whom she had been sharing an apartment, and together they moved into a temporary camp established by other displaced transgender women. Sarah lost her documents when they fled their apartment and has not been able to return to retrieve them. They list her sex assigned at birth as male.  </a:t>
            </a:r>
          </a:p>
          <a:p>
            <a:r>
              <a:rPr lang="en-US" sz="1600" dirty="0"/>
              <a:t>Prior to leaving her community and moving to the temporary camp, Sarah was taking hormones. She was easily able to obtain them from a pharmacy prior to fleeing, but now that she is living in a camp has more difficulty obtaining them. The nearest pharmacy does not have the hormones she needs, and the cost of travelling to the city to obtain them is prohibitive given her meager savings. She instead relies on the black market and many days has to skip doses. </a:t>
            </a:r>
          </a:p>
          <a:p>
            <a:r>
              <a:rPr lang="en-US" sz="1600" dirty="0"/>
              <a:t>Sarah and the other women living in the camp experience regular food insecurity and do not have access to clean water or sanitation facilities. Because they largely do not have ID cards matching their gender expression, they have been unable to register for aid from government providers. They have been ignored by the international organizations who are assisting residents of other camps, and the little aid they receive is coming from sympathetic community members and one local women’s organization. They have tried to elevate their situation to a nearby UN office by leaving messages with the security guards at the gate but have received no response. Based on the reactions they receive from the guards, they suspect their messages are not reaching the reception desk or relevant staff members. Some have suggested that they may need to camp outside the office gates of the UN office in order to have their voices heard. </a:t>
            </a:r>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58</a:t>
            </a:fld>
            <a:endParaRPr lang="en-US" altLang="en-US" sz="1200" dirty="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200025" y="1540397"/>
            <a:ext cx="5381625"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#5: </a:t>
            </a:r>
            <a:r>
              <a:rPr kumimoji="0" lang="en-US" altLang="en-US" sz="280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Sarah</a:t>
            </a:r>
            <a:endParaRPr kumimoji="0" lang="en-US" sz="280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1">
                <a:lumMod val="7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grpSp>
      </p:grpSp>
      <p:sp>
        <p:nvSpPr>
          <p:cNvPr id="33" name="Rectangle 32">
            <a:extLst>
              <a:ext uri="{FF2B5EF4-FFF2-40B4-BE49-F238E27FC236}">
                <a16:creationId xmlns:a16="http://schemas.microsoft.com/office/drawing/2014/main" id="{C0EDE8CE-8A01-C84D-AE33-916E1A620997}"/>
              </a:ext>
            </a:extLst>
          </p:cNvPr>
          <p:cNvSpPr/>
          <p:nvPr/>
        </p:nvSpPr>
        <p:spPr>
          <a:xfrm>
            <a:off x="7600703" y="2070931"/>
            <a:ext cx="3606500" cy="584775"/>
          </a:xfrm>
          <a:prstGeom prst="rect">
            <a:avLst/>
          </a:prstGeom>
        </p:spPr>
        <p:txBody>
          <a:bodyPr wrap="none">
            <a:spAutoFit/>
          </a:bodyPr>
          <a:lstStyle/>
          <a:p>
            <a:r>
              <a:rPr lang="en-US" sz="3200" b="1" dirty="0">
                <a:solidFill>
                  <a:schemeClr val="accent1">
                    <a:lumMod val="75000"/>
                  </a:schemeClr>
                </a:solidFill>
              </a:rPr>
              <a:t>Potential Responses</a:t>
            </a:r>
          </a:p>
        </p:txBody>
      </p:sp>
    </p:spTree>
    <p:extLst>
      <p:ext uri="{BB962C8B-B14F-4D97-AF65-F5344CB8AC3E}">
        <p14:creationId xmlns:p14="http://schemas.microsoft.com/office/powerpoint/2010/main" val="366789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3">
            <a:extLst>
              <a:ext uri="{FF2B5EF4-FFF2-40B4-BE49-F238E27FC236}">
                <a16:creationId xmlns:a16="http://schemas.microsoft.com/office/drawing/2014/main" id="{DD7B6302-8C62-E045-8FE8-D5993ED077F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rgbClr val="3F55A9"/>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Aden and </a:t>
            </a:r>
            <a:r>
              <a:rPr lang="en-US" altLang="en-US" dirty="0" err="1"/>
              <a:t>Awo</a:t>
            </a:r>
            <a:r>
              <a:rPr lang="en-US" altLang="en-US" dirty="0"/>
              <a:t> are ages five and seven, respectively. They are siblings and live in a camp with their parents, grandparents and three other siblings. Both children are intersex. Aden’s birth certificate lists him as male and </a:t>
            </a:r>
            <a:r>
              <a:rPr lang="en-US" altLang="en-US" dirty="0" err="1"/>
              <a:t>Awo’s</a:t>
            </a:r>
            <a:r>
              <a:rPr lang="en-US" altLang="en-US" dirty="0"/>
              <a:t> birth certificate lists her as female. The children have been raised to conform to those gender roles. </a:t>
            </a:r>
          </a:p>
          <a:p>
            <a:pPr lvl="1">
              <a:spcBef>
                <a:spcPts val="600"/>
              </a:spcBef>
            </a:pPr>
            <a:r>
              <a:rPr lang="en-US" altLang="en-US" dirty="0"/>
              <a:t>For that reason, when Aden and </a:t>
            </a:r>
            <a:r>
              <a:rPr lang="en-US" altLang="en-US" dirty="0" err="1"/>
              <a:t>Awo’s</a:t>
            </a:r>
            <a:r>
              <a:rPr lang="en-US" altLang="en-US" dirty="0"/>
              <a:t> parents fled the country due to violence related to a revolution, they moved to a different area of </a:t>
            </a:r>
            <a:br>
              <a:rPr lang="en-US" altLang="en-US" dirty="0"/>
            </a:br>
            <a:r>
              <a:rPr lang="en-US" altLang="en-US" dirty="0"/>
              <a:t>the asylum country than most individuals from their community. </a:t>
            </a:r>
          </a:p>
          <a:p>
            <a:pPr lvl="1">
              <a:spcBef>
                <a:spcPts val="600"/>
              </a:spcBef>
            </a:pPr>
            <a:endParaRPr lang="en-US" altLang="en-US" dirty="0"/>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rgbClr val="3F55A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59</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Aden </a:t>
            </a:r>
            <a:br>
              <a:rPr lang="en-US" altLang="en-US" sz="8000" dirty="0">
                <a:latin typeface="Calibri" charset="0"/>
                <a:ea typeface="MS PGothic" charset="-128"/>
                <a:cs typeface="Calibri" charset="0"/>
              </a:rPr>
            </a:br>
            <a:r>
              <a:rPr lang="en-US" altLang="en-US" sz="8000" dirty="0">
                <a:latin typeface="Calibri" charset="0"/>
                <a:ea typeface="MS PGothic" charset="-128"/>
                <a:cs typeface="Calibri" charset="0"/>
              </a:rPr>
              <a:t>and </a:t>
            </a:r>
            <a:r>
              <a:rPr lang="en-US" altLang="en-US" sz="8000" dirty="0" err="1">
                <a:latin typeface="Calibri" charset="0"/>
                <a:ea typeface="MS PGothic" charset="-128"/>
                <a:cs typeface="Calibri" charset="0"/>
              </a:rPr>
              <a:t>Awo</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#6:</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61906" y="7603494"/>
            <a:ext cx="736239" cy="729732"/>
          </a:xfrm>
          <a:prstGeom prst="rect">
            <a:avLst/>
          </a:prstGeom>
          <a:noFill/>
        </p:spPr>
      </p:pic>
    </p:spTree>
    <p:extLst>
      <p:ext uri="{BB962C8B-B14F-4D97-AF65-F5344CB8AC3E}">
        <p14:creationId xmlns:p14="http://schemas.microsoft.com/office/powerpoint/2010/main" val="76935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fade">
                                      <p:cBhvr>
                                        <p:cTn id="3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uiExpand="1" build="p"/>
      <p:bldP spid="36" grpId="0" animBg="1"/>
      <p:bldP spid="54" grpId="0"/>
      <p:bldP spid="5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4386136" y="4393987"/>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nvCxnSpPr>
        <p:spPr bwMode="auto">
          <a:xfrm>
            <a:off x="8683226"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6599" kern="0" spc="330" dirty="0">
                <a:solidFill>
                  <a:schemeClr val="bg1"/>
                </a:solidFill>
              </a:rPr>
              <a:t>OBJECTIVES</a:t>
            </a:r>
          </a:p>
        </p:txBody>
      </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70759" y="4384258"/>
            <a:ext cx="4260513" cy="845206"/>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2600" b="1" cap="all" dirty="0">
                <a:solidFill>
                  <a:schemeClr val="bg1"/>
                </a:solidFill>
                <a:latin typeface="Calibri" charset="0"/>
                <a:ea typeface="Calibri" charset="0"/>
                <a:cs typeface="Calibri" charset="0"/>
              </a:rPr>
              <a:t>COMPOUNDED MARGINALIZATION </a:t>
            </a: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4470356" y="4366722"/>
            <a:ext cx="4159379" cy="854502"/>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r>
              <a:rPr lang="en-US" altLang="en-US" sz="2600" b="1" kern="0" dirty="0">
                <a:solidFill>
                  <a:srgbClr val="FFFFFF"/>
                </a:solidFill>
                <a:latin typeface="Calibri" charset="0"/>
                <a:ea typeface="MS PGothic" charset="-128"/>
                <a:cs typeface="Calibri" charset="0"/>
              </a:rPr>
              <a:t>EVOLVING NEEDS</a:t>
            </a:r>
            <a:endParaRPr lang="en-US" sz="2600" b="1" dirty="0"/>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nvSpPr>
        <p:spPr>
          <a:xfrm>
            <a:off x="8756045" y="4401120"/>
            <a:ext cx="4159379" cy="828344"/>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2600" b="1" cap="all" dirty="0">
                <a:solidFill>
                  <a:schemeClr val="bg1"/>
                </a:solidFill>
                <a:latin typeface="Calibri" charset="0"/>
                <a:ea typeface="Calibri" charset="0"/>
                <a:cs typeface="Calibri" charset="0"/>
              </a:rPr>
              <a:t>HIGH RISK SITUATIONS</a:t>
            </a: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a:t>
            </a:fld>
            <a:endParaRPr lang="en-US" altLang="en-US" sz="1200" dirty="0">
              <a:solidFill>
                <a:schemeClr val="bg1"/>
              </a:solidFill>
            </a:endParaRPr>
          </a:p>
        </p:txBody>
      </p:sp>
      <p:pic>
        <p:nvPicPr>
          <p:cNvPr id="8" name="Picture Placeholder 7">
            <a:extLst>
              <a:ext uri="{FF2B5EF4-FFF2-40B4-BE49-F238E27FC236}">
                <a16:creationId xmlns:a16="http://schemas.microsoft.com/office/drawing/2014/main" id="{4BC40307-9A18-1846-8F8E-BCE3FB50FCA7}"/>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a14:imgEffect>
                      <a14:brightnessContrast bright="-20000"/>
                    </a14:imgEffect>
                  </a14:imgLayer>
                </a14:imgProps>
              </a:ext>
            </a:extLst>
          </a:blip>
          <a:srcRect t="15086" b="38055"/>
          <a:stretch/>
        </p:blipFill>
        <p:spPr>
          <a:xfrm>
            <a:off x="0" y="0"/>
            <a:ext cx="13003213" cy="3885006"/>
          </a:xfrm>
        </p:spPr>
      </p:pic>
      <p:sp>
        <p:nvSpPr>
          <p:cNvPr id="2" name="Title 1">
            <a:extLst>
              <a:ext uri="{FF2B5EF4-FFF2-40B4-BE49-F238E27FC236}">
                <a16:creationId xmlns:a16="http://schemas.microsoft.com/office/drawing/2014/main" id="{F22A0BBD-F5BE-3449-8C37-1AC28AB7C83B}"/>
              </a:ext>
            </a:extLst>
          </p:cNvPr>
          <p:cNvSpPr>
            <a:spLocks noGrp="1"/>
          </p:cNvSpPr>
          <p:nvPr>
            <p:ph type="title"/>
          </p:nvPr>
        </p:nvSpPr>
        <p:spPr>
          <a:xfrm>
            <a:off x="-19932" y="2632002"/>
            <a:ext cx="6018395" cy="956333"/>
          </a:xfrm>
          <a:solidFill>
            <a:schemeClr val="accent2"/>
          </a:solidFill>
        </p:spPr>
        <p:txBody>
          <a:bodyPr/>
          <a:lstStyle/>
          <a:p>
            <a:pPr marL="288925" algn="l"/>
            <a:r>
              <a:rPr lang="en-US" altLang="en-US" cap="none" spc="0" dirty="0">
                <a:solidFill>
                  <a:schemeClr val="bg1"/>
                </a:solidFill>
                <a:latin typeface="Calibri" charset="0"/>
                <a:ea typeface="MS PGothic" charset="-128"/>
                <a:cs typeface="Calibri" charset="0"/>
              </a:rPr>
              <a:t>What cha</a:t>
            </a:r>
            <a:r>
              <a:rPr lang="en-US" altLang="en-US" cap="none" spc="0" dirty="0">
                <a:solidFill>
                  <a:schemeClr val="bg1"/>
                </a:solidFill>
                <a:ea typeface="MS PGothic" charset="-128"/>
              </a:rPr>
              <a:t>llenges</a:t>
            </a:r>
            <a:r>
              <a:rPr lang="en-US" altLang="en-US" cap="none" spc="0" dirty="0">
                <a:solidFill>
                  <a:schemeClr val="bg1"/>
                </a:solidFill>
                <a:latin typeface="Calibri" charset="0"/>
                <a:ea typeface="MS PGothic" charset="-128"/>
                <a:cs typeface="Calibri" charset="0"/>
              </a:rPr>
              <a:t> do peop</a:t>
            </a:r>
            <a:r>
              <a:rPr lang="en-US" altLang="en-US" cap="none" spc="0" dirty="0">
                <a:solidFill>
                  <a:schemeClr val="bg1"/>
                </a:solidFill>
                <a:ea typeface="MS PGothic" charset="-128"/>
              </a:rPr>
              <a:t>le </a:t>
            </a:r>
            <a:r>
              <a:rPr lang="en-US" altLang="en-US" cap="none" spc="0" dirty="0">
                <a:solidFill>
                  <a:schemeClr val="bg1"/>
                </a:solidFill>
                <a:latin typeface="Calibri" charset="0"/>
                <a:ea typeface="MS PGothic" charset="-128"/>
                <a:cs typeface="Calibri" charset="0"/>
              </a:rPr>
              <a:t>with diverse SOGIESC experience?</a:t>
            </a:r>
            <a:endParaRPr lang="en-US" cap="none" spc="0" dirty="0"/>
          </a:p>
        </p:txBody>
      </p:sp>
      <p:sp>
        <p:nvSpPr>
          <p:cNvPr id="14" name="Rectangle 13">
            <a:extLst>
              <a:ext uri="{FF2B5EF4-FFF2-40B4-BE49-F238E27FC236}">
                <a16:creationId xmlns:a16="http://schemas.microsoft.com/office/drawing/2014/main" id="{44C469FD-3482-2847-B7DE-66D3EA2A86DD}"/>
              </a:ext>
            </a:extLst>
          </p:cNvPr>
          <p:cNvSpPr/>
          <p:nvPr/>
        </p:nvSpPr>
        <p:spPr>
          <a:xfrm>
            <a:off x="-19931" y="3696056"/>
            <a:ext cx="13036202" cy="507831"/>
          </a:xfrm>
          <a:prstGeom prst="rect">
            <a:avLst/>
          </a:prstGeom>
          <a:solidFill>
            <a:schemeClr val="tx2"/>
          </a:solidFill>
        </p:spPr>
        <p:txBody>
          <a:bodyPr wrap="square">
            <a:spAutoFit/>
          </a:bodyPr>
          <a:lstStyle/>
          <a:p>
            <a:pPr algn="ctr"/>
            <a:r>
              <a:rPr lang="en-US" altLang="en-US" sz="2700" b="1" dirty="0">
                <a:solidFill>
                  <a:schemeClr val="bg1"/>
                </a:solidFill>
                <a:latin typeface="Calibri" charset="0"/>
                <a:ea typeface="MS PGothic" charset="-128"/>
                <a:cs typeface="Calibri" charset="0"/>
              </a:rPr>
              <a:t>During migration or forced displacement, people with diverse SOGIESC may experience:</a:t>
            </a:r>
          </a:p>
        </p:txBody>
      </p:sp>
      <p:cxnSp>
        <p:nvCxnSpPr>
          <p:cNvPr id="56" name="Straight Connector 55">
            <a:extLst>
              <a:ext uri="{FF2B5EF4-FFF2-40B4-BE49-F238E27FC236}">
                <a16:creationId xmlns:a16="http://schemas.microsoft.com/office/drawing/2014/main" id="{5B24821B-B555-FB48-894B-4205473986C7}"/>
              </a:ext>
            </a:extLst>
          </p:cNvPr>
          <p:cNvCxnSpPr>
            <a:cxnSpLocks/>
          </p:cNvCxnSpPr>
          <p:nvPr/>
        </p:nvCxnSpPr>
        <p:spPr bwMode="auto">
          <a:xfrm>
            <a:off x="1292604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DA38825E-A0E4-264E-868A-68D5DD757BE7}"/>
              </a:ext>
            </a:extLst>
          </p:cNvPr>
          <p:cNvCxnSpPr>
            <a:cxnSpLocks/>
          </p:cNvCxnSpPr>
          <p:nvPr/>
        </p:nvCxnSpPr>
        <p:spPr bwMode="auto">
          <a:xfrm>
            <a:off x="3300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2333812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wipe(up)">
                                      <p:cBhvr>
                                        <p:cTn id="16" dur="500"/>
                                        <p:tgtEl>
                                          <p:spTgt spid="5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up)">
                                      <p:cBhvr>
                                        <p:cTn id="24" dur="500"/>
                                        <p:tgtEl>
                                          <p:spTgt spid="26"/>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childTnLst>
                          </p:cTn>
                        </p:par>
                        <p:par>
                          <p:cTn id="37" fill="hold">
                            <p:stCondLst>
                              <p:cond delay="3000"/>
                            </p:stCondLst>
                            <p:childTnLst>
                              <p:par>
                                <p:cTn id="38" presetID="22" presetClass="entr" presetSubtype="1" fill="hold"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up)">
                                      <p:cBhvr>
                                        <p:cTn id="4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7" grpId="0" animBg="1"/>
      <p:bldP spid="50" grpId="0" animBg="1"/>
      <p:bldP spid="5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3">
            <a:extLst>
              <a:ext uri="{FF2B5EF4-FFF2-40B4-BE49-F238E27FC236}">
                <a16:creationId xmlns:a16="http://schemas.microsoft.com/office/drawing/2014/main" id="{DD7B6302-8C62-E045-8FE8-D5993ED077F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rgbClr val="3F55A9"/>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Aden and </a:t>
            </a:r>
            <a:r>
              <a:rPr lang="en-US" altLang="en-US" dirty="0" err="1"/>
              <a:t>Awo’s</a:t>
            </a:r>
            <a:r>
              <a:rPr lang="en-US" altLang="en-US" dirty="0"/>
              <a:t> parents fled their country of origin before Aden was born. In their country of origin, they experienced discrimination from neighbors and community members who were aware that </a:t>
            </a:r>
            <a:r>
              <a:rPr lang="en-US" altLang="en-US" dirty="0" err="1"/>
              <a:t>Awo</a:t>
            </a:r>
            <a:r>
              <a:rPr lang="en-US" altLang="en-US" dirty="0"/>
              <a:t> was intersex. In their culture, children born intersex are viewed as having </a:t>
            </a:r>
            <a:br>
              <a:rPr lang="en-US" altLang="en-US" dirty="0"/>
            </a:br>
            <a:r>
              <a:rPr lang="en-US" altLang="en-US" dirty="0"/>
              <a:t>a severe disability. Families may hide the fact that children are intersex and, in extreme cases, place them in foster care or orphanages. </a:t>
            </a:r>
          </a:p>
          <a:p>
            <a:pPr lvl="1">
              <a:spcBef>
                <a:spcPts val="600"/>
              </a:spcBef>
            </a:pPr>
            <a:endParaRPr lang="en-US" altLang="en-US" dirty="0"/>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rgbClr val="3F55A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60</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Aden </a:t>
            </a:r>
            <a:br>
              <a:rPr lang="en-US" altLang="en-US" sz="8000" dirty="0">
                <a:latin typeface="Calibri" charset="0"/>
                <a:ea typeface="MS PGothic" charset="-128"/>
                <a:cs typeface="Calibri" charset="0"/>
              </a:rPr>
            </a:br>
            <a:r>
              <a:rPr lang="en-US" altLang="en-US" sz="8000" dirty="0">
                <a:latin typeface="Calibri" charset="0"/>
                <a:ea typeface="MS PGothic" charset="-128"/>
                <a:cs typeface="Calibri" charset="0"/>
              </a:rPr>
              <a:t>and </a:t>
            </a:r>
            <a:r>
              <a:rPr lang="en-US" altLang="en-US" sz="8000" dirty="0" err="1">
                <a:latin typeface="Calibri" charset="0"/>
                <a:ea typeface="MS PGothic" charset="-128"/>
                <a:cs typeface="Calibri" charset="0"/>
              </a:rPr>
              <a:t>Awo</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#6:</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61906" y="7603494"/>
            <a:ext cx="736239" cy="729732"/>
          </a:xfrm>
          <a:prstGeom prst="rect">
            <a:avLst/>
          </a:prstGeom>
          <a:noFill/>
        </p:spPr>
      </p:pic>
    </p:spTree>
    <p:extLst>
      <p:ext uri="{BB962C8B-B14F-4D97-AF65-F5344CB8AC3E}">
        <p14:creationId xmlns:p14="http://schemas.microsoft.com/office/powerpoint/2010/main" val="279105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3">
            <a:extLst>
              <a:ext uri="{FF2B5EF4-FFF2-40B4-BE49-F238E27FC236}">
                <a16:creationId xmlns:a16="http://schemas.microsoft.com/office/drawing/2014/main" id="{DD7B6302-8C62-E045-8FE8-D5993ED077F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rgbClr val="3F55A9"/>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After arriving in the country of asylum, Aden was born. The nurses at the clinic in the camp where he was delivered noted he was intersex and did not keep the information confidential. Therefore, it is widely known that the family has an intersex child, although neighbors do not know definitively which child. All members of the family face stigma and discrimination, both at home and in school. Aden and </a:t>
            </a:r>
            <a:r>
              <a:rPr lang="en-US" altLang="en-US" dirty="0" err="1"/>
              <a:t>Awo’s</a:t>
            </a:r>
            <a:r>
              <a:rPr lang="en-US" altLang="en-US" dirty="0"/>
              <a:t> parents are afraid that the idle threats neighbors have made against them might one day be actualized. </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rgbClr val="3F55A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61</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Aden </a:t>
            </a:r>
            <a:br>
              <a:rPr lang="en-US" altLang="en-US" sz="8000" dirty="0">
                <a:latin typeface="Calibri" charset="0"/>
                <a:ea typeface="MS PGothic" charset="-128"/>
                <a:cs typeface="Calibri" charset="0"/>
              </a:rPr>
            </a:br>
            <a:r>
              <a:rPr lang="en-US" altLang="en-US" sz="8000" dirty="0">
                <a:latin typeface="Calibri" charset="0"/>
                <a:ea typeface="MS PGothic" charset="-128"/>
                <a:cs typeface="Calibri" charset="0"/>
              </a:rPr>
              <a:t>and </a:t>
            </a:r>
            <a:r>
              <a:rPr lang="en-US" altLang="en-US" sz="8000" dirty="0" err="1">
                <a:latin typeface="Calibri" charset="0"/>
                <a:ea typeface="MS PGothic" charset="-128"/>
                <a:cs typeface="Calibri" charset="0"/>
              </a:rPr>
              <a:t>Awo</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#6:</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61906" y="7603494"/>
            <a:ext cx="736239" cy="729732"/>
          </a:xfrm>
          <a:prstGeom prst="rect">
            <a:avLst/>
          </a:prstGeom>
          <a:noFill/>
        </p:spPr>
      </p:pic>
    </p:spTree>
    <p:extLst>
      <p:ext uri="{BB962C8B-B14F-4D97-AF65-F5344CB8AC3E}">
        <p14:creationId xmlns:p14="http://schemas.microsoft.com/office/powerpoint/2010/main" val="131170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6310183" y="8572016"/>
            <a:ext cx="6686895"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6326207" y="1407178"/>
            <a:ext cx="6677006"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nvSpPr>
        <p:spPr bwMode="auto">
          <a:xfrm>
            <a:off x="0" y="1407178"/>
            <a:ext cx="6326207" cy="7283769"/>
          </a:xfrm>
          <a:prstGeom prst="rect">
            <a:avLst/>
          </a:prstGeom>
          <a:solidFill>
            <a:schemeClr val="accent1">
              <a:lumMod val="7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nvPr>
        </p:nvSpPr>
        <p:spPr/>
        <p:txBody>
          <a:bodyPr/>
          <a:lstStyle/>
          <a:p>
            <a:pPr lvl="0"/>
            <a:r>
              <a:rPr lang="en-US" b="1" dirty="0">
                <a:solidFill>
                  <a:schemeClr val="accent1">
                    <a:lumMod val="75000"/>
                  </a:schemeClr>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6476198" y="3186240"/>
            <a:ext cx="6315878" cy="5504707"/>
          </a:xfrm>
        </p:spPr>
        <p:txBody>
          <a:bodyPr/>
          <a:lstStyle/>
          <a:p>
            <a:r>
              <a:rPr lang="en-US" sz="2800" dirty="0">
                <a:solidFill>
                  <a:schemeClr val="accent1">
                    <a:lumMod val="75000"/>
                  </a:schemeClr>
                </a:solidFill>
              </a:rPr>
              <a:t>Top Risk Points and Barriers</a:t>
            </a:r>
          </a:p>
          <a:p>
            <a:pPr lvl="1"/>
            <a:r>
              <a:rPr lang="en-US" dirty="0"/>
              <a:t>List / discuss risk point or barrier</a:t>
            </a:r>
          </a:p>
          <a:p>
            <a:endParaRPr lang="en-US" dirty="0"/>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nvPr>
        </p:nvSpPr>
        <p:spPr>
          <a:xfrm>
            <a:off x="200025" y="2082801"/>
            <a:ext cx="6004765" cy="6608146"/>
          </a:xfrm>
        </p:spPr>
        <p:txBody>
          <a:bodyPr>
            <a:normAutofit lnSpcReduction="10000"/>
          </a:bodyPr>
          <a:lstStyle/>
          <a:p>
            <a:r>
              <a:rPr lang="en-US" altLang="en-US" dirty="0"/>
              <a:t>Aden and </a:t>
            </a:r>
            <a:r>
              <a:rPr lang="en-US" altLang="en-US" dirty="0" err="1"/>
              <a:t>Awo</a:t>
            </a:r>
            <a:r>
              <a:rPr lang="en-US" altLang="en-US" dirty="0"/>
              <a:t> are ages five and seven, respectively. They are siblings and live in a camp with their parents, grandparents and three other siblings. Both children are intersex. Aden’s birth certificate lists him as male and </a:t>
            </a:r>
            <a:r>
              <a:rPr lang="en-US" altLang="en-US" dirty="0" err="1"/>
              <a:t>Awo’s</a:t>
            </a:r>
            <a:r>
              <a:rPr lang="en-US" altLang="en-US" dirty="0"/>
              <a:t> birth certificate lists her as female. The children have been raised to conform to those gender roles. </a:t>
            </a:r>
          </a:p>
          <a:p>
            <a:r>
              <a:rPr lang="en-US" altLang="en-US" dirty="0"/>
              <a:t>Aden and </a:t>
            </a:r>
            <a:r>
              <a:rPr lang="en-US" altLang="en-US" dirty="0" err="1"/>
              <a:t>Awo’s</a:t>
            </a:r>
            <a:r>
              <a:rPr lang="en-US" altLang="en-US" dirty="0"/>
              <a:t> parents fled their country of origin before Aden was born. In their country of origin, they experienced discrimination from neighbors and community members who were aware that </a:t>
            </a:r>
            <a:r>
              <a:rPr lang="en-US" altLang="en-US" dirty="0" err="1"/>
              <a:t>Awo</a:t>
            </a:r>
            <a:r>
              <a:rPr lang="en-US" altLang="en-US" dirty="0"/>
              <a:t> was intersex. In their culture, children born intersex are viewed as having a severe disability. Families may hide the fact that children are intersex and, in extreme cases, place them in foster care or orphanages </a:t>
            </a:r>
          </a:p>
          <a:p>
            <a:r>
              <a:rPr lang="en-US" altLang="en-US" dirty="0"/>
              <a:t>For that reason, when Aden and </a:t>
            </a:r>
            <a:r>
              <a:rPr lang="en-US" altLang="en-US" dirty="0" err="1"/>
              <a:t>Awo’s</a:t>
            </a:r>
            <a:r>
              <a:rPr lang="en-US" altLang="en-US" dirty="0"/>
              <a:t> parents fled the country due to violence related to a revolution, they moved to a different area of the asylum country than most individuals from their community. </a:t>
            </a:r>
          </a:p>
          <a:p>
            <a:r>
              <a:rPr lang="en-US" altLang="en-US" dirty="0"/>
              <a:t>After arriving in the country of asylum, Aden was born. The nurses at the clinic in the camp where he was delivered noted he was intersex and did not keep the information confidential. Therefore, it is widely known that the family has an intersex child, although neighbors do not know definitively which child. All members of the family face stigma and discrimination, both at home and in school. Aden and </a:t>
            </a:r>
            <a:r>
              <a:rPr lang="en-US" altLang="en-US" dirty="0" err="1"/>
              <a:t>Awo’s</a:t>
            </a:r>
            <a:r>
              <a:rPr lang="en-US" altLang="en-US" dirty="0"/>
              <a:t> parents are afraid that the idle threats neighbors </a:t>
            </a:r>
            <a:r>
              <a:rPr lang="en-US" altLang="en-US" sz="1600" dirty="0"/>
              <a:t>have made against them might one day be actualized</a:t>
            </a:r>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62</a:t>
            </a:fld>
            <a:endParaRPr lang="en-US" altLang="en-US" sz="1200" dirty="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200025" y="1540397"/>
            <a:ext cx="5381625"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#5: </a:t>
            </a:r>
            <a:r>
              <a:rPr kumimoji="0" lang="en-US" altLang="en-US" sz="280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ADEN AND AWO</a:t>
            </a:r>
            <a:endParaRPr kumimoji="0" lang="en-US" sz="280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1">
                <a:lumMod val="7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grpSp>
      </p:grpSp>
      <p:sp>
        <p:nvSpPr>
          <p:cNvPr id="33" name="Rectangle 32">
            <a:extLst>
              <a:ext uri="{FF2B5EF4-FFF2-40B4-BE49-F238E27FC236}">
                <a16:creationId xmlns:a16="http://schemas.microsoft.com/office/drawing/2014/main" id="{C0EDE8CE-8A01-C84D-AE33-916E1A620997}"/>
              </a:ext>
            </a:extLst>
          </p:cNvPr>
          <p:cNvSpPr/>
          <p:nvPr/>
        </p:nvSpPr>
        <p:spPr>
          <a:xfrm>
            <a:off x="7600703" y="2070931"/>
            <a:ext cx="3606500" cy="584775"/>
          </a:xfrm>
          <a:prstGeom prst="rect">
            <a:avLst/>
          </a:prstGeom>
        </p:spPr>
        <p:txBody>
          <a:bodyPr wrap="none">
            <a:spAutoFit/>
          </a:bodyPr>
          <a:lstStyle/>
          <a:p>
            <a:r>
              <a:rPr lang="en-US" sz="3200" b="1" dirty="0">
                <a:solidFill>
                  <a:schemeClr val="accent1">
                    <a:lumMod val="75000"/>
                  </a:schemeClr>
                </a:solidFill>
              </a:rPr>
              <a:t>Potential Responses</a:t>
            </a:r>
          </a:p>
        </p:txBody>
      </p:sp>
    </p:spTree>
    <p:extLst>
      <p:ext uri="{BB962C8B-B14F-4D97-AF65-F5344CB8AC3E}">
        <p14:creationId xmlns:p14="http://schemas.microsoft.com/office/powerpoint/2010/main" val="322209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a:noAutofit/>
          </a:bodyPr>
          <a:lstStyle/>
          <a:p>
            <a:r>
              <a:rPr lang="en-US" altLang="en-US" sz="6000" dirty="0"/>
              <a:t>PROTECTION </a:t>
            </a:r>
            <a:r>
              <a:rPr lang="en-US" dirty="0"/>
              <a:t>responses</a:t>
            </a:r>
            <a:endParaRPr lang="en-US" altLang="en-US" sz="6000" dirty="0"/>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2"/>
            <a:ext cx="4702055" cy="1952227"/>
          </a:xfrm>
        </p:spPr>
        <p:txBody>
          <a:bodyPr/>
          <a:lstStyle/>
          <a:p>
            <a:r>
              <a:rPr lang="en-US" dirty="0">
                <a:solidFill>
                  <a:schemeClr val="tx2"/>
                </a:solidFill>
              </a:rPr>
              <a:t>Exercise</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WORKBOOK - PAGE </a:t>
            </a:r>
            <a:r>
              <a:rPr lang="en-US" sz="3600" b="1" dirty="0">
                <a:solidFill>
                  <a:schemeClr val="tx2"/>
                </a:solidFill>
              </a:rPr>
              <a:t>18</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63</a:t>
            </a:fld>
            <a:endParaRPr lang="en-US" altLang="en-US" sz="1200" dirty="0">
              <a:solidFill>
                <a:schemeClr val="bg1"/>
              </a:solidFill>
            </a:endParaRPr>
          </a:p>
        </p:txBody>
      </p:sp>
      <p:sp>
        <p:nvSpPr>
          <p:cNvPr id="40" name="Title 53">
            <a:extLst>
              <a:ext uri="{FF2B5EF4-FFF2-40B4-BE49-F238E27FC236}">
                <a16:creationId xmlns:a16="http://schemas.microsoft.com/office/drawing/2014/main" id="{55EFFAA9-40CD-5445-A8F7-3B292DF5B54D}"/>
              </a:ext>
            </a:extLst>
          </p:cNvPr>
          <p:cNvSpPr txBox="1">
            <a:spLocks/>
          </p:cNvSpPr>
          <p:nvPr/>
        </p:nvSpPr>
        <p:spPr>
          <a:xfrm>
            <a:off x="3616479" y="7648440"/>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Guidance - PAGE </a:t>
            </a:r>
            <a:r>
              <a:rPr lang="en-US" sz="3900" b="1" dirty="0">
                <a:solidFill>
                  <a:schemeClr val="tx2"/>
                </a:solidFill>
              </a:rPr>
              <a:t>22</a:t>
            </a:r>
            <a:endParaRPr lang="en-US" b="1" dirty="0">
              <a:solidFill>
                <a:schemeClr val="tx2"/>
              </a:solidFill>
            </a:endParaRPr>
          </a:p>
        </p:txBody>
      </p:sp>
    </p:spTree>
    <p:extLst>
      <p:ext uri="{BB962C8B-B14F-4D97-AF65-F5344CB8AC3E}">
        <p14:creationId xmlns:p14="http://schemas.microsoft.com/office/powerpoint/2010/main" val="3438545522"/>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a:noAutofit/>
          </a:bodyPr>
          <a:lstStyle/>
          <a:p>
            <a:r>
              <a:rPr lang="en-US" altLang="en-US" sz="6000" dirty="0"/>
              <a:t>Building Service</a:t>
            </a:r>
            <a:br>
              <a:rPr lang="en-US" altLang="en-US" sz="6000" dirty="0"/>
            </a:br>
            <a:r>
              <a:rPr lang="en-US" altLang="en-US" sz="6000" dirty="0"/>
              <a:t>Networks</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2"/>
            <a:ext cx="4702055" cy="1952227"/>
          </a:xfrm>
        </p:spPr>
        <p:txBody>
          <a:bodyPr/>
          <a:lstStyle/>
          <a:p>
            <a:r>
              <a:rPr lang="en-US" dirty="0">
                <a:solidFill>
                  <a:schemeClr val="tx2"/>
                </a:solidFill>
              </a:rPr>
              <a:t>Exercise</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WORKBOOK - PAGE </a:t>
            </a:r>
            <a:r>
              <a:rPr lang="en-US" sz="3600" b="1" dirty="0">
                <a:solidFill>
                  <a:schemeClr val="tx2"/>
                </a:solidFill>
              </a:rPr>
              <a:t>25</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64</a:t>
            </a:fld>
            <a:endParaRPr lang="en-US" altLang="en-US" sz="1200" dirty="0">
              <a:solidFill>
                <a:schemeClr val="bg1"/>
              </a:solidFill>
            </a:endParaRPr>
          </a:p>
        </p:txBody>
      </p:sp>
    </p:spTree>
    <p:extLst>
      <p:ext uri="{BB962C8B-B14F-4D97-AF65-F5344CB8AC3E}">
        <p14:creationId xmlns:p14="http://schemas.microsoft.com/office/powerpoint/2010/main" val="1270217791"/>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a:noAutofit/>
          </a:bodyPr>
          <a:lstStyle/>
          <a:p>
            <a:r>
              <a:rPr lang="en-US" altLang="en-US" sz="6000" dirty="0"/>
              <a:t>Action Plan</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2"/>
            <a:ext cx="4702055" cy="1952227"/>
          </a:xfrm>
        </p:spPr>
        <p:txBody>
          <a:bodyPr/>
          <a:lstStyle/>
          <a:p>
            <a:r>
              <a:rPr lang="en-US" dirty="0">
                <a:solidFill>
                  <a:schemeClr val="tx2"/>
                </a:solidFill>
              </a:rPr>
              <a:t>Exercise</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705752"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WORKBOOK - PAGE </a:t>
            </a:r>
            <a:r>
              <a:rPr lang="en-US" sz="3600" b="1" dirty="0">
                <a:solidFill>
                  <a:schemeClr val="tx2"/>
                </a:solidFill>
              </a:rPr>
              <a:t>28</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65</a:t>
            </a:fld>
            <a:endParaRPr lang="en-US" altLang="en-US" sz="1200" dirty="0">
              <a:solidFill>
                <a:schemeClr val="bg1"/>
              </a:solidFill>
            </a:endParaRPr>
          </a:p>
        </p:txBody>
      </p:sp>
    </p:spTree>
    <p:extLst>
      <p:ext uri="{BB962C8B-B14F-4D97-AF65-F5344CB8AC3E}">
        <p14:creationId xmlns:p14="http://schemas.microsoft.com/office/powerpoint/2010/main" val="1012948689"/>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12312" y="2183"/>
            <a:ext cx="13024452" cy="5387045"/>
          </a:xfrm>
          <a:prstGeom prst="rect">
            <a:avLst/>
          </a:prstGeom>
          <a:gradFill>
            <a:gsLst>
              <a:gs pos="100000">
                <a:schemeClr val="accent1">
                  <a:lumMod val="75000"/>
                </a:schemeClr>
              </a:gs>
              <a:gs pos="0">
                <a:schemeClr val="accent2"/>
              </a:gs>
            </a:gsLst>
            <a:path path="circle">
              <a:fillToRect l="50000" t="50000" r="50000" b="50000"/>
            </a:path>
          </a:gradFill>
          <a:ln w="25400" cap="flat" cmpd="sng" algn="ctr">
            <a:noFill/>
            <a:prstDash val="solid"/>
            <a:round/>
            <a:headEnd type="none" w="med" len="med"/>
            <a:tailEnd type="none" w="med" len="med"/>
          </a:ln>
          <a:effectLst/>
        </p:spPr>
        <p:txBody>
          <a:bodyPr/>
          <a:lstStyle/>
          <a:p>
            <a:pPr algn="ctr" eaLnBrk="1" hangingPunct="1"/>
            <a:endParaRPr lang="en-US" dirty="0">
              <a:solidFill>
                <a:srgbClr val="000000"/>
              </a:solidFill>
              <a:latin typeface="Calibri Regular"/>
              <a:ea typeface="ヒラギノ角ゴ ProN W3" charset="-128"/>
            </a:endParaRPr>
          </a:p>
        </p:txBody>
      </p:sp>
      <p:pic>
        <p:nvPicPr>
          <p:cNvPr id="59" name="Picture 58" descr="New Macbook Sil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7626" y="3257678"/>
            <a:ext cx="8951410" cy="4773111"/>
          </a:xfrm>
          <a:prstGeom prst="rect">
            <a:avLst/>
          </a:prstGeom>
        </p:spPr>
      </p:pic>
      <p:pic>
        <p:nvPicPr>
          <p:cNvPr id="15" name="Picture Placeholder 14">
            <a:extLst>
              <a:ext uri="{FF2B5EF4-FFF2-40B4-BE49-F238E27FC236}">
                <a16:creationId xmlns:a16="http://schemas.microsoft.com/office/drawing/2014/main" id="{FFF59669-8D4A-6947-94CF-AD85BD22F748}"/>
              </a:ext>
            </a:extLst>
          </p:cNvPr>
          <p:cNvPicPr>
            <a:picLocks noGrp="1" noChangeAspect="1"/>
          </p:cNvPicPr>
          <p:nvPr>
            <p:ph type="pic" sz="quarter" idx="10"/>
          </p:nvPr>
        </p:nvPicPr>
        <p:blipFill>
          <a:blip r:embed="rId4"/>
          <a:srcRect l="7632" r="7632"/>
          <a:stretch>
            <a:fillRect/>
          </a:stretch>
        </p:blipFill>
        <p:spPr>
          <a:xfrm>
            <a:off x="3168117" y="3634026"/>
            <a:ext cx="6847421" cy="4020414"/>
          </a:xfrm>
          <a:prstGeom prst="rect">
            <a:avLst/>
          </a:prstGeom>
        </p:spPr>
      </p:pic>
      <p:sp>
        <p:nvSpPr>
          <p:cNvPr id="2" name="Text Placeholder 1">
            <a:extLst>
              <a:ext uri="{FF2B5EF4-FFF2-40B4-BE49-F238E27FC236}">
                <a16:creationId xmlns:a16="http://schemas.microsoft.com/office/drawing/2014/main" id="{8536F3E0-A43E-404E-BE7B-9BC7C0ED02A1}"/>
              </a:ext>
            </a:extLst>
          </p:cNvPr>
          <p:cNvSpPr>
            <a:spLocks noGrp="1"/>
          </p:cNvSpPr>
          <p:nvPr>
            <p:ph type="body" sz="quarter" idx="11"/>
          </p:nvPr>
        </p:nvSpPr>
        <p:spPr>
          <a:xfrm>
            <a:off x="978195" y="1834699"/>
            <a:ext cx="11015331" cy="1547583"/>
          </a:xfrm>
        </p:spPr>
        <p:txBody>
          <a:bodyPr>
            <a:normAutofit fontScale="92500"/>
          </a:bodyPr>
          <a:lstStyle/>
          <a:p>
            <a:r>
              <a:rPr lang="en-US" altLang="en-US" dirty="0"/>
              <a:t>As I Am: Understanding the Sexual</a:t>
            </a:r>
            <a:br>
              <a:rPr lang="en-US" altLang="en-US" dirty="0"/>
            </a:br>
            <a:r>
              <a:rPr lang="en-US" altLang="en-US" dirty="0"/>
              <a:t>Orientation and Gender Identity of Refugees </a:t>
            </a:r>
          </a:p>
        </p:txBody>
      </p:sp>
      <p:sp>
        <p:nvSpPr>
          <p:cNvPr id="35" name="TextBox 34"/>
          <p:cNvSpPr txBox="1"/>
          <p:nvPr/>
        </p:nvSpPr>
        <p:spPr>
          <a:xfrm>
            <a:off x="5938973" y="1178283"/>
            <a:ext cx="1119470" cy="395173"/>
          </a:xfrm>
          <a:prstGeom prst="rect">
            <a:avLst/>
          </a:prstGeom>
          <a:noFill/>
        </p:spPr>
        <p:txBody>
          <a:bodyPr wrap="square" rtlCol="0">
            <a:spAutoFit/>
          </a:bodyPr>
          <a:lstStyle/>
          <a:p>
            <a:pPr algn="ctr">
              <a:lnSpc>
                <a:spcPct val="80000"/>
              </a:lnSpc>
            </a:pPr>
            <a:r>
              <a:rPr lang="en-US" sz="2400" b="1" spc="70" dirty="0">
                <a:solidFill>
                  <a:schemeClr val="bg1"/>
                </a:solidFill>
                <a:latin typeface="+mj-lt"/>
                <a:cs typeface="Lato Light"/>
              </a:rPr>
              <a:t>Video</a:t>
            </a:r>
          </a:p>
        </p:txBody>
      </p:sp>
      <p:sp>
        <p:nvSpPr>
          <p:cNvPr id="44" name="Rectangle 43"/>
          <p:cNvSpPr/>
          <p:nvPr/>
        </p:nvSpPr>
        <p:spPr>
          <a:xfrm>
            <a:off x="5865098" y="1114582"/>
            <a:ext cx="1267221" cy="4522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87"/>
          </a:p>
        </p:txBody>
      </p:sp>
      <p:sp>
        <p:nvSpPr>
          <p:cNvPr id="9" name="TextBox 8">
            <a:extLst>
              <a:ext uri="{FF2B5EF4-FFF2-40B4-BE49-F238E27FC236}">
                <a16:creationId xmlns:a16="http://schemas.microsoft.com/office/drawing/2014/main" id="{9EBC94EF-C494-2148-B59B-F47EB76083BA}"/>
              </a:ext>
            </a:extLst>
          </p:cNvPr>
          <p:cNvSpPr txBox="1"/>
          <p:nvPr/>
        </p:nvSpPr>
        <p:spPr>
          <a:xfrm>
            <a:off x="10886411" y="8528476"/>
            <a:ext cx="0" cy="0"/>
          </a:xfrm>
          <a:prstGeom prst="rect">
            <a:avLst/>
          </a:prstGeom>
        </p:spPr>
        <p:txBody>
          <a:bodyPr wrap="none" rtlCol="0">
            <a:noAutofit/>
          </a:bodyPr>
          <a:lstStyle/>
          <a:p>
            <a:endParaRPr lang="en-US" sz="2600" kern="0" dirty="0">
              <a:latin typeface="Calibri Regular"/>
            </a:endParaRPr>
          </a:p>
        </p:txBody>
      </p:sp>
      <p:sp>
        <p:nvSpPr>
          <p:cNvPr id="21" name="Round Same Side Corner Rectangle 20">
            <a:extLst>
              <a:ext uri="{FF2B5EF4-FFF2-40B4-BE49-F238E27FC236}">
                <a16:creationId xmlns:a16="http://schemas.microsoft.com/office/drawing/2014/main" id="{39464F48-327B-934F-B809-8586B391A62C}"/>
              </a:ext>
            </a:extLst>
          </p:cNvPr>
          <p:cNvSpPr/>
          <p:nvPr/>
        </p:nvSpPr>
        <p:spPr>
          <a:xfrm flipV="1">
            <a:off x="5950443" y="247"/>
            <a:ext cx="1119470" cy="1003750"/>
          </a:xfrm>
          <a:prstGeom prst="round2SameRect">
            <a:avLst>
              <a:gd name="adj1" fmla="val 50000"/>
              <a:gd name="adj2" fmla="val 0"/>
            </a:avLst>
          </a:prstGeom>
          <a:solidFill>
            <a:schemeClr val="bg1"/>
          </a:solidFill>
          <a:ln w="158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sz="1921"/>
          </a:p>
        </p:txBody>
      </p:sp>
      <p:sp>
        <p:nvSpPr>
          <p:cNvPr id="20" name="Freeform 36">
            <a:extLst>
              <a:ext uri="{FF2B5EF4-FFF2-40B4-BE49-F238E27FC236}">
                <a16:creationId xmlns:a16="http://schemas.microsoft.com/office/drawing/2014/main" id="{44C7ECD7-1752-E84F-9205-26938B0D6522}"/>
              </a:ext>
            </a:extLst>
          </p:cNvPr>
          <p:cNvSpPr>
            <a:spLocks noChangeArrowheads="1"/>
          </p:cNvSpPr>
          <p:nvPr/>
        </p:nvSpPr>
        <p:spPr bwMode="auto">
          <a:xfrm>
            <a:off x="6284145" y="329543"/>
            <a:ext cx="434923" cy="435036"/>
          </a:xfrm>
          <a:custGeom>
            <a:avLst/>
            <a:gdLst>
              <a:gd name="T0" fmla="*/ 39678193 w 602"/>
              <a:gd name="T1" fmla="*/ 78442719 h 602"/>
              <a:gd name="T2" fmla="*/ 39678193 w 602"/>
              <a:gd name="T3" fmla="*/ 78442719 h 602"/>
              <a:gd name="T4" fmla="*/ 0 w 602"/>
              <a:gd name="T5" fmla="*/ 39678193 h 602"/>
              <a:gd name="T6" fmla="*/ 39678193 w 602"/>
              <a:gd name="T7" fmla="*/ 0 h 602"/>
              <a:gd name="T8" fmla="*/ 78442719 w 602"/>
              <a:gd name="T9" fmla="*/ 39678193 h 602"/>
              <a:gd name="T10" fmla="*/ 39678193 w 602"/>
              <a:gd name="T11" fmla="*/ 78442719 h 602"/>
              <a:gd name="T12" fmla="*/ 39678193 w 602"/>
              <a:gd name="T13" fmla="*/ 7439751 h 602"/>
              <a:gd name="T14" fmla="*/ 39678193 w 602"/>
              <a:gd name="T15" fmla="*/ 7439751 h 602"/>
              <a:gd name="T16" fmla="*/ 7439751 w 602"/>
              <a:gd name="T17" fmla="*/ 39678193 h 602"/>
              <a:gd name="T18" fmla="*/ 39678193 w 602"/>
              <a:gd name="T19" fmla="*/ 71133388 h 602"/>
              <a:gd name="T20" fmla="*/ 71002968 w 602"/>
              <a:gd name="T21" fmla="*/ 39678193 h 602"/>
              <a:gd name="T22" fmla="*/ 39678193 w 602"/>
              <a:gd name="T23" fmla="*/ 7439751 h 602"/>
              <a:gd name="T24" fmla="*/ 50772248 w 602"/>
              <a:gd name="T25" fmla="*/ 42549612 h 602"/>
              <a:gd name="T26" fmla="*/ 50772248 w 602"/>
              <a:gd name="T27" fmla="*/ 42549612 h 602"/>
              <a:gd name="T28" fmla="*/ 31324775 w 602"/>
              <a:gd name="T29" fmla="*/ 54426914 h 602"/>
              <a:gd name="T30" fmla="*/ 31324775 w 602"/>
              <a:gd name="T31" fmla="*/ 54426914 h 602"/>
              <a:gd name="T32" fmla="*/ 31324775 w 602"/>
              <a:gd name="T33" fmla="*/ 55340580 h 602"/>
              <a:gd name="T34" fmla="*/ 31324775 w 602"/>
              <a:gd name="T35" fmla="*/ 55340580 h 602"/>
              <a:gd name="T36" fmla="*/ 30411109 w 602"/>
              <a:gd name="T37" fmla="*/ 55340580 h 602"/>
              <a:gd name="T38" fmla="*/ 30411109 w 602"/>
              <a:gd name="T39" fmla="*/ 55340580 h 602"/>
              <a:gd name="T40" fmla="*/ 30411109 w 602"/>
              <a:gd name="T41" fmla="*/ 55340580 h 602"/>
              <a:gd name="T42" fmla="*/ 30411109 w 602"/>
              <a:gd name="T43" fmla="*/ 55340580 h 602"/>
              <a:gd name="T44" fmla="*/ 30411109 w 602"/>
              <a:gd name="T45" fmla="*/ 55340580 h 602"/>
              <a:gd name="T46" fmla="*/ 30411109 w 602"/>
              <a:gd name="T47" fmla="*/ 55340580 h 602"/>
              <a:gd name="T48" fmla="*/ 29497442 w 602"/>
              <a:gd name="T49" fmla="*/ 55340580 h 602"/>
              <a:gd name="T50" fmla="*/ 29497442 w 602"/>
              <a:gd name="T51" fmla="*/ 55340580 h 602"/>
              <a:gd name="T52" fmla="*/ 29497442 w 602"/>
              <a:gd name="T53" fmla="*/ 55340580 h 602"/>
              <a:gd name="T54" fmla="*/ 25843138 w 602"/>
              <a:gd name="T55" fmla="*/ 51685915 h 602"/>
              <a:gd name="T56" fmla="*/ 25843138 w 602"/>
              <a:gd name="T57" fmla="*/ 51685915 h 602"/>
              <a:gd name="T58" fmla="*/ 25843138 w 602"/>
              <a:gd name="T59" fmla="*/ 51685915 h 602"/>
              <a:gd name="T60" fmla="*/ 25843138 w 602"/>
              <a:gd name="T61" fmla="*/ 26756804 h 602"/>
              <a:gd name="T62" fmla="*/ 25843138 w 602"/>
              <a:gd name="T63" fmla="*/ 26756804 h 602"/>
              <a:gd name="T64" fmla="*/ 29497442 w 602"/>
              <a:gd name="T65" fmla="*/ 23102139 h 602"/>
              <a:gd name="T66" fmla="*/ 31324775 w 602"/>
              <a:gd name="T67" fmla="*/ 24015805 h 602"/>
              <a:gd name="T68" fmla="*/ 50772248 w 602"/>
              <a:gd name="T69" fmla="*/ 36023527 h 602"/>
              <a:gd name="T70" fmla="*/ 52599581 w 602"/>
              <a:gd name="T71" fmla="*/ 39678193 h 602"/>
              <a:gd name="T72" fmla="*/ 50772248 w 602"/>
              <a:gd name="T73" fmla="*/ 42549612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701" dirty="0">
              <a:latin typeface="Calibri Regular"/>
            </a:endParaRPr>
          </a:p>
        </p:txBody>
      </p:sp>
      <p:sp>
        <p:nvSpPr>
          <p:cNvPr id="16" name="Text Placeholder 4">
            <a:extLst>
              <a:ext uri="{FF2B5EF4-FFF2-40B4-BE49-F238E27FC236}">
                <a16:creationId xmlns:a16="http://schemas.microsoft.com/office/drawing/2014/main" id="{BE066EAE-A802-CC4D-B29D-8761B5520A8A}"/>
              </a:ext>
            </a:extLst>
          </p:cNvPr>
          <p:cNvSpPr txBox="1">
            <a:spLocks/>
          </p:cNvSpPr>
          <p:nvPr/>
        </p:nvSpPr>
        <p:spPr>
          <a:xfrm>
            <a:off x="3168117" y="6735793"/>
            <a:ext cx="6847421" cy="694591"/>
          </a:xfrm>
          <a:prstGeom prst="rect">
            <a:avLst/>
          </a:prstGeom>
          <a:solidFill>
            <a:schemeClr val="accent1">
              <a:alpha val="43000"/>
            </a:schemeClr>
          </a:solidFill>
        </p:spPr>
        <p:txBody>
          <a:bodyPr anchor="ct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a:r>
              <a:rPr lang="en-US" altLang="en-US" sz="2400" kern="0" dirty="0">
                <a:solidFill>
                  <a:schemeClr val="bg1"/>
                </a:solidFill>
              </a:rPr>
              <a:t>ORAM (2:55)</a:t>
            </a:r>
          </a:p>
        </p:txBody>
      </p:sp>
      <p:sp>
        <p:nvSpPr>
          <p:cNvPr id="18" name="Slide Number Placeholder 5">
            <a:extLst>
              <a:ext uri="{FF2B5EF4-FFF2-40B4-BE49-F238E27FC236}">
                <a16:creationId xmlns:a16="http://schemas.microsoft.com/office/drawing/2014/main" id="{349A843F-EFC8-D344-A278-ADF703CF802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66</a:t>
            </a:fld>
            <a:endParaRPr lang="en-US" altLang="en-US" sz="1200" dirty="0">
              <a:solidFill>
                <a:schemeClr val="bg1"/>
              </a:solidFill>
            </a:endParaRPr>
          </a:p>
        </p:txBody>
      </p:sp>
    </p:spTree>
    <p:extLst>
      <p:ext uri="{BB962C8B-B14F-4D97-AF65-F5344CB8AC3E}">
        <p14:creationId xmlns:p14="http://schemas.microsoft.com/office/powerpoint/2010/main" val="2270451736"/>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4386136" y="4393987"/>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nvCxnSpPr>
        <p:spPr bwMode="auto">
          <a:xfrm>
            <a:off x="8683226"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6599" kern="0" spc="330" dirty="0">
                <a:solidFill>
                  <a:schemeClr val="bg1"/>
                </a:solidFill>
              </a:rPr>
              <a:t>OBJECTIVES</a:t>
            </a:r>
          </a:p>
        </p:txBody>
      </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70759" y="4452506"/>
            <a:ext cx="4260513" cy="1532816"/>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90000"/>
              </a:lnSpc>
            </a:pPr>
            <a:r>
              <a:rPr lang="en-US" sz="2600" b="1" cap="all" dirty="0">
                <a:solidFill>
                  <a:schemeClr val="bg1"/>
                </a:solidFill>
                <a:latin typeface="Calibri" charset="0"/>
                <a:ea typeface="Calibri" charset="0"/>
                <a:cs typeface="Calibri" charset="0"/>
              </a:rPr>
              <a:t>EMERGENCIES AND ASSISTANCE TO </a:t>
            </a:r>
            <a:br>
              <a:rPr lang="en-US" sz="2600" b="1" cap="all" dirty="0">
                <a:solidFill>
                  <a:schemeClr val="bg1"/>
                </a:solidFill>
                <a:latin typeface="Calibri" charset="0"/>
                <a:ea typeface="Calibri" charset="0"/>
                <a:cs typeface="Calibri" charset="0"/>
              </a:rPr>
            </a:br>
            <a:r>
              <a:rPr lang="en-US" sz="2600" b="1" cap="all" dirty="0">
                <a:solidFill>
                  <a:schemeClr val="bg1"/>
                </a:solidFill>
                <a:latin typeface="Calibri" charset="0"/>
                <a:ea typeface="Calibri" charset="0"/>
                <a:cs typeface="Calibri" charset="0"/>
              </a:rPr>
              <a:t>VULNERABLE MIGRANTS</a:t>
            </a: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4470356" y="4431810"/>
            <a:ext cx="4159379" cy="1549674"/>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90000"/>
              </a:lnSpc>
            </a:pPr>
            <a:r>
              <a:rPr lang="en-US" altLang="en-US" sz="2600" b="1" kern="0" dirty="0">
                <a:solidFill>
                  <a:srgbClr val="FFFFFF"/>
                </a:solidFill>
                <a:latin typeface="Calibri" charset="0"/>
                <a:ea typeface="MS PGothic" charset="-128"/>
                <a:cs typeface="Calibri" charset="0"/>
              </a:rPr>
              <a:t>AVRR AND VICTIMS OF TRAFFICKING WHO HAVE RETURNED HOME</a:t>
            </a:r>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nvSpPr>
        <p:spPr>
          <a:xfrm>
            <a:off x="8756045" y="4424301"/>
            <a:ext cx="4159379" cy="1502236"/>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90000"/>
              </a:lnSpc>
            </a:pPr>
            <a:r>
              <a:rPr lang="en-US" sz="2600" b="1" cap="all" dirty="0">
                <a:solidFill>
                  <a:schemeClr val="bg1"/>
                </a:solidFill>
                <a:latin typeface="Calibri" charset="0"/>
                <a:ea typeface="Calibri" charset="0"/>
                <a:cs typeface="Calibri" charset="0"/>
              </a:rPr>
              <a:t>INTERNATIONAL BORDER MANAGEMENT AND SECURITY POINTS</a:t>
            </a: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67</a:t>
            </a:fld>
            <a:endParaRPr lang="en-US" altLang="en-US" sz="1200" dirty="0">
              <a:solidFill>
                <a:schemeClr val="bg1"/>
              </a:solidFill>
            </a:endParaRPr>
          </a:p>
        </p:txBody>
      </p:sp>
      <p:sp>
        <p:nvSpPr>
          <p:cNvPr id="3" name="Content Placeholder 2">
            <a:extLst>
              <a:ext uri="{FF2B5EF4-FFF2-40B4-BE49-F238E27FC236}">
                <a16:creationId xmlns:a16="http://schemas.microsoft.com/office/drawing/2014/main" id="{458284D3-BAE3-524C-85DC-252A2415B145}"/>
              </a:ext>
            </a:extLst>
          </p:cNvPr>
          <p:cNvSpPr>
            <a:spLocks noGrp="1"/>
          </p:cNvSpPr>
          <p:nvPr>
            <p:ph idx="1"/>
          </p:nvPr>
        </p:nvSpPr>
        <p:spPr>
          <a:xfrm>
            <a:off x="333334" y="6174893"/>
            <a:ext cx="3708314" cy="2573539"/>
          </a:xfrm>
        </p:spPr>
        <p:txBody>
          <a:bodyPr/>
          <a:lstStyle/>
          <a:p>
            <a:r>
              <a:rPr lang="en-US" dirty="0"/>
              <a:t>The needs of people with diverse SOGIESC are unique and relevant to every sector of response and all IOM programming.</a:t>
            </a:r>
          </a:p>
          <a:p>
            <a:endParaRPr lang="en-US" dirty="0"/>
          </a:p>
        </p:txBody>
      </p:sp>
      <p:pic>
        <p:nvPicPr>
          <p:cNvPr id="8" name="Picture Placeholder 7">
            <a:extLst>
              <a:ext uri="{FF2B5EF4-FFF2-40B4-BE49-F238E27FC236}">
                <a16:creationId xmlns:a16="http://schemas.microsoft.com/office/drawing/2014/main" id="{4BC40307-9A18-1846-8F8E-BCE3FB50FCA7}"/>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a14:imgEffect>
                      <a14:brightnessContrast bright="-20000"/>
                    </a14:imgEffect>
                  </a14:imgLayer>
                </a14:imgProps>
              </a:ext>
            </a:extLst>
          </a:blip>
          <a:srcRect t="15086" b="38055"/>
          <a:stretch/>
        </p:blipFill>
        <p:spPr>
          <a:xfrm>
            <a:off x="0" y="0"/>
            <a:ext cx="13003213" cy="3885006"/>
          </a:xfrm>
        </p:spPr>
      </p:pic>
      <p:sp>
        <p:nvSpPr>
          <p:cNvPr id="5" name="Content Placeholder 4">
            <a:extLst>
              <a:ext uri="{FF2B5EF4-FFF2-40B4-BE49-F238E27FC236}">
                <a16:creationId xmlns:a16="http://schemas.microsoft.com/office/drawing/2014/main" id="{DFA01AA0-0683-7947-82E7-F2FCD3AE4626}"/>
              </a:ext>
            </a:extLst>
          </p:cNvPr>
          <p:cNvSpPr>
            <a:spLocks noGrp="1"/>
          </p:cNvSpPr>
          <p:nvPr>
            <p:ph idx="11"/>
          </p:nvPr>
        </p:nvSpPr>
        <p:spPr>
          <a:xfrm>
            <a:off x="4535425" y="6174893"/>
            <a:ext cx="4034088" cy="2573539"/>
          </a:xfrm>
        </p:spPr>
        <p:txBody>
          <a:bodyPr/>
          <a:lstStyle/>
          <a:p>
            <a:r>
              <a:rPr lang="en-US" dirty="0"/>
              <a:t>Returned migrations and victims of trafficking may need special support to re-establish themselves.</a:t>
            </a:r>
          </a:p>
        </p:txBody>
      </p:sp>
      <p:sp>
        <p:nvSpPr>
          <p:cNvPr id="6" name="Content Placeholder 5">
            <a:extLst>
              <a:ext uri="{FF2B5EF4-FFF2-40B4-BE49-F238E27FC236}">
                <a16:creationId xmlns:a16="http://schemas.microsoft.com/office/drawing/2014/main" id="{0838A04E-954F-9147-B9CA-725964A20AA6}"/>
              </a:ext>
            </a:extLst>
          </p:cNvPr>
          <p:cNvSpPr>
            <a:spLocks noGrp="1"/>
          </p:cNvSpPr>
          <p:nvPr>
            <p:ph idx="12"/>
          </p:nvPr>
        </p:nvSpPr>
        <p:spPr>
          <a:xfrm>
            <a:off x="8843834" y="6174893"/>
            <a:ext cx="4022768" cy="2573539"/>
          </a:xfrm>
        </p:spPr>
        <p:txBody>
          <a:bodyPr/>
          <a:lstStyle/>
          <a:p>
            <a:r>
              <a:rPr lang="en-US" dirty="0"/>
              <a:t>Security, immigration and border officials should be encouraged to treat all migrants with respect.</a:t>
            </a:r>
          </a:p>
          <a:p>
            <a:endParaRPr lang="en-US" dirty="0"/>
          </a:p>
        </p:txBody>
      </p:sp>
      <p:sp>
        <p:nvSpPr>
          <p:cNvPr id="2" name="Title 1">
            <a:extLst>
              <a:ext uri="{FF2B5EF4-FFF2-40B4-BE49-F238E27FC236}">
                <a16:creationId xmlns:a16="http://schemas.microsoft.com/office/drawing/2014/main" id="{F22A0BBD-F5BE-3449-8C37-1AC28AB7C83B}"/>
              </a:ext>
            </a:extLst>
          </p:cNvPr>
          <p:cNvSpPr>
            <a:spLocks noGrp="1"/>
          </p:cNvSpPr>
          <p:nvPr>
            <p:ph type="title"/>
          </p:nvPr>
        </p:nvSpPr>
        <p:spPr>
          <a:xfrm>
            <a:off x="-19932" y="3276600"/>
            <a:ext cx="12945974" cy="763174"/>
          </a:xfrm>
          <a:solidFill>
            <a:schemeClr val="accent1">
              <a:lumMod val="75000"/>
            </a:schemeClr>
          </a:solidFill>
        </p:spPr>
        <p:txBody>
          <a:bodyPr/>
          <a:lstStyle/>
          <a:p>
            <a:pPr marL="288925"/>
            <a:r>
              <a:rPr lang="en-US" altLang="en-US" dirty="0">
                <a:solidFill>
                  <a:schemeClr val="bg1"/>
                </a:solidFill>
                <a:latin typeface="Calibri" charset="0"/>
                <a:ea typeface="MS PGothic" charset="-128"/>
                <a:cs typeface="Calibri" charset="0"/>
              </a:rPr>
              <a:t>Special Considerations in IOM Programming</a:t>
            </a:r>
            <a:endParaRPr lang="en-US" cap="none" spc="0" dirty="0"/>
          </a:p>
        </p:txBody>
      </p:sp>
      <p:cxnSp>
        <p:nvCxnSpPr>
          <p:cNvPr id="56" name="Straight Connector 55">
            <a:extLst>
              <a:ext uri="{FF2B5EF4-FFF2-40B4-BE49-F238E27FC236}">
                <a16:creationId xmlns:a16="http://schemas.microsoft.com/office/drawing/2014/main" id="{5B24821B-B555-FB48-894B-4205473986C7}"/>
              </a:ext>
            </a:extLst>
          </p:cNvPr>
          <p:cNvCxnSpPr>
            <a:cxnSpLocks/>
          </p:cNvCxnSpPr>
          <p:nvPr/>
        </p:nvCxnSpPr>
        <p:spPr bwMode="auto">
          <a:xfrm>
            <a:off x="1292604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DA38825E-A0E4-264E-868A-68D5DD757BE7}"/>
              </a:ext>
            </a:extLst>
          </p:cNvPr>
          <p:cNvCxnSpPr>
            <a:cxnSpLocks/>
          </p:cNvCxnSpPr>
          <p:nvPr/>
        </p:nvCxnSpPr>
        <p:spPr bwMode="auto">
          <a:xfrm>
            <a:off x="3300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655338336"/>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p:txBody>
          <a:bodyPr/>
          <a:lstStyle/>
          <a:p>
            <a:r>
              <a:rPr lang="en-US"/>
              <a:t>Key Learning Points</a:t>
            </a:r>
            <a:endParaRPr lang="en-US" dirty="0"/>
          </a:p>
        </p:txBody>
      </p:sp>
      <p:grpSp>
        <p:nvGrpSpPr>
          <p:cNvPr id="4" name="Group 3">
            <a:extLst>
              <a:ext uri="{FF2B5EF4-FFF2-40B4-BE49-F238E27FC236}">
                <a16:creationId xmlns:a16="http://schemas.microsoft.com/office/drawing/2014/main" id="{CF3F4B4D-F44D-934F-90DA-54459FF9383C}"/>
              </a:ext>
            </a:extLst>
          </p:cNvPr>
          <p:cNvGrpSpPr/>
          <p:nvPr/>
        </p:nvGrpSpPr>
        <p:grpSpPr>
          <a:xfrm>
            <a:off x="0" y="2446484"/>
            <a:ext cx="3422722" cy="5172545"/>
            <a:chOff x="0" y="2446484"/>
            <a:chExt cx="3422722" cy="5172545"/>
          </a:xfrm>
        </p:grpSpPr>
        <p:grpSp>
          <p:nvGrpSpPr>
            <p:cNvPr id="16" name="Group 15">
              <a:extLst>
                <a:ext uri="{FF2B5EF4-FFF2-40B4-BE49-F238E27FC236}">
                  <a16:creationId xmlns:a16="http://schemas.microsoft.com/office/drawing/2014/main" id="{DCF10100-6DB6-984F-AE4A-74B60C66936F}"/>
                </a:ext>
              </a:extLst>
            </p:cNvPr>
            <p:cNvGrpSpPr/>
            <p:nvPr/>
          </p:nvGrpSpPr>
          <p:grpSpPr>
            <a:xfrm>
              <a:off x="0" y="2446484"/>
              <a:ext cx="3422722" cy="3822079"/>
              <a:chOff x="3455386" y="1628989"/>
              <a:chExt cx="1221116"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Myriad and often severe needs</a:t>
                </a: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1187548" y="6409255"/>
              <a:ext cx="1201708" cy="1209774"/>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01</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5" name="Group 4">
            <a:extLst>
              <a:ext uri="{FF2B5EF4-FFF2-40B4-BE49-F238E27FC236}">
                <a16:creationId xmlns:a16="http://schemas.microsoft.com/office/drawing/2014/main" id="{8254CBAA-B078-C04E-81FD-5B7265019987}"/>
              </a:ext>
            </a:extLst>
          </p:cNvPr>
          <p:cNvGrpSpPr/>
          <p:nvPr/>
        </p:nvGrpSpPr>
        <p:grpSpPr>
          <a:xfrm>
            <a:off x="3169764" y="2446484"/>
            <a:ext cx="3422722" cy="5186368"/>
            <a:chOff x="3169764" y="2446484"/>
            <a:chExt cx="3422722" cy="5186368"/>
          </a:xfrm>
        </p:grpSpPr>
        <p:grpSp>
          <p:nvGrpSpPr>
            <p:cNvPr id="27" name="Group 26">
              <a:extLst>
                <a:ext uri="{FF2B5EF4-FFF2-40B4-BE49-F238E27FC236}">
                  <a16:creationId xmlns:a16="http://schemas.microsoft.com/office/drawing/2014/main" id="{B266244D-0174-8D43-95D1-C0FE70B4504A}"/>
                </a:ext>
              </a:extLst>
            </p:cNvPr>
            <p:cNvGrpSpPr/>
            <p:nvPr/>
          </p:nvGrpSpPr>
          <p:grpSpPr>
            <a:xfrm>
              <a:off x="3169764" y="2446484"/>
              <a:ext cx="3422722" cy="3822079"/>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509460" y="1830890"/>
                <a:ext cx="1110188"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Intersectional factors</a:t>
                </a: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4362842" y="6423078"/>
              <a:ext cx="1201708" cy="1209774"/>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02</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6" name="Group 5">
            <a:extLst>
              <a:ext uri="{FF2B5EF4-FFF2-40B4-BE49-F238E27FC236}">
                <a16:creationId xmlns:a16="http://schemas.microsoft.com/office/drawing/2014/main" id="{EC90B03F-766C-C349-8DCE-586879A0EF4C}"/>
              </a:ext>
            </a:extLst>
          </p:cNvPr>
          <p:cNvGrpSpPr/>
          <p:nvPr/>
        </p:nvGrpSpPr>
        <p:grpSpPr>
          <a:xfrm>
            <a:off x="6339528" y="2446484"/>
            <a:ext cx="3422722" cy="5195238"/>
            <a:chOff x="6339528" y="2446484"/>
            <a:chExt cx="3422722" cy="5195238"/>
          </a:xfrm>
        </p:grpSpPr>
        <p:grpSp>
          <p:nvGrpSpPr>
            <p:cNvPr id="36" name="Group 35">
              <a:extLst>
                <a:ext uri="{FF2B5EF4-FFF2-40B4-BE49-F238E27FC236}">
                  <a16:creationId xmlns:a16="http://schemas.microsoft.com/office/drawing/2014/main" id="{CEA08C4A-BDA3-BA4E-AB46-4BE92EB05F21}"/>
                </a:ext>
              </a:extLst>
            </p:cNvPr>
            <p:cNvGrpSpPr/>
            <p:nvPr/>
          </p:nvGrpSpPr>
          <p:grpSpPr>
            <a:xfrm>
              <a:off x="6339528" y="2446484"/>
              <a:ext cx="3422722" cy="3822079"/>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518820" y="1830890"/>
                <a:ext cx="1109891"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Some individuals are at particular risk</a:t>
                </a: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7489791" y="6431948"/>
              <a:ext cx="1201708" cy="1209774"/>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03</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7" name="Group 6">
            <a:extLst>
              <a:ext uri="{FF2B5EF4-FFF2-40B4-BE49-F238E27FC236}">
                <a16:creationId xmlns:a16="http://schemas.microsoft.com/office/drawing/2014/main" id="{4304932D-6483-1645-A770-7E442601F963}"/>
              </a:ext>
            </a:extLst>
          </p:cNvPr>
          <p:cNvGrpSpPr/>
          <p:nvPr/>
        </p:nvGrpSpPr>
        <p:grpSpPr>
          <a:xfrm>
            <a:off x="9510126" y="2446484"/>
            <a:ext cx="3422722" cy="5195238"/>
            <a:chOff x="9510126" y="2446484"/>
            <a:chExt cx="3422722" cy="5195238"/>
          </a:xfrm>
        </p:grpSpPr>
        <p:grpSp>
          <p:nvGrpSpPr>
            <p:cNvPr id="39" name="Group 38">
              <a:extLst>
                <a:ext uri="{FF2B5EF4-FFF2-40B4-BE49-F238E27FC236}">
                  <a16:creationId xmlns:a16="http://schemas.microsoft.com/office/drawing/2014/main" id="{8B20AC37-288F-2544-BA6D-3C4267F8CAC7}"/>
                </a:ext>
              </a:extLst>
            </p:cNvPr>
            <p:cNvGrpSpPr/>
            <p:nvPr/>
          </p:nvGrpSpPr>
          <p:grpSpPr>
            <a:xfrm>
              <a:off x="9510126" y="2446484"/>
              <a:ext cx="3422722" cy="3822079"/>
              <a:chOff x="3455386" y="1628989"/>
              <a:chExt cx="1221116" cy="1363594"/>
            </a:xfrm>
          </p:grpSpPr>
          <p:sp>
            <p:nvSpPr>
              <p:cNvPr id="40" name="Freeform 60">
                <a:extLst>
                  <a:ext uri="{FF2B5EF4-FFF2-40B4-BE49-F238E27FC236}">
                    <a16:creationId xmlns:a16="http://schemas.microsoft.com/office/drawing/2014/main" id="{694D880F-C28D-2C41-9B73-CA23CF408FA3}"/>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41" name="Oval 23">
                <a:extLst>
                  <a:ext uri="{FF2B5EF4-FFF2-40B4-BE49-F238E27FC236}">
                    <a16:creationId xmlns:a16="http://schemas.microsoft.com/office/drawing/2014/main" id="{04259075-9408-7642-9D80-5C73D2A7869E}"/>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Normal protection tools</a:t>
                </a:r>
              </a:p>
            </p:txBody>
          </p:sp>
        </p:grpSp>
        <p:grpSp>
          <p:nvGrpSpPr>
            <p:cNvPr id="54" name="Group 230">
              <a:extLst>
                <a:ext uri="{FF2B5EF4-FFF2-40B4-BE49-F238E27FC236}">
                  <a16:creationId xmlns:a16="http://schemas.microsoft.com/office/drawing/2014/main" id="{95B0B386-10A2-C14B-BE28-B095C9449972}"/>
                </a:ext>
              </a:extLst>
            </p:cNvPr>
            <p:cNvGrpSpPr>
              <a:grpSpLocks noChangeAspect="1"/>
            </p:cNvGrpSpPr>
            <p:nvPr/>
          </p:nvGrpSpPr>
          <p:grpSpPr>
            <a:xfrm>
              <a:off x="10668514" y="6431948"/>
              <a:ext cx="1201708" cy="1209774"/>
              <a:chOff x="0" y="0"/>
              <a:chExt cx="1455740" cy="1465510"/>
            </a:xfrm>
            <a:solidFill>
              <a:schemeClr val="accent3"/>
            </a:solidFill>
          </p:grpSpPr>
          <p:sp>
            <p:nvSpPr>
              <p:cNvPr id="55" name="Shape 227">
                <a:extLst>
                  <a:ext uri="{FF2B5EF4-FFF2-40B4-BE49-F238E27FC236}">
                    <a16:creationId xmlns:a16="http://schemas.microsoft.com/office/drawing/2014/main" id="{F443A6E0-733C-4846-A93C-45709B14FABE}"/>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04</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6" name="Shape 228">
                <a:extLst>
                  <a:ext uri="{FF2B5EF4-FFF2-40B4-BE49-F238E27FC236}">
                    <a16:creationId xmlns:a16="http://schemas.microsoft.com/office/drawing/2014/main" id="{150BEB94-1E25-D748-A3D2-94916A3FD6E7}"/>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7" name="Shape 229">
                <a:extLst>
                  <a:ext uri="{FF2B5EF4-FFF2-40B4-BE49-F238E27FC236}">
                    <a16:creationId xmlns:a16="http://schemas.microsoft.com/office/drawing/2014/main" id="{CB69C093-C344-3F44-84F9-0106C3F12000}"/>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sp>
        <p:nvSpPr>
          <p:cNvPr id="32" name="Slide Number Placeholder 5">
            <a:extLst>
              <a:ext uri="{FF2B5EF4-FFF2-40B4-BE49-F238E27FC236}">
                <a16:creationId xmlns:a16="http://schemas.microsoft.com/office/drawing/2014/main" id="{D2FF9082-F539-854A-835C-3747FEC8C160}"/>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68</a:t>
            </a:fld>
            <a:endParaRPr lang="en-US" altLang="en-US" sz="1200" dirty="0">
              <a:solidFill>
                <a:schemeClr val="bg1"/>
              </a:solidFill>
            </a:endParaRPr>
          </a:p>
        </p:txBody>
      </p:sp>
    </p:spTree>
    <p:extLst>
      <p:ext uri="{BB962C8B-B14F-4D97-AF65-F5344CB8AC3E}">
        <p14:creationId xmlns:p14="http://schemas.microsoft.com/office/powerpoint/2010/main" val="1596989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p:txBody>
          <a:bodyPr/>
          <a:lstStyle/>
          <a:p>
            <a:r>
              <a:rPr lang="en-US"/>
              <a:t>Key Learning Points</a:t>
            </a:r>
            <a:endParaRPr lang="en-US" dirty="0"/>
          </a:p>
        </p:txBody>
      </p:sp>
      <p:grpSp>
        <p:nvGrpSpPr>
          <p:cNvPr id="4" name="Group 3">
            <a:extLst>
              <a:ext uri="{FF2B5EF4-FFF2-40B4-BE49-F238E27FC236}">
                <a16:creationId xmlns:a16="http://schemas.microsoft.com/office/drawing/2014/main" id="{CF3F4B4D-F44D-934F-90DA-54459FF9383C}"/>
              </a:ext>
            </a:extLst>
          </p:cNvPr>
          <p:cNvGrpSpPr/>
          <p:nvPr/>
        </p:nvGrpSpPr>
        <p:grpSpPr>
          <a:xfrm>
            <a:off x="0" y="2446484"/>
            <a:ext cx="3422722" cy="5172545"/>
            <a:chOff x="0" y="2446484"/>
            <a:chExt cx="3422722" cy="5172545"/>
          </a:xfrm>
        </p:grpSpPr>
        <p:grpSp>
          <p:nvGrpSpPr>
            <p:cNvPr id="16" name="Group 15">
              <a:extLst>
                <a:ext uri="{FF2B5EF4-FFF2-40B4-BE49-F238E27FC236}">
                  <a16:creationId xmlns:a16="http://schemas.microsoft.com/office/drawing/2014/main" id="{DCF10100-6DB6-984F-AE4A-74B60C66936F}"/>
                </a:ext>
              </a:extLst>
            </p:cNvPr>
            <p:cNvGrpSpPr/>
            <p:nvPr/>
          </p:nvGrpSpPr>
          <p:grpSpPr>
            <a:xfrm>
              <a:off x="0" y="2446484"/>
              <a:ext cx="3422722" cy="3822079"/>
              <a:chOff x="3455386" y="1628989"/>
              <a:chExt cx="1221116"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Time and creative solutions</a:t>
                </a: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1187548" y="6409255"/>
              <a:ext cx="1201708" cy="1209774"/>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05</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5" name="Group 4">
            <a:extLst>
              <a:ext uri="{FF2B5EF4-FFF2-40B4-BE49-F238E27FC236}">
                <a16:creationId xmlns:a16="http://schemas.microsoft.com/office/drawing/2014/main" id="{8254CBAA-B078-C04E-81FD-5B7265019987}"/>
              </a:ext>
            </a:extLst>
          </p:cNvPr>
          <p:cNvGrpSpPr/>
          <p:nvPr/>
        </p:nvGrpSpPr>
        <p:grpSpPr>
          <a:xfrm>
            <a:off x="3169764" y="2446484"/>
            <a:ext cx="3422722" cy="5186368"/>
            <a:chOff x="3169764" y="2446484"/>
            <a:chExt cx="3422722" cy="5186368"/>
          </a:xfrm>
        </p:grpSpPr>
        <p:grpSp>
          <p:nvGrpSpPr>
            <p:cNvPr id="27" name="Group 26">
              <a:extLst>
                <a:ext uri="{FF2B5EF4-FFF2-40B4-BE49-F238E27FC236}">
                  <a16:creationId xmlns:a16="http://schemas.microsoft.com/office/drawing/2014/main" id="{B266244D-0174-8D43-95D1-C0FE70B4504A}"/>
                </a:ext>
              </a:extLst>
            </p:cNvPr>
            <p:cNvGrpSpPr/>
            <p:nvPr/>
          </p:nvGrpSpPr>
          <p:grpSpPr>
            <a:xfrm>
              <a:off x="3169764" y="2446484"/>
              <a:ext cx="3422722" cy="3822079"/>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509460" y="1830890"/>
                <a:ext cx="1110188"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Establish trust</a:t>
                </a: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4362842" y="6423078"/>
              <a:ext cx="1201708" cy="1209774"/>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06</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6" name="Group 5">
            <a:extLst>
              <a:ext uri="{FF2B5EF4-FFF2-40B4-BE49-F238E27FC236}">
                <a16:creationId xmlns:a16="http://schemas.microsoft.com/office/drawing/2014/main" id="{EC90B03F-766C-C349-8DCE-586879A0EF4C}"/>
              </a:ext>
            </a:extLst>
          </p:cNvPr>
          <p:cNvGrpSpPr/>
          <p:nvPr/>
        </p:nvGrpSpPr>
        <p:grpSpPr>
          <a:xfrm>
            <a:off x="6339528" y="2446484"/>
            <a:ext cx="3422722" cy="5195238"/>
            <a:chOff x="6339528" y="2446484"/>
            <a:chExt cx="3422722" cy="5195238"/>
          </a:xfrm>
        </p:grpSpPr>
        <p:grpSp>
          <p:nvGrpSpPr>
            <p:cNvPr id="36" name="Group 35">
              <a:extLst>
                <a:ext uri="{FF2B5EF4-FFF2-40B4-BE49-F238E27FC236}">
                  <a16:creationId xmlns:a16="http://schemas.microsoft.com/office/drawing/2014/main" id="{CEA08C4A-BDA3-BA4E-AB46-4BE92EB05F21}"/>
                </a:ext>
              </a:extLst>
            </p:cNvPr>
            <p:cNvGrpSpPr/>
            <p:nvPr/>
          </p:nvGrpSpPr>
          <p:grpSpPr>
            <a:xfrm>
              <a:off x="6339528" y="2446484"/>
              <a:ext cx="3422722" cy="3822079"/>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518820" y="1830890"/>
                <a:ext cx="1109891"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Mainstream into </a:t>
                </a:r>
                <a:br>
                  <a:rPr lang="en-US" sz="2800" b="1" dirty="0">
                    <a:solidFill>
                      <a:schemeClr val="bg1"/>
                    </a:solidFill>
                    <a:latin typeface="Calibri" panose="020F0502020204030204" pitchFamily="34" charset="0"/>
                    <a:cs typeface="Calibri" panose="020F0502020204030204" pitchFamily="34" charset="0"/>
                  </a:rPr>
                </a:br>
                <a:r>
                  <a:rPr lang="en-US" sz="2800" b="1" dirty="0">
                    <a:solidFill>
                      <a:schemeClr val="bg1"/>
                    </a:solidFill>
                    <a:latin typeface="Calibri" panose="020F0502020204030204" pitchFamily="34" charset="0"/>
                    <a:cs typeface="Calibri" panose="020F0502020204030204" pitchFamily="34" charset="0"/>
                  </a:rPr>
                  <a:t>services and </a:t>
                </a:r>
                <a:r>
                  <a:rPr lang="en-US" sz="2800" b="1" dirty="0" err="1">
                    <a:solidFill>
                      <a:schemeClr val="bg1"/>
                    </a:solidFill>
                    <a:latin typeface="Calibri" panose="020F0502020204030204" pitchFamily="34" charset="0"/>
                    <a:cs typeface="Calibri" panose="020F0502020204030204" pitchFamily="34" charset="0"/>
                  </a:rPr>
                  <a:t>programmes</a:t>
                </a:r>
                <a:r>
                  <a:rPr lang="en-US" sz="2800" b="1" dirty="0">
                    <a:solidFill>
                      <a:schemeClr val="bg1"/>
                    </a:solidFill>
                    <a:latin typeface="Calibri" panose="020F0502020204030204" pitchFamily="34" charset="0"/>
                    <a:cs typeface="Calibri" panose="020F0502020204030204" pitchFamily="34" charset="0"/>
                  </a:rPr>
                  <a:t> </a:t>
                </a: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7489791" y="6431948"/>
              <a:ext cx="1201708" cy="1209774"/>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07</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7" name="Group 6">
            <a:extLst>
              <a:ext uri="{FF2B5EF4-FFF2-40B4-BE49-F238E27FC236}">
                <a16:creationId xmlns:a16="http://schemas.microsoft.com/office/drawing/2014/main" id="{4304932D-6483-1645-A770-7E442601F963}"/>
              </a:ext>
            </a:extLst>
          </p:cNvPr>
          <p:cNvGrpSpPr/>
          <p:nvPr/>
        </p:nvGrpSpPr>
        <p:grpSpPr>
          <a:xfrm>
            <a:off x="9510126" y="2446484"/>
            <a:ext cx="3422722" cy="5195238"/>
            <a:chOff x="9510126" y="2446484"/>
            <a:chExt cx="3422722" cy="5195238"/>
          </a:xfrm>
        </p:grpSpPr>
        <p:grpSp>
          <p:nvGrpSpPr>
            <p:cNvPr id="39" name="Group 38">
              <a:extLst>
                <a:ext uri="{FF2B5EF4-FFF2-40B4-BE49-F238E27FC236}">
                  <a16:creationId xmlns:a16="http://schemas.microsoft.com/office/drawing/2014/main" id="{8B20AC37-288F-2544-BA6D-3C4267F8CAC7}"/>
                </a:ext>
              </a:extLst>
            </p:cNvPr>
            <p:cNvGrpSpPr/>
            <p:nvPr/>
          </p:nvGrpSpPr>
          <p:grpSpPr>
            <a:xfrm>
              <a:off x="9510126" y="2446484"/>
              <a:ext cx="3422722" cy="3822079"/>
              <a:chOff x="3455386" y="1628989"/>
              <a:chExt cx="1221116" cy="1363594"/>
            </a:xfrm>
          </p:grpSpPr>
          <p:sp>
            <p:nvSpPr>
              <p:cNvPr id="40" name="Freeform 60">
                <a:extLst>
                  <a:ext uri="{FF2B5EF4-FFF2-40B4-BE49-F238E27FC236}">
                    <a16:creationId xmlns:a16="http://schemas.microsoft.com/office/drawing/2014/main" id="{694D880F-C28D-2C41-9B73-CA23CF408FA3}"/>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41" name="Oval 23">
                <a:extLst>
                  <a:ext uri="{FF2B5EF4-FFF2-40B4-BE49-F238E27FC236}">
                    <a16:creationId xmlns:a16="http://schemas.microsoft.com/office/drawing/2014/main" id="{04259075-9408-7642-9D80-5C73D2A7869E}"/>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Approach in a holistic manner</a:t>
                </a:r>
              </a:p>
            </p:txBody>
          </p:sp>
        </p:grpSp>
        <p:grpSp>
          <p:nvGrpSpPr>
            <p:cNvPr id="54" name="Group 230">
              <a:extLst>
                <a:ext uri="{FF2B5EF4-FFF2-40B4-BE49-F238E27FC236}">
                  <a16:creationId xmlns:a16="http://schemas.microsoft.com/office/drawing/2014/main" id="{95B0B386-10A2-C14B-BE28-B095C9449972}"/>
                </a:ext>
              </a:extLst>
            </p:cNvPr>
            <p:cNvGrpSpPr>
              <a:grpSpLocks noChangeAspect="1"/>
            </p:cNvGrpSpPr>
            <p:nvPr/>
          </p:nvGrpSpPr>
          <p:grpSpPr>
            <a:xfrm>
              <a:off x="10668514" y="6431948"/>
              <a:ext cx="1201708" cy="1209774"/>
              <a:chOff x="0" y="0"/>
              <a:chExt cx="1455740" cy="1465510"/>
            </a:xfrm>
            <a:solidFill>
              <a:schemeClr val="accent3"/>
            </a:solidFill>
          </p:grpSpPr>
          <p:sp>
            <p:nvSpPr>
              <p:cNvPr id="55" name="Shape 227">
                <a:extLst>
                  <a:ext uri="{FF2B5EF4-FFF2-40B4-BE49-F238E27FC236}">
                    <a16:creationId xmlns:a16="http://schemas.microsoft.com/office/drawing/2014/main" id="{F443A6E0-733C-4846-A93C-45709B14FABE}"/>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08</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6" name="Shape 228">
                <a:extLst>
                  <a:ext uri="{FF2B5EF4-FFF2-40B4-BE49-F238E27FC236}">
                    <a16:creationId xmlns:a16="http://schemas.microsoft.com/office/drawing/2014/main" id="{150BEB94-1E25-D748-A3D2-94916A3FD6E7}"/>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7" name="Shape 229">
                <a:extLst>
                  <a:ext uri="{FF2B5EF4-FFF2-40B4-BE49-F238E27FC236}">
                    <a16:creationId xmlns:a16="http://schemas.microsoft.com/office/drawing/2014/main" id="{CB69C093-C344-3F44-84F9-0106C3F12000}"/>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sp>
        <p:nvSpPr>
          <p:cNvPr id="32" name="Slide Number Placeholder 5">
            <a:extLst>
              <a:ext uri="{FF2B5EF4-FFF2-40B4-BE49-F238E27FC236}">
                <a16:creationId xmlns:a16="http://schemas.microsoft.com/office/drawing/2014/main" id="{D2FF9082-F539-854A-835C-3747FEC8C160}"/>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69</a:t>
            </a:fld>
            <a:endParaRPr lang="en-US" altLang="en-US" sz="1200" dirty="0">
              <a:solidFill>
                <a:schemeClr val="bg1"/>
              </a:solidFill>
            </a:endParaRPr>
          </a:p>
        </p:txBody>
      </p:sp>
    </p:spTree>
    <p:extLst>
      <p:ext uri="{BB962C8B-B14F-4D97-AF65-F5344CB8AC3E}">
        <p14:creationId xmlns:p14="http://schemas.microsoft.com/office/powerpoint/2010/main" val="70285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4386136" y="4393987"/>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nvCxnSpPr>
        <p:spPr bwMode="auto">
          <a:xfrm>
            <a:off x="8683226"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6599" kern="0" spc="330" dirty="0">
                <a:solidFill>
                  <a:schemeClr val="bg1"/>
                </a:solidFill>
              </a:rPr>
              <a:t>OBJECTIVES</a:t>
            </a:r>
          </a:p>
        </p:txBody>
      </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70759" y="4384258"/>
            <a:ext cx="4260513" cy="845206"/>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2600" b="1" cap="all" dirty="0">
                <a:solidFill>
                  <a:schemeClr val="bg1"/>
                </a:solidFill>
                <a:latin typeface="Calibri" charset="0"/>
                <a:ea typeface="Calibri" charset="0"/>
                <a:cs typeface="Calibri" charset="0"/>
              </a:rPr>
              <a:t>COMPOUNDED MARGINALIZATION </a:t>
            </a: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4470356" y="4366722"/>
            <a:ext cx="4159379" cy="854502"/>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r>
              <a:rPr lang="en-US" altLang="en-US" sz="2600" b="1" kern="0" dirty="0">
                <a:solidFill>
                  <a:srgbClr val="FFFFFF"/>
                </a:solidFill>
                <a:latin typeface="Calibri" charset="0"/>
                <a:ea typeface="MS PGothic" charset="-128"/>
                <a:cs typeface="Calibri" charset="0"/>
              </a:rPr>
              <a:t>EVOLVING NEEDS</a:t>
            </a:r>
            <a:endParaRPr lang="en-US" sz="2600" b="1" dirty="0"/>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nvSpPr>
        <p:spPr>
          <a:xfrm>
            <a:off x="8756045" y="4401120"/>
            <a:ext cx="4159379" cy="828344"/>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2600" b="1" cap="all" dirty="0">
                <a:solidFill>
                  <a:schemeClr val="bg1"/>
                </a:solidFill>
                <a:latin typeface="Calibri" charset="0"/>
                <a:ea typeface="Calibri" charset="0"/>
                <a:cs typeface="Calibri" charset="0"/>
              </a:rPr>
              <a:t>HIGH RISK SITUATIONS</a:t>
            </a: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a:t>
            </a:fld>
            <a:endParaRPr lang="en-US" altLang="en-US" sz="1200" dirty="0">
              <a:solidFill>
                <a:schemeClr val="bg1"/>
              </a:solidFill>
            </a:endParaRPr>
          </a:p>
        </p:txBody>
      </p:sp>
      <p:sp>
        <p:nvSpPr>
          <p:cNvPr id="3" name="Content Placeholder 2">
            <a:extLst>
              <a:ext uri="{FF2B5EF4-FFF2-40B4-BE49-F238E27FC236}">
                <a16:creationId xmlns:a16="http://schemas.microsoft.com/office/drawing/2014/main" id="{458284D3-BAE3-524C-85DC-252A2415B145}"/>
              </a:ext>
            </a:extLst>
          </p:cNvPr>
          <p:cNvSpPr>
            <a:spLocks noGrp="1"/>
          </p:cNvSpPr>
          <p:nvPr>
            <p:ph idx="1"/>
          </p:nvPr>
        </p:nvSpPr>
        <p:spPr>
          <a:xfrm>
            <a:off x="333334" y="5437400"/>
            <a:ext cx="3708314" cy="2573539"/>
          </a:xfrm>
        </p:spPr>
        <p:txBody>
          <a:bodyPr/>
          <a:lstStyle/>
          <a:p>
            <a:r>
              <a:rPr lang="en-US" dirty="0"/>
              <a:t>They may encounter marginalization as both migrants and people of diverse SOGIESC.</a:t>
            </a:r>
          </a:p>
          <a:p>
            <a:endParaRPr lang="en-US" dirty="0"/>
          </a:p>
        </p:txBody>
      </p:sp>
      <p:pic>
        <p:nvPicPr>
          <p:cNvPr id="8" name="Picture Placeholder 7">
            <a:extLst>
              <a:ext uri="{FF2B5EF4-FFF2-40B4-BE49-F238E27FC236}">
                <a16:creationId xmlns:a16="http://schemas.microsoft.com/office/drawing/2014/main" id="{4BC40307-9A18-1846-8F8E-BCE3FB50FCA7}"/>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a14:imgEffect>
                      <a14:brightnessContrast bright="-20000"/>
                    </a14:imgEffect>
                  </a14:imgLayer>
                </a14:imgProps>
              </a:ext>
            </a:extLst>
          </a:blip>
          <a:srcRect t="15086" b="38055"/>
          <a:stretch/>
        </p:blipFill>
        <p:spPr>
          <a:xfrm>
            <a:off x="0" y="0"/>
            <a:ext cx="13003213" cy="3885006"/>
          </a:xfrm>
        </p:spPr>
      </p:pic>
      <p:sp>
        <p:nvSpPr>
          <p:cNvPr id="2" name="Title 1">
            <a:extLst>
              <a:ext uri="{FF2B5EF4-FFF2-40B4-BE49-F238E27FC236}">
                <a16:creationId xmlns:a16="http://schemas.microsoft.com/office/drawing/2014/main" id="{F22A0BBD-F5BE-3449-8C37-1AC28AB7C83B}"/>
              </a:ext>
            </a:extLst>
          </p:cNvPr>
          <p:cNvSpPr>
            <a:spLocks noGrp="1"/>
          </p:cNvSpPr>
          <p:nvPr>
            <p:ph type="title"/>
          </p:nvPr>
        </p:nvSpPr>
        <p:spPr>
          <a:xfrm>
            <a:off x="-19932" y="2632002"/>
            <a:ext cx="6018395" cy="956333"/>
          </a:xfrm>
          <a:solidFill>
            <a:schemeClr val="accent2"/>
          </a:solidFill>
        </p:spPr>
        <p:txBody>
          <a:bodyPr/>
          <a:lstStyle/>
          <a:p>
            <a:pPr marL="288925" algn="l"/>
            <a:r>
              <a:rPr lang="en-US" altLang="en-US" cap="none" spc="0" dirty="0">
                <a:solidFill>
                  <a:schemeClr val="bg1"/>
                </a:solidFill>
                <a:latin typeface="Calibri" charset="0"/>
                <a:ea typeface="MS PGothic" charset="-128"/>
                <a:cs typeface="Calibri" charset="0"/>
              </a:rPr>
              <a:t>What cha</a:t>
            </a:r>
            <a:r>
              <a:rPr lang="en-US" altLang="en-US" cap="none" spc="0" dirty="0">
                <a:solidFill>
                  <a:schemeClr val="bg1"/>
                </a:solidFill>
                <a:ea typeface="MS PGothic" charset="-128"/>
              </a:rPr>
              <a:t>llenges</a:t>
            </a:r>
            <a:r>
              <a:rPr lang="en-US" altLang="en-US" cap="none" spc="0" dirty="0">
                <a:solidFill>
                  <a:schemeClr val="bg1"/>
                </a:solidFill>
                <a:latin typeface="Calibri" charset="0"/>
                <a:ea typeface="MS PGothic" charset="-128"/>
                <a:cs typeface="Calibri" charset="0"/>
              </a:rPr>
              <a:t> do peop</a:t>
            </a:r>
            <a:r>
              <a:rPr lang="en-US" altLang="en-US" cap="none" spc="0" dirty="0">
                <a:solidFill>
                  <a:schemeClr val="bg1"/>
                </a:solidFill>
                <a:ea typeface="MS PGothic" charset="-128"/>
              </a:rPr>
              <a:t>le </a:t>
            </a:r>
            <a:r>
              <a:rPr lang="en-US" altLang="en-US" cap="none" spc="0" dirty="0">
                <a:solidFill>
                  <a:schemeClr val="bg1"/>
                </a:solidFill>
                <a:latin typeface="Calibri" charset="0"/>
                <a:ea typeface="MS PGothic" charset="-128"/>
                <a:cs typeface="Calibri" charset="0"/>
              </a:rPr>
              <a:t>with diverse SOGIESC experience?</a:t>
            </a:r>
            <a:endParaRPr lang="en-US" cap="none" spc="0" dirty="0"/>
          </a:p>
        </p:txBody>
      </p:sp>
      <p:sp>
        <p:nvSpPr>
          <p:cNvPr id="14" name="Rectangle 13">
            <a:extLst>
              <a:ext uri="{FF2B5EF4-FFF2-40B4-BE49-F238E27FC236}">
                <a16:creationId xmlns:a16="http://schemas.microsoft.com/office/drawing/2014/main" id="{44C469FD-3482-2847-B7DE-66D3EA2A86DD}"/>
              </a:ext>
            </a:extLst>
          </p:cNvPr>
          <p:cNvSpPr/>
          <p:nvPr/>
        </p:nvSpPr>
        <p:spPr>
          <a:xfrm>
            <a:off x="-19931" y="3696056"/>
            <a:ext cx="13036202" cy="507831"/>
          </a:xfrm>
          <a:prstGeom prst="rect">
            <a:avLst/>
          </a:prstGeom>
          <a:solidFill>
            <a:schemeClr val="tx2"/>
          </a:solidFill>
        </p:spPr>
        <p:txBody>
          <a:bodyPr wrap="square">
            <a:spAutoFit/>
          </a:bodyPr>
          <a:lstStyle/>
          <a:p>
            <a:pPr algn="ctr"/>
            <a:r>
              <a:rPr lang="en-US" altLang="en-US" sz="2700" b="1" dirty="0">
                <a:solidFill>
                  <a:schemeClr val="bg1"/>
                </a:solidFill>
                <a:latin typeface="Calibri" charset="0"/>
                <a:ea typeface="MS PGothic" charset="-128"/>
                <a:cs typeface="Calibri" charset="0"/>
              </a:rPr>
              <a:t>During migration or forced displacement, people with diverse SOGIESC may experience:</a:t>
            </a:r>
          </a:p>
        </p:txBody>
      </p:sp>
      <p:cxnSp>
        <p:nvCxnSpPr>
          <p:cNvPr id="56" name="Straight Connector 55">
            <a:extLst>
              <a:ext uri="{FF2B5EF4-FFF2-40B4-BE49-F238E27FC236}">
                <a16:creationId xmlns:a16="http://schemas.microsoft.com/office/drawing/2014/main" id="{5B24821B-B555-FB48-894B-4205473986C7}"/>
              </a:ext>
            </a:extLst>
          </p:cNvPr>
          <p:cNvCxnSpPr>
            <a:cxnSpLocks/>
          </p:cNvCxnSpPr>
          <p:nvPr/>
        </p:nvCxnSpPr>
        <p:spPr bwMode="auto">
          <a:xfrm>
            <a:off x="1292604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DA38825E-A0E4-264E-868A-68D5DD757BE7}"/>
              </a:ext>
            </a:extLst>
          </p:cNvPr>
          <p:cNvCxnSpPr>
            <a:cxnSpLocks/>
          </p:cNvCxnSpPr>
          <p:nvPr/>
        </p:nvCxnSpPr>
        <p:spPr bwMode="auto">
          <a:xfrm>
            <a:off x="3300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3741601829"/>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3"/>
          <p:cNvSpPr>
            <a:spLocks noGrp="1"/>
          </p:cNvSpPr>
          <p:nvPr>
            <p:ph idx="1"/>
          </p:nvPr>
        </p:nvSpPr>
        <p:spPr>
          <a:xfrm>
            <a:off x="5669201" y="2183"/>
            <a:ext cx="1666619" cy="2019053"/>
          </a:xfrm>
          <a:solidFill>
            <a:schemeClr val="accent2"/>
          </a:solidFill>
        </p:spPr>
        <p:txBody>
          <a:bodyPr/>
          <a:lstStyle/>
          <a:p>
            <a:r>
              <a:rPr lang="en-US" altLang="en-US" dirty="0"/>
              <a:t>11</a:t>
            </a:r>
          </a:p>
        </p:txBody>
      </p:sp>
      <p:grpSp>
        <p:nvGrpSpPr>
          <p:cNvPr id="42" name="Group 41">
            <a:extLst>
              <a:ext uri="{FF2B5EF4-FFF2-40B4-BE49-F238E27FC236}">
                <a16:creationId xmlns:a16="http://schemas.microsoft.com/office/drawing/2014/main" id="{1C1BBF2E-5B78-1B48-98E6-E346307502B5}"/>
              </a:ext>
            </a:extLst>
          </p:cNvPr>
          <p:cNvGrpSpPr/>
          <p:nvPr/>
        </p:nvGrpSpPr>
        <p:grpSpPr>
          <a:xfrm>
            <a:off x="0" y="9407592"/>
            <a:ext cx="13003213" cy="431871"/>
            <a:chOff x="1" y="9426435"/>
            <a:chExt cx="13004800" cy="472939"/>
          </a:xfrm>
        </p:grpSpPr>
        <p:sp>
          <p:nvSpPr>
            <p:cNvPr id="43" name="Shape 606">
              <a:extLst>
                <a:ext uri="{FF2B5EF4-FFF2-40B4-BE49-F238E27FC236}">
                  <a16:creationId xmlns:a16="http://schemas.microsoft.com/office/drawing/2014/main" id="{669DA961-9C32-E545-A82C-8CC56D118BDC}"/>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4" name="Shape 607">
              <a:extLst>
                <a:ext uri="{FF2B5EF4-FFF2-40B4-BE49-F238E27FC236}">
                  <a16:creationId xmlns:a16="http://schemas.microsoft.com/office/drawing/2014/main" id="{536A7958-E2AA-1444-9A96-A53C7C3B5CB1}"/>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5" name="Shape 608">
              <a:extLst>
                <a:ext uri="{FF2B5EF4-FFF2-40B4-BE49-F238E27FC236}">
                  <a16:creationId xmlns:a16="http://schemas.microsoft.com/office/drawing/2014/main" id="{5E9E6740-8619-7849-94E4-A925BBF3BED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6" name="Shape 609">
              <a:extLst>
                <a:ext uri="{FF2B5EF4-FFF2-40B4-BE49-F238E27FC236}">
                  <a16:creationId xmlns:a16="http://schemas.microsoft.com/office/drawing/2014/main" id="{887864A6-9050-E447-9DEA-A57D6EBD1181}"/>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7" name="Shape 610">
              <a:extLst>
                <a:ext uri="{FF2B5EF4-FFF2-40B4-BE49-F238E27FC236}">
                  <a16:creationId xmlns:a16="http://schemas.microsoft.com/office/drawing/2014/main" id="{249548C9-2247-E045-B73D-7CC0555CCCAE}"/>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8" name="Shape 610">
              <a:extLst>
                <a:ext uri="{FF2B5EF4-FFF2-40B4-BE49-F238E27FC236}">
                  <a16:creationId xmlns:a16="http://schemas.microsoft.com/office/drawing/2014/main" id="{19296F8A-3EB4-8949-9BFA-F0BAB10FE978}"/>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9" name="Shape 610">
              <a:extLst>
                <a:ext uri="{FF2B5EF4-FFF2-40B4-BE49-F238E27FC236}">
                  <a16:creationId xmlns:a16="http://schemas.microsoft.com/office/drawing/2014/main" id="{3202D5BF-AD0D-AC44-B3DF-D604374A79B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23" name="Text Placeholder 5">
            <a:extLst>
              <a:ext uri="{FF2B5EF4-FFF2-40B4-BE49-F238E27FC236}">
                <a16:creationId xmlns:a16="http://schemas.microsoft.com/office/drawing/2014/main" id="{5F61CC3B-2D72-9E41-ACB4-E77E6F22A8E0}"/>
              </a:ext>
            </a:extLst>
          </p:cNvPr>
          <p:cNvSpPr txBox="1">
            <a:spLocks/>
          </p:cNvSpPr>
          <p:nvPr/>
        </p:nvSpPr>
        <p:spPr>
          <a:xfrm>
            <a:off x="1244710" y="4778330"/>
            <a:ext cx="6800850" cy="1499665"/>
          </a:xfrm>
          <a:prstGeom prst="rect">
            <a:avLst/>
          </a:prstGeom>
          <a:solidFill>
            <a:schemeClr val="accent2"/>
          </a:solidFill>
        </p:spPr>
        <p:txBody>
          <a:bodyPr tIns="182858" bIns="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a:spcBef>
                <a:spcPct val="20000"/>
              </a:spcBef>
              <a:spcAft>
                <a:spcPts val="600"/>
              </a:spcAft>
              <a:buClr>
                <a:srgbClr val="655DA3"/>
              </a:buClr>
            </a:pPr>
            <a:r>
              <a:rPr lang="en-US" sz="8000" cap="all" spc="890" dirty="0">
                <a:solidFill>
                  <a:schemeClr val="bg1"/>
                </a:solidFill>
                <a:ea typeface="+mj-ea"/>
                <a:cs typeface="+mj-cs"/>
              </a:rPr>
              <a:t>PROTECTION</a:t>
            </a:r>
          </a:p>
        </p:txBody>
      </p:sp>
      <p:sp>
        <p:nvSpPr>
          <p:cNvPr id="20" name="Slide Number Placeholder 5">
            <a:extLst>
              <a:ext uri="{FF2B5EF4-FFF2-40B4-BE49-F238E27FC236}">
                <a16:creationId xmlns:a16="http://schemas.microsoft.com/office/drawing/2014/main" id="{C9B3AA8B-5FBE-CF4E-95F9-DD563DADCBB3}"/>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70</a:t>
            </a:fld>
            <a:endParaRPr lang="en-US" altLang="en-US" sz="1200" dirty="0">
              <a:solidFill>
                <a:schemeClr val="bg1"/>
              </a:solidFill>
            </a:endParaRPr>
          </a:p>
        </p:txBody>
      </p:sp>
      <p:sp>
        <p:nvSpPr>
          <p:cNvPr id="21" name="Text Placeholder 5">
            <a:extLst>
              <a:ext uri="{FF2B5EF4-FFF2-40B4-BE49-F238E27FC236}">
                <a16:creationId xmlns:a16="http://schemas.microsoft.com/office/drawing/2014/main" id="{66EE568A-D3A4-9042-B29F-AD18B9B0FA5B}"/>
              </a:ext>
            </a:extLst>
          </p:cNvPr>
          <p:cNvSpPr txBox="1">
            <a:spLocks/>
          </p:cNvSpPr>
          <p:nvPr/>
        </p:nvSpPr>
        <p:spPr>
          <a:xfrm>
            <a:off x="1244710" y="3046087"/>
            <a:ext cx="10678195" cy="1499665"/>
          </a:xfrm>
          <a:prstGeom prst="rect">
            <a:avLst/>
          </a:prstGeom>
          <a:solidFill>
            <a:schemeClr val="accent2"/>
          </a:solidFill>
        </p:spPr>
        <p:txBody>
          <a:bodyPr tIns="182858" bIns="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a:spcBef>
                <a:spcPct val="20000"/>
              </a:spcBef>
              <a:spcAft>
                <a:spcPts val="600"/>
              </a:spcAft>
              <a:buClr>
                <a:srgbClr val="655DA3"/>
              </a:buClr>
            </a:pPr>
            <a:r>
              <a:rPr lang="en-US" sz="13800" cap="all" spc="890" dirty="0">
                <a:solidFill>
                  <a:schemeClr val="bg1"/>
                </a:solidFill>
                <a:ea typeface="+mj-ea"/>
                <a:cs typeface="+mj-cs"/>
              </a:rPr>
              <a:t>ASSESSING </a:t>
            </a:r>
          </a:p>
        </p:txBody>
      </p:sp>
      <p:sp>
        <p:nvSpPr>
          <p:cNvPr id="22" name="Text Placeholder 5">
            <a:extLst>
              <a:ext uri="{FF2B5EF4-FFF2-40B4-BE49-F238E27FC236}">
                <a16:creationId xmlns:a16="http://schemas.microsoft.com/office/drawing/2014/main" id="{B3820368-ED52-EE45-889D-44180FE22BC7}"/>
              </a:ext>
            </a:extLst>
          </p:cNvPr>
          <p:cNvSpPr txBox="1">
            <a:spLocks/>
          </p:cNvSpPr>
          <p:nvPr/>
        </p:nvSpPr>
        <p:spPr>
          <a:xfrm>
            <a:off x="8392415" y="4778330"/>
            <a:ext cx="3530490" cy="1499665"/>
          </a:xfrm>
          <a:prstGeom prst="rect">
            <a:avLst/>
          </a:prstGeom>
          <a:solidFill>
            <a:schemeClr val="accent2"/>
          </a:solidFill>
        </p:spPr>
        <p:txBody>
          <a:bodyPr tIns="182858" bIns="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a:spcBef>
                <a:spcPct val="20000"/>
              </a:spcBef>
              <a:spcAft>
                <a:spcPts val="600"/>
              </a:spcAft>
              <a:buClr>
                <a:srgbClr val="655DA3"/>
              </a:buClr>
            </a:pPr>
            <a:r>
              <a:rPr lang="en-US" sz="8000" cap="all" spc="890" dirty="0">
                <a:solidFill>
                  <a:schemeClr val="bg1"/>
                </a:solidFill>
                <a:ea typeface="+mj-ea"/>
                <a:cs typeface="+mj-cs"/>
              </a:rPr>
              <a:t>NEEDS</a:t>
            </a:r>
          </a:p>
        </p:txBody>
      </p:sp>
      <p:pic>
        <p:nvPicPr>
          <p:cNvPr id="4" name="Picture 3">
            <a:extLst>
              <a:ext uri="{FF2B5EF4-FFF2-40B4-BE49-F238E27FC236}">
                <a16:creationId xmlns:a16="http://schemas.microsoft.com/office/drawing/2014/main" id="{FDD3FDDE-806B-3944-A44F-40BD30A61DA6}"/>
              </a:ext>
            </a:extLst>
          </p:cNvPr>
          <p:cNvPicPr>
            <a:picLocks noChangeAspect="1"/>
          </p:cNvPicPr>
          <p:nvPr/>
        </p:nvPicPr>
        <p:blipFill rotWithShape="1">
          <a:blip r:embed="rId3"/>
          <a:srcRect l="6697" t="32439" r="41282" b="36244"/>
          <a:stretch/>
        </p:blipFill>
        <p:spPr>
          <a:xfrm>
            <a:off x="4840788" y="6321032"/>
            <a:ext cx="3378200" cy="2033722"/>
          </a:xfrm>
          <a:prstGeom prst="rect">
            <a:avLst/>
          </a:prstGeom>
        </p:spPr>
      </p:pic>
      <p:grpSp>
        <p:nvGrpSpPr>
          <p:cNvPr id="24" name="Group 23">
            <a:extLst>
              <a:ext uri="{FF2B5EF4-FFF2-40B4-BE49-F238E27FC236}">
                <a16:creationId xmlns:a16="http://schemas.microsoft.com/office/drawing/2014/main" id="{37EADDE2-FA51-3E46-A1C1-097620B0F7F3}"/>
              </a:ext>
            </a:extLst>
          </p:cNvPr>
          <p:cNvGrpSpPr/>
          <p:nvPr/>
        </p:nvGrpSpPr>
        <p:grpSpPr>
          <a:xfrm>
            <a:off x="5509581" y="8936492"/>
            <a:ext cx="2041918" cy="473126"/>
            <a:chOff x="5582387" y="8894626"/>
            <a:chExt cx="2041918" cy="473126"/>
          </a:xfrm>
        </p:grpSpPr>
        <p:pic>
          <p:nvPicPr>
            <p:cNvPr id="25" name="Picture 24">
              <a:extLst>
                <a:ext uri="{FF2B5EF4-FFF2-40B4-BE49-F238E27FC236}">
                  <a16:creationId xmlns:a16="http://schemas.microsoft.com/office/drawing/2014/main" id="{F6DF39BC-6C0E-534A-B6D1-B51C3833636C}"/>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6" name="Straight Connector 25">
              <a:extLst>
                <a:ext uri="{FF2B5EF4-FFF2-40B4-BE49-F238E27FC236}">
                  <a16:creationId xmlns:a16="http://schemas.microsoft.com/office/drawing/2014/main" id="{796215F7-A3EF-644C-B22F-A4AF6665CDAB}"/>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A4AEDA17-4B9B-6640-9E25-BF62706361A9}"/>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093177126"/>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6519815" y="3796188"/>
            <a:ext cx="0" cy="4554295"/>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29" name="Text Placeholder 11">
            <a:extLst>
              <a:ext uri="{FF2B5EF4-FFF2-40B4-BE49-F238E27FC236}">
                <a16:creationId xmlns:a16="http://schemas.microsoft.com/office/drawing/2014/main" id="{8786847A-99A6-F144-97CB-0C669CCC9458}"/>
              </a:ext>
            </a:extLst>
          </p:cNvPr>
          <p:cNvSpPr txBox="1">
            <a:spLocks/>
          </p:cNvSpPr>
          <p:nvPr/>
        </p:nvSpPr>
        <p:spPr>
          <a:xfrm>
            <a:off x="1358443" y="6251149"/>
            <a:ext cx="4009842" cy="2556658"/>
          </a:xfrm>
          <a:prstGeom prst="rect">
            <a:avLst/>
          </a:prstGeom>
        </p:spPr>
        <p:txBody>
          <a:bodyPr/>
          <a:lstStyle>
            <a:lvl1pPr marL="0" indent="0" algn="ctr" rtl="0" eaLnBrk="0" fontAlgn="base" hangingPunct="0">
              <a:lnSpc>
                <a:spcPct val="100000"/>
              </a:lnSpc>
              <a:spcBef>
                <a:spcPts val="2400"/>
              </a:spcBef>
              <a:spcAft>
                <a:spcPct val="0"/>
              </a:spcAft>
              <a:buClr>
                <a:srgbClr val="E40277"/>
              </a:buClr>
              <a:buFont typeface="Arial"/>
              <a:buNone/>
              <a:defRPr sz="2400" b="0">
                <a:solidFill>
                  <a:srgbClr val="595959"/>
                </a:solidFill>
                <a:latin typeface="Calibri"/>
                <a:ea typeface="MS PGothic" pitchFamily="34" charset="-128"/>
                <a:cs typeface="Calibri"/>
                <a:sym typeface="Gill Sans" charset="0"/>
              </a:defRPr>
            </a:lvl1pPr>
            <a:lvl2pPr marL="0" indent="0" algn="ctr" rtl="0" eaLnBrk="0" fontAlgn="base" hangingPunct="0">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0" fontAlgn="base" hangingPunct="0">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0" fontAlgn="base" hangingPunct="0">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50" indent="0" algn="ctr" rtl="0" eaLnBrk="0" fontAlgn="base" hangingPunct="0">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lvl="0" eaLnBrk="1" hangingPunct="1">
              <a:buClr>
                <a:srgbClr val="AF1D38"/>
              </a:buClr>
            </a:pPr>
            <a:r>
              <a:rPr lang="en-US" altLang="en-US" dirty="0">
                <a:latin typeface="Calibri" charset="0"/>
                <a:ea typeface="MS PGothic" charset="-128"/>
                <a:cs typeface="Calibri" charset="0"/>
              </a:rPr>
              <a:t>Review </a:t>
            </a:r>
            <a:r>
              <a:rPr lang="en-US" altLang="en-US" b="1" dirty="0">
                <a:solidFill>
                  <a:schemeClr val="accent1"/>
                </a:solidFill>
                <a:latin typeface="Calibri" charset="0"/>
                <a:ea typeface="MS PGothic" charset="-128"/>
                <a:cs typeface="Calibri" charset="0"/>
              </a:rPr>
              <a:t>common protection issues </a:t>
            </a:r>
            <a:r>
              <a:rPr lang="en-US" altLang="en-US" dirty="0">
                <a:latin typeface="Calibri" charset="0"/>
                <a:ea typeface="MS PGothic" charset="-128"/>
                <a:cs typeface="Calibri" charset="0"/>
              </a:rPr>
              <a:t>faced by people with diverse SOGIESC</a:t>
            </a:r>
          </a:p>
        </p:txBody>
      </p:sp>
      <p:sp>
        <p:nvSpPr>
          <p:cNvPr id="30" name="Title 3">
            <a:extLst>
              <a:ext uri="{FF2B5EF4-FFF2-40B4-BE49-F238E27FC236}">
                <a16:creationId xmlns:a16="http://schemas.microsoft.com/office/drawing/2014/main" id="{A9BE7D52-9F96-8945-AA8F-979CE259F6CD}"/>
              </a:ext>
            </a:extLst>
          </p:cNvPr>
          <p:cNvSpPr txBox="1">
            <a:spLocks/>
          </p:cNvSpPr>
          <p:nvPr/>
        </p:nvSpPr>
        <p:spPr>
          <a:xfrm>
            <a:off x="5172893" y="4512"/>
            <a:ext cx="2760793" cy="820493"/>
          </a:xfrm>
          <a:prstGeom prst="rect">
            <a:avLst/>
          </a:prstGeom>
          <a:solidFill>
            <a:schemeClr val="accent2"/>
          </a:solid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b="0" kern="0" spc="330" dirty="0">
                <a:solidFill>
                  <a:schemeClr val="bg1"/>
                </a:solidFill>
              </a:rPr>
              <a:t>MODULE </a:t>
            </a:r>
            <a:r>
              <a:rPr lang="en-US" altLang="en-US" kern="0" spc="330" dirty="0">
                <a:solidFill>
                  <a:schemeClr val="bg1"/>
                </a:solidFill>
              </a:rPr>
              <a:t>11</a:t>
            </a:r>
          </a:p>
        </p:txBody>
      </p:sp>
      <p:sp>
        <p:nvSpPr>
          <p:cNvPr id="32" name="Text Placeholder 4">
            <a:extLst>
              <a:ext uri="{FF2B5EF4-FFF2-40B4-BE49-F238E27FC236}">
                <a16:creationId xmlns:a16="http://schemas.microsoft.com/office/drawing/2014/main" id="{BA6D7728-44A1-4840-A050-B5CC99FBC747}"/>
              </a:ext>
            </a:extLst>
          </p:cNvPr>
          <p:cNvSpPr txBox="1">
            <a:spLocks/>
          </p:cNvSpPr>
          <p:nvPr/>
        </p:nvSpPr>
        <p:spPr>
          <a:xfrm>
            <a:off x="7533300" y="6257385"/>
            <a:ext cx="4531738" cy="2906357"/>
          </a:xfrm>
          <a:prstGeom prst="rect">
            <a:avLst/>
          </a:prstGeom>
        </p:spPr>
        <p:txBody>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a:lnSpc>
                <a:spcPct val="100000"/>
              </a:lnSpc>
            </a:pPr>
            <a:r>
              <a:rPr lang="en-US" sz="2400" dirty="0"/>
              <a:t>Explore how to use the </a:t>
            </a:r>
            <a:r>
              <a:rPr lang="en-US" sz="2400" b="1" dirty="0">
                <a:solidFill>
                  <a:schemeClr val="accent2"/>
                </a:solidFill>
              </a:rPr>
              <a:t>Heightened Risk Identification Tool</a:t>
            </a:r>
            <a:r>
              <a:rPr lang="en-US" sz="2400" dirty="0">
                <a:solidFill>
                  <a:schemeClr val="accent2"/>
                </a:solidFill>
              </a:rPr>
              <a:t>, </a:t>
            </a:r>
            <a:r>
              <a:rPr lang="en-US" sz="2400" b="1" dirty="0">
                <a:solidFill>
                  <a:schemeClr val="accent2"/>
                </a:solidFill>
              </a:rPr>
              <a:t>or HRIT,</a:t>
            </a:r>
            <a:r>
              <a:rPr lang="en-US" sz="2400" b="1" dirty="0"/>
              <a:t> </a:t>
            </a:r>
            <a:r>
              <a:rPr lang="en-US" sz="2400" dirty="0"/>
              <a:t>for people with diverse SOGIESC</a:t>
            </a:r>
          </a:p>
        </p:txBody>
      </p:sp>
      <p:cxnSp>
        <p:nvCxnSpPr>
          <p:cNvPr id="33" name="Straight Connector 32">
            <a:extLst>
              <a:ext uri="{FF2B5EF4-FFF2-40B4-BE49-F238E27FC236}">
                <a16:creationId xmlns:a16="http://schemas.microsoft.com/office/drawing/2014/main" id="{20DA9E07-8F88-354E-B2D5-C7E32921E6BF}"/>
              </a:ext>
            </a:extLst>
          </p:cNvPr>
          <p:cNvCxnSpPr/>
          <p:nvPr/>
        </p:nvCxnSpPr>
        <p:spPr bwMode="auto">
          <a:xfrm flipV="1">
            <a:off x="-1" y="8350483"/>
            <a:ext cx="13003213" cy="1273"/>
          </a:xfrm>
          <a:prstGeom prst="line">
            <a:avLst/>
          </a:prstGeom>
          <a:noFill/>
          <a:ln w="76200" cap="flat" cmpd="sng" algn="ctr">
            <a:solidFill>
              <a:schemeClr val="bg1">
                <a:lumMod val="85000"/>
              </a:schemeClr>
            </a:solidFill>
            <a:prstDash val="solid"/>
            <a:round/>
            <a:headEnd type="none" w="med" len="med"/>
            <a:tailEnd type="none" w="med" len="med"/>
          </a:ln>
          <a:effectLst/>
        </p:spPr>
      </p:cxnSp>
      <p:grpSp>
        <p:nvGrpSpPr>
          <p:cNvPr id="34" name="Group 230">
            <a:extLst>
              <a:ext uri="{FF2B5EF4-FFF2-40B4-BE49-F238E27FC236}">
                <a16:creationId xmlns:a16="http://schemas.microsoft.com/office/drawing/2014/main" id="{EC8852B8-63DE-BD4E-8ED2-A93702F3F1C2}"/>
              </a:ext>
            </a:extLst>
          </p:cNvPr>
          <p:cNvGrpSpPr>
            <a:grpSpLocks noChangeAspect="1"/>
          </p:cNvGrpSpPr>
          <p:nvPr/>
        </p:nvGrpSpPr>
        <p:grpSpPr>
          <a:xfrm>
            <a:off x="2721643" y="3159642"/>
            <a:ext cx="1540128" cy="1550466"/>
            <a:chOff x="0" y="0"/>
            <a:chExt cx="1455740" cy="1465510"/>
          </a:xfrm>
          <a:solidFill>
            <a:srgbClr val="FCC448"/>
          </a:solidFill>
        </p:grpSpPr>
        <p:sp>
          <p:nvSpPr>
            <p:cNvPr id="35" name="Shape 227">
              <a:extLst>
                <a:ext uri="{FF2B5EF4-FFF2-40B4-BE49-F238E27FC236}">
                  <a16:creationId xmlns:a16="http://schemas.microsoft.com/office/drawing/2014/main" id="{056A25C1-E217-CB44-8536-1F902F2924F5}"/>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01</a:t>
              </a:r>
              <a:endParaRPr sz="5399" kern="0" dirty="0">
                <a:solidFill>
                  <a:schemeClr val="bg1"/>
                </a:solidFill>
                <a:latin typeface="+mj-lt"/>
                <a:cs typeface="Lato Light"/>
              </a:endParaRPr>
            </a:p>
          </p:txBody>
        </p:sp>
        <p:sp>
          <p:nvSpPr>
            <p:cNvPr id="36" name="Shape 228">
              <a:extLst>
                <a:ext uri="{FF2B5EF4-FFF2-40B4-BE49-F238E27FC236}">
                  <a16:creationId xmlns:a16="http://schemas.microsoft.com/office/drawing/2014/main" id="{5714E88F-41DC-C74D-BFCE-B326518D0548}"/>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37" name="Shape 229">
              <a:extLst>
                <a:ext uri="{FF2B5EF4-FFF2-40B4-BE49-F238E27FC236}">
                  <a16:creationId xmlns:a16="http://schemas.microsoft.com/office/drawing/2014/main" id="{17E8249D-BDBD-9140-82C8-EFA66397EF48}"/>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6599" kern="0" spc="330" dirty="0">
                <a:solidFill>
                  <a:schemeClr val="bg1"/>
                </a:solidFill>
              </a:rPr>
              <a:t>OBJECTIVES</a:t>
            </a:r>
          </a:p>
        </p:txBody>
      </p:sp>
      <p:grpSp>
        <p:nvGrpSpPr>
          <p:cNvPr id="39" name="Group 230">
            <a:extLst>
              <a:ext uri="{FF2B5EF4-FFF2-40B4-BE49-F238E27FC236}">
                <a16:creationId xmlns:a16="http://schemas.microsoft.com/office/drawing/2014/main" id="{62B2BAFD-1F23-984F-BE0C-2AAEC37A2FBC}"/>
              </a:ext>
            </a:extLst>
          </p:cNvPr>
          <p:cNvGrpSpPr>
            <a:grpSpLocks noChangeAspect="1"/>
          </p:cNvGrpSpPr>
          <p:nvPr/>
        </p:nvGrpSpPr>
        <p:grpSpPr>
          <a:xfrm>
            <a:off x="9127359" y="3124666"/>
            <a:ext cx="1540128" cy="1550466"/>
            <a:chOff x="0" y="0"/>
            <a:chExt cx="1455740" cy="1465510"/>
          </a:xfrm>
          <a:solidFill>
            <a:srgbClr val="FCC448"/>
          </a:solidFill>
        </p:grpSpPr>
        <p:sp>
          <p:nvSpPr>
            <p:cNvPr id="40" name="Shape 227">
              <a:extLst>
                <a:ext uri="{FF2B5EF4-FFF2-40B4-BE49-F238E27FC236}">
                  <a16:creationId xmlns:a16="http://schemas.microsoft.com/office/drawing/2014/main" id="{998AAAEE-5F80-DE4C-B0D2-AE68ED546C7C}"/>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02</a:t>
              </a:r>
              <a:endParaRPr sz="5399" kern="0" dirty="0">
                <a:solidFill>
                  <a:schemeClr val="bg1"/>
                </a:solidFill>
                <a:latin typeface="+mj-lt"/>
                <a:cs typeface="Lato Light"/>
              </a:endParaRPr>
            </a:p>
          </p:txBody>
        </p:sp>
        <p:sp>
          <p:nvSpPr>
            <p:cNvPr id="41" name="Shape 228">
              <a:extLst>
                <a:ext uri="{FF2B5EF4-FFF2-40B4-BE49-F238E27FC236}">
                  <a16:creationId xmlns:a16="http://schemas.microsoft.com/office/drawing/2014/main" id="{F451677D-528D-8341-B96C-688C11DE1555}"/>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42" name="Shape 229">
              <a:extLst>
                <a:ext uri="{FF2B5EF4-FFF2-40B4-BE49-F238E27FC236}">
                  <a16:creationId xmlns:a16="http://schemas.microsoft.com/office/drawing/2014/main" id="{D52FA07C-7FFB-294F-B5C2-0AE15A965859}"/>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1143000" y="4874813"/>
            <a:ext cx="4419599" cy="1168190"/>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3200" b="1" cap="all" dirty="0">
                <a:solidFill>
                  <a:schemeClr val="bg1"/>
                </a:solidFill>
                <a:latin typeface="Calibri" charset="0"/>
                <a:ea typeface="Calibri" charset="0"/>
                <a:cs typeface="Calibri" charset="0"/>
              </a:rPr>
              <a:t>common </a:t>
            </a:r>
            <a:br>
              <a:rPr lang="en-US" sz="3200" b="1" cap="all" dirty="0">
                <a:solidFill>
                  <a:schemeClr val="bg1"/>
                </a:solidFill>
                <a:latin typeface="Calibri" charset="0"/>
                <a:ea typeface="Calibri" charset="0"/>
                <a:cs typeface="Calibri" charset="0"/>
              </a:rPr>
            </a:br>
            <a:r>
              <a:rPr lang="en-US" sz="3200" b="1" cap="all" dirty="0">
                <a:solidFill>
                  <a:schemeClr val="bg1"/>
                </a:solidFill>
                <a:latin typeface="Calibri" charset="0"/>
                <a:ea typeface="Calibri" charset="0"/>
                <a:cs typeface="Calibri" charset="0"/>
              </a:rPr>
              <a:t>protection issues</a:t>
            </a:r>
            <a:endParaRPr lang="en-US" sz="2800" b="1" cap="all" dirty="0">
              <a:solidFill>
                <a:schemeClr val="bg1"/>
              </a:solidFill>
              <a:latin typeface="Calibri" charset="0"/>
              <a:ea typeface="Calibri" charset="0"/>
              <a:cs typeface="Calibri" charset="0"/>
            </a:endParaRP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7671346" y="4874813"/>
            <a:ext cx="4266654" cy="1181038"/>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3200" b="1" cap="all" dirty="0">
                <a:solidFill>
                  <a:schemeClr val="bg1"/>
                </a:solidFill>
                <a:latin typeface="Calibri" charset="0"/>
                <a:ea typeface="Calibri" charset="0"/>
                <a:cs typeface="Calibri" charset="0"/>
              </a:rPr>
              <a:t>Heightened Risk Identification Tool</a:t>
            </a:r>
            <a:endParaRPr lang="en-US" sz="2800" b="1" cap="all" dirty="0">
              <a:solidFill>
                <a:schemeClr val="bg1"/>
              </a:solidFill>
              <a:latin typeface="Calibri" charset="0"/>
              <a:ea typeface="Calibri" charset="0"/>
              <a:cs typeface="Calibri" charset="0"/>
            </a:endParaRP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71</a:t>
            </a:fld>
            <a:endParaRPr lang="en-US" altLang="en-US" sz="1200" dirty="0">
              <a:solidFill>
                <a:schemeClr val="bg1"/>
              </a:solidFill>
            </a:endParaRPr>
          </a:p>
        </p:txBody>
      </p:sp>
    </p:spTree>
    <p:extLst>
      <p:ext uri="{BB962C8B-B14F-4D97-AF65-F5344CB8AC3E}">
        <p14:creationId xmlns:p14="http://schemas.microsoft.com/office/powerpoint/2010/main" val="2635758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2">
                                            <p:txEl>
                                              <p:pRg st="0" end="0"/>
                                            </p:txEl>
                                          </p:spTgt>
                                        </p:tgtEl>
                                        <p:attrNameLst>
                                          <p:attrName>style.visibility</p:attrName>
                                        </p:attrNameLst>
                                      </p:cBhvr>
                                      <p:to>
                                        <p:strVal val="visible"/>
                                      </p:to>
                                    </p:set>
                                    <p:animEffect transition="in" filter="fade">
                                      <p:cBhvr>
                                        <p:cTn id="44" dur="500"/>
                                        <p:tgtEl>
                                          <p:spTgt spid="32">
                                            <p:txEl>
                                              <p:pRg st="0" end="0"/>
                                            </p:txEl>
                                          </p:spTgt>
                                        </p:tgtEl>
                                      </p:cBhvr>
                                    </p:animEffect>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animBg="1"/>
      <p:bldP spid="32" grpId="0" build="p"/>
      <p:bldP spid="38" grpId="0"/>
      <p:bldP spid="47" grpId="0" animBg="1"/>
      <p:bldP spid="5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nvPr>
        </p:nvSpPr>
        <p:spPr>
          <a:xfrm>
            <a:off x="0" y="541277"/>
            <a:ext cx="13003213" cy="854455"/>
          </a:xfrm>
        </p:spPr>
        <p:txBody>
          <a:bodyPr>
            <a:noAutofit/>
          </a:bodyPr>
          <a:lstStyle/>
          <a:p>
            <a:r>
              <a:rPr lang="en-US" altLang="en-US" sz="3800" dirty="0"/>
              <a:t>During The Asylum Process, </a:t>
            </a:r>
            <a:r>
              <a:rPr lang="en-US" altLang="en-US" sz="3800" b="1" dirty="0"/>
              <a:t>LGBTIQ+ People Risk:</a:t>
            </a:r>
            <a:endParaRPr lang="en-US" altLang="en-US" sz="3800" b="1" dirty="0">
              <a:solidFill>
                <a:schemeClr val="tx1"/>
              </a:solidFill>
            </a:endParaRPr>
          </a:p>
        </p:txBody>
      </p:sp>
      <p:cxnSp>
        <p:nvCxnSpPr>
          <p:cNvPr id="37" name="Straight Connector 36">
            <a:extLst>
              <a:ext uri="{FF2B5EF4-FFF2-40B4-BE49-F238E27FC236}">
                <a16:creationId xmlns:a16="http://schemas.microsoft.com/office/drawing/2014/main" id="{B580DB5A-61E1-524F-8725-9E44F8E05BF7}"/>
              </a:ext>
            </a:extLst>
          </p:cNvPr>
          <p:cNvCxnSpPr>
            <a:cxnSpLocks/>
          </p:cNvCxnSpPr>
          <p:nvPr/>
        </p:nvCxnSpPr>
        <p:spPr bwMode="auto">
          <a:xfrm flipH="1">
            <a:off x="-62634" y="841571"/>
            <a:ext cx="1070917"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Connector 38">
            <a:extLst>
              <a:ext uri="{FF2B5EF4-FFF2-40B4-BE49-F238E27FC236}">
                <a16:creationId xmlns:a16="http://schemas.microsoft.com/office/drawing/2014/main" id="{C5294B09-9BB6-C948-A2AD-A353E3484025}"/>
              </a:ext>
            </a:extLst>
          </p:cNvPr>
          <p:cNvCxnSpPr>
            <a:cxnSpLocks/>
          </p:cNvCxnSpPr>
          <p:nvPr/>
        </p:nvCxnSpPr>
        <p:spPr bwMode="auto">
          <a:xfrm flipH="1">
            <a:off x="11940368" y="841571"/>
            <a:ext cx="1095149"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1" name="Slide Number Placeholder 5">
            <a:extLst>
              <a:ext uri="{FF2B5EF4-FFF2-40B4-BE49-F238E27FC236}">
                <a16:creationId xmlns:a16="http://schemas.microsoft.com/office/drawing/2014/main" id="{E412A257-2E8C-D243-AFF8-0D5338C4371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72</a:t>
            </a:fld>
            <a:endParaRPr lang="en-US" altLang="en-US" sz="1200" dirty="0">
              <a:solidFill>
                <a:schemeClr val="bg1"/>
              </a:solidFill>
            </a:endParaRPr>
          </a:p>
        </p:txBody>
      </p:sp>
      <p:grpSp>
        <p:nvGrpSpPr>
          <p:cNvPr id="15" name="Group 14">
            <a:extLst>
              <a:ext uri="{FF2B5EF4-FFF2-40B4-BE49-F238E27FC236}">
                <a16:creationId xmlns:a16="http://schemas.microsoft.com/office/drawing/2014/main" id="{783E2A1F-2265-984C-8284-7ACB7AF29505}"/>
              </a:ext>
            </a:extLst>
          </p:cNvPr>
          <p:cNvGrpSpPr>
            <a:grpSpLocks/>
          </p:cNvGrpSpPr>
          <p:nvPr/>
        </p:nvGrpSpPr>
        <p:grpSpPr bwMode="auto">
          <a:xfrm>
            <a:off x="381701" y="2105129"/>
            <a:ext cx="3684820" cy="1505301"/>
            <a:chOff x="361714" y="3367191"/>
            <a:chExt cx="3685160" cy="1506636"/>
          </a:xfrm>
        </p:grpSpPr>
        <p:sp>
          <p:nvSpPr>
            <p:cNvPr id="16" name="Rectangle 6">
              <a:extLst>
                <a:ext uri="{FF2B5EF4-FFF2-40B4-BE49-F238E27FC236}">
                  <a16:creationId xmlns:a16="http://schemas.microsoft.com/office/drawing/2014/main" id="{79A0F1F9-6884-9E4D-B91E-18DAC92E1634}"/>
                </a:ext>
              </a:extLst>
            </p:cNvPr>
            <p:cNvSpPr>
              <a:spLocks noChangeArrowheads="1"/>
            </p:cNvSpPr>
            <p:nvPr/>
          </p:nvSpPr>
          <p:spPr bwMode="auto">
            <a:xfrm>
              <a:off x="480385" y="4127868"/>
              <a:ext cx="3566489" cy="210300"/>
            </a:xfrm>
            <a:prstGeom prst="rect">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a:p>
          </p:txBody>
        </p:sp>
        <p:sp>
          <p:nvSpPr>
            <p:cNvPr id="17" name="Rectangle 2">
              <a:extLst>
                <a:ext uri="{FF2B5EF4-FFF2-40B4-BE49-F238E27FC236}">
                  <a16:creationId xmlns:a16="http://schemas.microsoft.com/office/drawing/2014/main" id="{57077F05-AFCC-0841-867E-D11F1A3D954B}"/>
                </a:ext>
              </a:extLst>
            </p:cNvPr>
            <p:cNvSpPr>
              <a:spLocks noChangeArrowheads="1"/>
            </p:cNvSpPr>
            <p:nvPr/>
          </p:nvSpPr>
          <p:spPr bwMode="auto">
            <a:xfrm>
              <a:off x="480388" y="4350142"/>
              <a:ext cx="3566486" cy="52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a:r>
                <a:rPr lang="en-US" altLang="en-US" sz="2800" dirty="0">
                  <a:solidFill>
                    <a:srgbClr val="595959"/>
                  </a:solidFill>
                  <a:latin typeface="Calibri" charset="0"/>
                  <a:ea typeface="Lucida Grande" charset="0"/>
                  <a:cs typeface="Calibri" charset="0"/>
                </a:rPr>
                <a:t>to their physical safety</a:t>
              </a:r>
              <a:endParaRPr lang="en-US" altLang="en-US" sz="4000" dirty="0">
                <a:ea typeface="Lucida Grande" charset="0"/>
                <a:cs typeface="Calibri" charset="0"/>
              </a:endParaRPr>
            </a:p>
          </p:txBody>
        </p:sp>
        <p:sp>
          <p:nvSpPr>
            <p:cNvPr id="18" name="Rectangle 3">
              <a:extLst>
                <a:ext uri="{FF2B5EF4-FFF2-40B4-BE49-F238E27FC236}">
                  <a16:creationId xmlns:a16="http://schemas.microsoft.com/office/drawing/2014/main" id="{65CF690B-7577-3D46-BAB6-8B8961C482EC}"/>
                </a:ext>
              </a:extLst>
            </p:cNvPr>
            <p:cNvSpPr>
              <a:spLocks noChangeArrowheads="1"/>
            </p:cNvSpPr>
            <p:nvPr/>
          </p:nvSpPr>
          <p:spPr bwMode="auto">
            <a:xfrm>
              <a:off x="361714" y="3367191"/>
              <a:ext cx="368515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r>
                <a:rPr lang="en-US" altLang="en-US" sz="4400" b="1" dirty="0">
                  <a:solidFill>
                    <a:schemeClr val="accent1"/>
                  </a:solidFill>
                  <a:latin typeface="Calibri" charset="0"/>
                </a:rPr>
                <a:t>Threats</a:t>
              </a:r>
            </a:p>
          </p:txBody>
        </p:sp>
      </p:grpSp>
      <p:grpSp>
        <p:nvGrpSpPr>
          <p:cNvPr id="19" name="Group 18">
            <a:extLst>
              <a:ext uri="{FF2B5EF4-FFF2-40B4-BE49-F238E27FC236}">
                <a16:creationId xmlns:a16="http://schemas.microsoft.com/office/drawing/2014/main" id="{930AE8F5-4755-D343-86FC-C81FA23826DD}"/>
              </a:ext>
            </a:extLst>
          </p:cNvPr>
          <p:cNvGrpSpPr>
            <a:grpSpLocks/>
          </p:cNvGrpSpPr>
          <p:nvPr/>
        </p:nvGrpSpPr>
        <p:grpSpPr bwMode="auto">
          <a:xfrm>
            <a:off x="4580914" y="2107787"/>
            <a:ext cx="8097519" cy="1515054"/>
            <a:chOff x="793458" y="5149620"/>
            <a:chExt cx="8096158" cy="1514792"/>
          </a:xfrm>
        </p:grpSpPr>
        <p:sp>
          <p:nvSpPr>
            <p:cNvPr id="20" name="Rectangle 13">
              <a:extLst>
                <a:ext uri="{FF2B5EF4-FFF2-40B4-BE49-F238E27FC236}">
                  <a16:creationId xmlns:a16="http://schemas.microsoft.com/office/drawing/2014/main" id="{9FA6D676-C5EE-C349-B348-FD1DBBD18CC7}"/>
                </a:ext>
              </a:extLst>
            </p:cNvPr>
            <p:cNvSpPr>
              <a:spLocks noChangeArrowheads="1"/>
            </p:cNvSpPr>
            <p:nvPr/>
          </p:nvSpPr>
          <p:spPr bwMode="auto">
            <a:xfrm>
              <a:off x="793458" y="5919235"/>
              <a:ext cx="8045367" cy="210300"/>
            </a:xfrm>
            <a:prstGeom prst="rect">
              <a:avLst/>
            </a:prstGeom>
            <a:solidFill>
              <a:schemeClr val="accent2"/>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a:p>
          </p:txBody>
        </p:sp>
        <p:sp>
          <p:nvSpPr>
            <p:cNvPr id="21" name="Rectangle 20">
              <a:extLst>
                <a:ext uri="{FF2B5EF4-FFF2-40B4-BE49-F238E27FC236}">
                  <a16:creationId xmlns:a16="http://schemas.microsoft.com/office/drawing/2014/main" id="{B0762060-6275-3E4E-9677-E60A0A2405FB}"/>
                </a:ext>
              </a:extLst>
            </p:cNvPr>
            <p:cNvSpPr/>
            <p:nvPr/>
          </p:nvSpPr>
          <p:spPr>
            <a:xfrm>
              <a:off x="824527" y="6141282"/>
              <a:ext cx="8065089" cy="523130"/>
            </a:xfrm>
            <a:prstGeom prst="rect">
              <a:avLst/>
            </a:prstGeom>
          </p:spPr>
          <p:txBody>
            <a:bodyPr wrap="square">
              <a:spAutoFit/>
            </a:bodyPr>
            <a:lstStyle/>
            <a:p>
              <a:pPr>
                <a:defRPr/>
              </a:pPr>
              <a:r>
                <a:rPr lang="en-US" sz="2800" kern="0" dirty="0">
                  <a:solidFill>
                    <a:srgbClr val="595959"/>
                  </a:solidFill>
                  <a:latin typeface="Calibri"/>
                  <a:ea typeface="Lucida Grande"/>
                  <a:cs typeface="Calibri"/>
                </a:rPr>
                <a:t>by local persons or other asylum-seekers and refugees</a:t>
              </a:r>
            </a:p>
          </p:txBody>
        </p:sp>
        <p:sp>
          <p:nvSpPr>
            <p:cNvPr id="22" name="Rectangle 15">
              <a:extLst>
                <a:ext uri="{FF2B5EF4-FFF2-40B4-BE49-F238E27FC236}">
                  <a16:creationId xmlns:a16="http://schemas.microsoft.com/office/drawing/2014/main" id="{1AE30684-B24E-7740-B1CB-A08BA9E7DE4D}"/>
                </a:ext>
              </a:extLst>
            </p:cNvPr>
            <p:cNvSpPr>
              <a:spLocks noChangeArrowheads="1"/>
            </p:cNvSpPr>
            <p:nvPr/>
          </p:nvSpPr>
          <p:spPr bwMode="auto">
            <a:xfrm>
              <a:off x="793458" y="5149620"/>
              <a:ext cx="786251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r>
                <a:rPr lang="en-US" altLang="en-US" sz="4400" b="1" dirty="0">
                  <a:solidFill>
                    <a:schemeClr val="accent2"/>
                  </a:solidFill>
                  <a:latin typeface="Calibri" charset="0"/>
                </a:rPr>
                <a:t>Attacks and harassment</a:t>
              </a:r>
            </a:p>
          </p:txBody>
        </p:sp>
      </p:grpSp>
      <p:grpSp>
        <p:nvGrpSpPr>
          <p:cNvPr id="23" name="Group 22">
            <a:extLst>
              <a:ext uri="{FF2B5EF4-FFF2-40B4-BE49-F238E27FC236}">
                <a16:creationId xmlns:a16="http://schemas.microsoft.com/office/drawing/2014/main" id="{1698D532-BA11-744F-863F-1B67EE2B0753}"/>
              </a:ext>
            </a:extLst>
          </p:cNvPr>
          <p:cNvGrpSpPr>
            <a:grpSpLocks/>
          </p:cNvGrpSpPr>
          <p:nvPr/>
        </p:nvGrpSpPr>
        <p:grpSpPr bwMode="auto">
          <a:xfrm>
            <a:off x="3326313" y="4353335"/>
            <a:ext cx="6528704" cy="1458580"/>
            <a:chOff x="3665017" y="7317037"/>
            <a:chExt cx="6529056" cy="1458166"/>
          </a:xfrm>
        </p:grpSpPr>
        <p:sp>
          <p:nvSpPr>
            <p:cNvPr id="24" name="Rectangle 16">
              <a:extLst>
                <a:ext uri="{FF2B5EF4-FFF2-40B4-BE49-F238E27FC236}">
                  <a16:creationId xmlns:a16="http://schemas.microsoft.com/office/drawing/2014/main" id="{9AB62CC0-833C-AE4F-AB23-D6AE68C458B3}"/>
                </a:ext>
              </a:extLst>
            </p:cNvPr>
            <p:cNvSpPr>
              <a:spLocks noChangeArrowheads="1"/>
            </p:cNvSpPr>
            <p:nvPr/>
          </p:nvSpPr>
          <p:spPr bwMode="auto">
            <a:xfrm>
              <a:off x="3793273" y="8031359"/>
              <a:ext cx="6400800" cy="210300"/>
            </a:xfrm>
            <a:prstGeom prst="rect">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a:p>
          </p:txBody>
        </p:sp>
        <p:sp>
          <p:nvSpPr>
            <p:cNvPr id="32" name="Rectangle 17">
              <a:extLst>
                <a:ext uri="{FF2B5EF4-FFF2-40B4-BE49-F238E27FC236}">
                  <a16:creationId xmlns:a16="http://schemas.microsoft.com/office/drawing/2014/main" id="{6AC00753-F57D-BE4F-9304-A2E30F39E659}"/>
                </a:ext>
              </a:extLst>
            </p:cNvPr>
            <p:cNvSpPr>
              <a:spLocks noChangeArrowheads="1"/>
            </p:cNvSpPr>
            <p:nvPr/>
          </p:nvSpPr>
          <p:spPr bwMode="auto">
            <a:xfrm>
              <a:off x="3728520" y="8252132"/>
              <a:ext cx="6465552" cy="52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r>
                <a:rPr lang="en-US" altLang="en-US" sz="2800" dirty="0">
                  <a:solidFill>
                    <a:srgbClr val="595959"/>
                  </a:solidFill>
                  <a:latin typeface="Calibri" charset="0"/>
                  <a:ea typeface="Lucida Grande" charset="0"/>
                  <a:cs typeface="Calibri" charset="0"/>
                </a:rPr>
                <a:t>Sexual violence, detention and </a:t>
              </a:r>
              <a:r>
                <a:rPr lang="en-US" altLang="en-US" sz="2800" i="1" dirty="0" err="1">
                  <a:solidFill>
                    <a:srgbClr val="595959"/>
                  </a:solidFill>
                  <a:latin typeface="Calibri" charset="0"/>
                  <a:ea typeface="Lucida Grande" charset="0"/>
                  <a:cs typeface="Calibri" charset="0"/>
                </a:rPr>
                <a:t>refoulement</a:t>
              </a:r>
              <a:endParaRPr lang="en-US" altLang="en-US" sz="4000" i="1" dirty="0">
                <a:ea typeface="Lucida Grande" charset="0"/>
                <a:cs typeface="Calibri" charset="0"/>
              </a:endParaRPr>
            </a:p>
          </p:txBody>
        </p:sp>
        <p:sp>
          <p:nvSpPr>
            <p:cNvPr id="33" name="Rectangle 18">
              <a:extLst>
                <a:ext uri="{FF2B5EF4-FFF2-40B4-BE49-F238E27FC236}">
                  <a16:creationId xmlns:a16="http://schemas.microsoft.com/office/drawing/2014/main" id="{BE398246-BEFA-C349-8912-6CA2ACCA74F7}"/>
                </a:ext>
              </a:extLst>
            </p:cNvPr>
            <p:cNvSpPr>
              <a:spLocks noChangeArrowheads="1"/>
            </p:cNvSpPr>
            <p:nvPr/>
          </p:nvSpPr>
          <p:spPr bwMode="auto">
            <a:xfrm>
              <a:off x="3665017" y="7317037"/>
              <a:ext cx="652905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r>
                <a:rPr lang="en-US" altLang="en-US" sz="4400" b="1" dirty="0">
                  <a:solidFill>
                    <a:schemeClr val="accent1"/>
                  </a:solidFill>
                  <a:latin typeface="Calibri" charset="0"/>
                </a:rPr>
                <a:t>Violence and detention</a:t>
              </a:r>
            </a:p>
          </p:txBody>
        </p:sp>
      </p:grpSp>
      <p:grpSp>
        <p:nvGrpSpPr>
          <p:cNvPr id="34" name="Group 33">
            <a:extLst>
              <a:ext uri="{FF2B5EF4-FFF2-40B4-BE49-F238E27FC236}">
                <a16:creationId xmlns:a16="http://schemas.microsoft.com/office/drawing/2014/main" id="{DBFBA818-7425-0C43-B23A-769FFF367CBD}"/>
              </a:ext>
            </a:extLst>
          </p:cNvPr>
          <p:cNvGrpSpPr>
            <a:grpSpLocks/>
          </p:cNvGrpSpPr>
          <p:nvPr/>
        </p:nvGrpSpPr>
        <p:grpSpPr bwMode="auto">
          <a:xfrm>
            <a:off x="7807348" y="6431275"/>
            <a:ext cx="3104654" cy="1441822"/>
            <a:chOff x="6941817" y="3497715"/>
            <a:chExt cx="3104034" cy="1441413"/>
          </a:xfrm>
        </p:grpSpPr>
        <p:sp>
          <p:nvSpPr>
            <p:cNvPr id="35" name="Rectangle 22">
              <a:extLst>
                <a:ext uri="{FF2B5EF4-FFF2-40B4-BE49-F238E27FC236}">
                  <a16:creationId xmlns:a16="http://schemas.microsoft.com/office/drawing/2014/main" id="{82E55A5E-EAA1-8C42-9264-D055B98DC704}"/>
                </a:ext>
              </a:extLst>
            </p:cNvPr>
            <p:cNvSpPr>
              <a:spLocks noChangeArrowheads="1"/>
            </p:cNvSpPr>
            <p:nvPr/>
          </p:nvSpPr>
          <p:spPr bwMode="auto">
            <a:xfrm>
              <a:off x="7028934" y="4191241"/>
              <a:ext cx="3016917" cy="210300"/>
            </a:xfrm>
            <a:prstGeom prst="rect">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a:p>
          </p:txBody>
        </p:sp>
        <p:sp>
          <p:nvSpPr>
            <p:cNvPr id="36" name="Rectangle 35">
              <a:extLst>
                <a:ext uri="{FF2B5EF4-FFF2-40B4-BE49-F238E27FC236}">
                  <a16:creationId xmlns:a16="http://schemas.microsoft.com/office/drawing/2014/main" id="{6021BAEE-DD78-3849-BA61-D45B25BFCA9C}"/>
                </a:ext>
              </a:extLst>
            </p:cNvPr>
            <p:cNvSpPr/>
            <p:nvPr/>
          </p:nvSpPr>
          <p:spPr>
            <a:xfrm>
              <a:off x="7028934" y="4416057"/>
              <a:ext cx="3016917" cy="523071"/>
            </a:xfrm>
            <a:prstGeom prst="rect">
              <a:avLst/>
            </a:prstGeom>
          </p:spPr>
          <p:txBody>
            <a:bodyPr wrap="square">
              <a:spAutoFit/>
            </a:bodyPr>
            <a:lstStyle/>
            <a:p>
              <a:pPr algn="ctr">
                <a:defRPr/>
              </a:pPr>
              <a:r>
                <a:rPr lang="en-US" sz="2800" kern="0" dirty="0">
                  <a:solidFill>
                    <a:srgbClr val="595959"/>
                  </a:solidFill>
                  <a:latin typeface="Calibri"/>
                  <a:ea typeface="Lucida Grande"/>
                  <a:cs typeface="Calibri"/>
                </a:rPr>
                <a:t>Criminal penalties</a:t>
              </a:r>
            </a:p>
          </p:txBody>
        </p:sp>
        <p:sp>
          <p:nvSpPr>
            <p:cNvPr id="38" name="Rectangle 24">
              <a:extLst>
                <a:ext uri="{FF2B5EF4-FFF2-40B4-BE49-F238E27FC236}">
                  <a16:creationId xmlns:a16="http://schemas.microsoft.com/office/drawing/2014/main" id="{43293030-C268-BD44-80A0-525A2292BC26}"/>
                </a:ext>
              </a:extLst>
            </p:cNvPr>
            <p:cNvSpPr>
              <a:spLocks noChangeArrowheads="1"/>
            </p:cNvSpPr>
            <p:nvPr/>
          </p:nvSpPr>
          <p:spPr bwMode="auto">
            <a:xfrm>
              <a:off x="6941817" y="3497715"/>
              <a:ext cx="30419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r>
                <a:rPr lang="en-US" altLang="en-US" sz="4400" b="1" dirty="0">
                  <a:solidFill>
                    <a:schemeClr val="accent1"/>
                  </a:solidFill>
                  <a:latin typeface="Calibri" charset="0"/>
                </a:rPr>
                <a:t>Penalties</a:t>
              </a:r>
            </a:p>
          </p:txBody>
        </p:sp>
      </p:grpSp>
      <p:grpSp>
        <p:nvGrpSpPr>
          <p:cNvPr id="40" name="Group 39">
            <a:extLst>
              <a:ext uri="{FF2B5EF4-FFF2-40B4-BE49-F238E27FC236}">
                <a16:creationId xmlns:a16="http://schemas.microsoft.com/office/drawing/2014/main" id="{6E16DC5F-3357-6045-AFE3-028AC47B0A72}"/>
              </a:ext>
            </a:extLst>
          </p:cNvPr>
          <p:cNvGrpSpPr>
            <a:grpSpLocks/>
          </p:cNvGrpSpPr>
          <p:nvPr/>
        </p:nvGrpSpPr>
        <p:grpSpPr bwMode="auto">
          <a:xfrm>
            <a:off x="1340683" y="6413044"/>
            <a:ext cx="5732463" cy="1453487"/>
            <a:chOff x="7198927" y="5632263"/>
            <a:chExt cx="5731705" cy="1452474"/>
          </a:xfrm>
        </p:grpSpPr>
        <p:sp>
          <p:nvSpPr>
            <p:cNvPr id="41" name="Rectangle 25">
              <a:extLst>
                <a:ext uri="{FF2B5EF4-FFF2-40B4-BE49-F238E27FC236}">
                  <a16:creationId xmlns:a16="http://schemas.microsoft.com/office/drawing/2014/main" id="{718D8018-42CE-C540-82AC-55CCA8A278B7}"/>
                </a:ext>
              </a:extLst>
            </p:cNvPr>
            <p:cNvSpPr>
              <a:spLocks noChangeArrowheads="1"/>
            </p:cNvSpPr>
            <p:nvPr/>
          </p:nvSpPr>
          <p:spPr bwMode="auto">
            <a:xfrm>
              <a:off x="7307342" y="6358147"/>
              <a:ext cx="4480560" cy="210300"/>
            </a:xfrm>
            <a:prstGeom prst="rect">
              <a:avLst/>
            </a:prstGeom>
            <a:solidFill>
              <a:schemeClr val="accent2"/>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a:p>
          </p:txBody>
        </p:sp>
        <p:sp>
          <p:nvSpPr>
            <p:cNvPr id="42" name="Rectangle 41">
              <a:extLst>
                <a:ext uri="{FF2B5EF4-FFF2-40B4-BE49-F238E27FC236}">
                  <a16:creationId xmlns:a16="http://schemas.microsoft.com/office/drawing/2014/main" id="{5EB7BD1C-5FD1-7643-9AD7-60F638867E3B}"/>
                </a:ext>
              </a:extLst>
            </p:cNvPr>
            <p:cNvSpPr/>
            <p:nvPr/>
          </p:nvSpPr>
          <p:spPr>
            <a:xfrm>
              <a:off x="7221149" y="6561227"/>
              <a:ext cx="5709483" cy="523510"/>
            </a:xfrm>
            <a:prstGeom prst="rect">
              <a:avLst/>
            </a:prstGeom>
          </p:spPr>
          <p:txBody>
            <a:bodyPr>
              <a:spAutoFit/>
            </a:bodyPr>
            <a:lstStyle/>
            <a:p>
              <a:pPr>
                <a:defRPr/>
              </a:pPr>
              <a:r>
                <a:rPr lang="en-US" sz="2800" kern="0" dirty="0">
                  <a:solidFill>
                    <a:srgbClr val="595959"/>
                  </a:solidFill>
                  <a:latin typeface="Calibri"/>
                  <a:ea typeface="Lucida Grande"/>
                  <a:cs typeface="Calibri"/>
                </a:rPr>
                <a:t>from police or security entities</a:t>
              </a:r>
            </a:p>
          </p:txBody>
        </p:sp>
        <p:sp>
          <p:nvSpPr>
            <p:cNvPr id="43" name="Rectangle 27">
              <a:extLst>
                <a:ext uri="{FF2B5EF4-FFF2-40B4-BE49-F238E27FC236}">
                  <a16:creationId xmlns:a16="http://schemas.microsoft.com/office/drawing/2014/main" id="{12818B97-A356-C340-9107-744AF4773CAA}"/>
                </a:ext>
              </a:extLst>
            </p:cNvPr>
            <p:cNvSpPr>
              <a:spLocks noChangeArrowheads="1"/>
            </p:cNvSpPr>
            <p:nvPr/>
          </p:nvSpPr>
          <p:spPr bwMode="auto">
            <a:xfrm>
              <a:off x="7198927" y="5632263"/>
              <a:ext cx="45889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r>
                <a:rPr lang="en-US" altLang="en-US" sz="4400" b="1" dirty="0">
                  <a:solidFill>
                    <a:schemeClr val="accent2"/>
                  </a:solidFill>
                  <a:latin typeface="Calibri" charset="0"/>
                </a:rPr>
                <a:t>Lack of support</a:t>
              </a:r>
            </a:p>
          </p:txBody>
        </p:sp>
      </p:grpSp>
    </p:spTree>
    <p:extLst>
      <p:ext uri="{BB962C8B-B14F-4D97-AF65-F5344CB8AC3E}">
        <p14:creationId xmlns:p14="http://schemas.microsoft.com/office/powerpoint/2010/main" val="1950913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5">
            <a:extLst>
              <a:ext uri="{FF2B5EF4-FFF2-40B4-BE49-F238E27FC236}">
                <a16:creationId xmlns:a16="http://schemas.microsoft.com/office/drawing/2014/main" id="{E412A257-2E8C-D243-AFF8-0D5338C4371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73</a:t>
            </a:fld>
            <a:endParaRPr lang="en-US" altLang="en-US" sz="1200" dirty="0">
              <a:solidFill>
                <a:schemeClr val="bg1"/>
              </a:solidFill>
            </a:endParaRPr>
          </a:p>
        </p:txBody>
      </p:sp>
      <p:sp>
        <p:nvSpPr>
          <p:cNvPr id="26" name="Rectangle 25">
            <a:extLst>
              <a:ext uri="{FF2B5EF4-FFF2-40B4-BE49-F238E27FC236}">
                <a16:creationId xmlns:a16="http://schemas.microsoft.com/office/drawing/2014/main" id="{8CF69D4F-8F9D-D544-9945-C6B780D6583F}"/>
              </a:ext>
            </a:extLst>
          </p:cNvPr>
          <p:cNvSpPr/>
          <p:nvPr/>
        </p:nvSpPr>
        <p:spPr>
          <a:xfrm rot="16200000">
            <a:off x="10890250" y="4387850"/>
            <a:ext cx="2528888" cy="922338"/>
          </a:xfrm>
          <a:prstGeom prst="rect">
            <a:avLst/>
          </a:prstGeom>
        </p:spPr>
        <p:txBody>
          <a:bodyPr>
            <a:spAutoFit/>
          </a:bodyPr>
          <a:lstStyle/>
          <a:p>
            <a:pPr>
              <a:defRPr/>
            </a:pPr>
            <a:r>
              <a:rPr lang="en-US" sz="5400" spc="370" dirty="0">
                <a:solidFill>
                  <a:schemeClr val="accent3"/>
                </a:solidFill>
                <a:latin typeface="Calibri" charset="0"/>
                <a:ea typeface="Calibri" charset="0"/>
                <a:cs typeface="Calibri" charset="0"/>
              </a:rPr>
              <a:t>access</a:t>
            </a:r>
          </a:p>
        </p:txBody>
      </p:sp>
      <p:sp>
        <p:nvSpPr>
          <p:cNvPr id="27" name="Rectangle 26">
            <a:extLst>
              <a:ext uri="{FF2B5EF4-FFF2-40B4-BE49-F238E27FC236}">
                <a16:creationId xmlns:a16="http://schemas.microsoft.com/office/drawing/2014/main" id="{7BDE626D-4270-E443-BEA3-6B335AFC17F8}"/>
              </a:ext>
            </a:extLst>
          </p:cNvPr>
          <p:cNvSpPr>
            <a:spLocks noChangeArrowheads="1"/>
          </p:cNvSpPr>
          <p:nvPr/>
        </p:nvSpPr>
        <p:spPr bwMode="auto">
          <a:xfrm>
            <a:off x="4365832" y="3584574"/>
            <a:ext cx="19896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r>
              <a:rPr lang="en-US" altLang="en-US" sz="4400" dirty="0">
                <a:solidFill>
                  <a:schemeClr val="accent1"/>
                </a:solidFill>
                <a:latin typeface="Calibri" charset="0"/>
              </a:rPr>
              <a:t>housing</a:t>
            </a:r>
            <a:endParaRPr lang="en-US" altLang="en-US" sz="4800" dirty="0">
              <a:solidFill>
                <a:schemeClr val="accent1"/>
              </a:solidFill>
              <a:latin typeface="Calibri" charset="0"/>
            </a:endParaRPr>
          </a:p>
        </p:txBody>
      </p:sp>
      <p:sp>
        <p:nvSpPr>
          <p:cNvPr id="28" name="Rectangle 27">
            <a:extLst>
              <a:ext uri="{FF2B5EF4-FFF2-40B4-BE49-F238E27FC236}">
                <a16:creationId xmlns:a16="http://schemas.microsoft.com/office/drawing/2014/main" id="{E7506B7C-B907-F84D-8E41-9F44C5712CFE}"/>
              </a:ext>
            </a:extLst>
          </p:cNvPr>
          <p:cNvSpPr>
            <a:spLocks noChangeArrowheads="1"/>
          </p:cNvSpPr>
          <p:nvPr/>
        </p:nvSpPr>
        <p:spPr bwMode="auto">
          <a:xfrm>
            <a:off x="1692275" y="6512156"/>
            <a:ext cx="51387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r>
              <a:rPr lang="en-US" altLang="en-US" sz="8800" b="1" dirty="0">
                <a:solidFill>
                  <a:schemeClr val="accent3"/>
                </a:solidFill>
                <a:latin typeface="Calibri" charset="0"/>
              </a:rPr>
              <a:t>placement</a:t>
            </a:r>
          </a:p>
        </p:txBody>
      </p:sp>
      <p:sp>
        <p:nvSpPr>
          <p:cNvPr id="29" name="Rectangle 28">
            <a:extLst>
              <a:ext uri="{FF2B5EF4-FFF2-40B4-BE49-F238E27FC236}">
                <a16:creationId xmlns:a16="http://schemas.microsoft.com/office/drawing/2014/main" id="{DAE29A7A-CD6D-9341-A8BB-93D2ED819151}"/>
              </a:ext>
            </a:extLst>
          </p:cNvPr>
          <p:cNvSpPr>
            <a:spLocks noChangeArrowheads="1"/>
          </p:cNvSpPr>
          <p:nvPr/>
        </p:nvSpPr>
        <p:spPr bwMode="auto">
          <a:xfrm>
            <a:off x="7459663" y="6011863"/>
            <a:ext cx="51260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r>
              <a:rPr lang="en-US" altLang="en-US" sz="4800" dirty="0">
                <a:solidFill>
                  <a:srgbClr val="3F55A9"/>
                </a:solidFill>
                <a:latin typeface="Calibri" charset="0"/>
              </a:rPr>
              <a:t>inadequate medical</a:t>
            </a:r>
            <a:endParaRPr lang="en-US" altLang="en-US" sz="4400" dirty="0">
              <a:solidFill>
                <a:srgbClr val="3F55A9"/>
              </a:solidFill>
              <a:latin typeface="Calibri" charset="0"/>
            </a:endParaRPr>
          </a:p>
        </p:txBody>
      </p:sp>
      <p:sp>
        <p:nvSpPr>
          <p:cNvPr id="30" name="Rectangle 29">
            <a:extLst>
              <a:ext uri="{FF2B5EF4-FFF2-40B4-BE49-F238E27FC236}">
                <a16:creationId xmlns:a16="http://schemas.microsoft.com/office/drawing/2014/main" id="{CCC400D2-1207-E44B-A210-51336C6DDFB2}"/>
              </a:ext>
            </a:extLst>
          </p:cNvPr>
          <p:cNvSpPr>
            <a:spLocks noChangeArrowheads="1"/>
          </p:cNvSpPr>
          <p:nvPr/>
        </p:nvSpPr>
        <p:spPr bwMode="auto">
          <a:xfrm>
            <a:off x="1305002" y="6073929"/>
            <a:ext cx="2725738"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nSpc>
                <a:spcPct val="70000"/>
              </a:lnSpc>
              <a:defRPr/>
            </a:pPr>
            <a:r>
              <a:rPr lang="en-US" altLang="en-US" sz="6600" dirty="0">
                <a:solidFill>
                  <a:schemeClr val="accent1"/>
                </a:solidFill>
                <a:latin typeface="Calibri" charset="0"/>
              </a:rPr>
              <a:t>lengthy</a:t>
            </a:r>
          </a:p>
        </p:txBody>
      </p:sp>
      <p:sp>
        <p:nvSpPr>
          <p:cNvPr id="44" name="Rectangle 43">
            <a:extLst>
              <a:ext uri="{FF2B5EF4-FFF2-40B4-BE49-F238E27FC236}">
                <a16:creationId xmlns:a16="http://schemas.microsoft.com/office/drawing/2014/main" id="{F65725E6-20A3-AC49-966D-097970A5D0D5}"/>
              </a:ext>
            </a:extLst>
          </p:cNvPr>
          <p:cNvSpPr/>
          <p:nvPr/>
        </p:nvSpPr>
        <p:spPr>
          <a:xfrm>
            <a:off x="1276350" y="5100638"/>
            <a:ext cx="5602288" cy="1077912"/>
          </a:xfrm>
          <a:prstGeom prst="rect">
            <a:avLst/>
          </a:prstGeom>
        </p:spPr>
        <p:txBody>
          <a:bodyPr wrap="none">
            <a:spAutoFit/>
          </a:bodyPr>
          <a:lstStyle/>
          <a:p>
            <a:pPr>
              <a:defRPr/>
            </a:pPr>
            <a:r>
              <a:rPr lang="en-US" sz="6400" b="1" dirty="0">
                <a:solidFill>
                  <a:schemeClr val="accent3">
                    <a:lumMod val="75000"/>
                  </a:schemeClr>
                </a:solidFill>
                <a:latin typeface="Calibri" charset="0"/>
                <a:ea typeface="Calibri" charset="0"/>
                <a:cs typeface="Calibri" charset="0"/>
              </a:rPr>
              <a:t>marginalization</a:t>
            </a:r>
          </a:p>
        </p:txBody>
      </p:sp>
      <p:sp>
        <p:nvSpPr>
          <p:cNvPr id="45" name="Rectangle 44">
            <a:extLst>
              <a:ext uri="{FF2B5EF4-FFF2-40B4-BE49-F238E27FC236}">
                <a16:creationId xmlns:a16="http://schemas.microsoft.com/office/drawing/2014/main" id="{60D0BE12-8424-ED4C-AB81-0B3FFE56422A}"/>
              </a:ext>
            </a:extLst>
          </p:cNvPr>
          <p:cNvSpPr>
            <a:spLocks noChangeArrowheads="1"/>
          </p:cNvSpPr>
          <p:nvPr/>
        </p:nvSpPr>
        <p:spPr bwMode="auto">
          <a:xfrm rot="16200000">
            <a:off x="-1986659" y="4874489"/>
            <a:ext cx="58051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defRPr/>
            </a:pPr>
            <a:r>
              <a:rPr lang="en-US" altLang="en-US" sz="7200" b="1" spc="600" dirty="0">
                <a:solidFill>
                  <a:schemeClr val="accent1">
                    <a:lumMod val="75000"/>
                  </a:schemeClr>
                </a:solidFill>
                <a:latin typeface="Calibri" charset="0"/>
              </a:rPr>
              <a:t> community </a:t>
            </a:r>
          </a:p>
        </p:txBody>
      </p:sp>
      <p:sp>
        <p:nvSpPr>
          <p:cNvPr id="46" name="Rectangle 45">
            <a:extLst>
              <a:ext uri="{FF2B5EF4-FFF2-40B4-BE49-F238E27FC236}">
                <a16:creationId xmlns:a16="http://schemas.microsoft.com/office/drawing/2014/main" id="{E0DD5D21-810C-F141-9495-4A3E4052C5BB}"/>
              </a:ext>
            </a:extLst>
          </p:cNvPr>
          <p:cNvSpPr/>
          <p:nvPr/>
        </p:nvSpPr>
        <p:spPr>
          <a:xfrm>
            <a:off x="1356519" y="3646079"/>
            <a:ext cx="2541588" cy="665163"/>
          </a:xfrm>
          <a:prstGeom prst="rect">
            <a:avLst/>
          </a:prstGeom>
        </p:spPr>
        <p:txBody>
          <a:bodyPr wrap="none">
            <a:spAutoFit/>
          </a:bodyPr>
          <a:lstStyle/>
          <a:p>
            <a:pPr>
              <a:lnSpc>
                <a:spcPct val="70000"/>
              </a:lnSpc>
              <a:defRPr/>
            </a:pPr>
            <a:r>
              <a:rPr lang="en-US" sz="5000" spc="600" dirty="0">
                <a:solidFill>
                  <a:schemeClr val="accent2"/>
                </a:solidFill>
                <a:latin typeface="Calibri" charset="0"/>
                <a:ea typeface="Calibri" charset="0"/>
                <a:cs typeface="Calibri" charset="0"/>
              </a:rPr>
              <a:t>Lack of</a:t>
            </a:r>
            <a:endParaRPr lang="en-US" sz="5000" dirty="0">
              <a:solidFill>
                <a:schemeClr val="accent2"/>
              </a:solidFill>
              <a:latin typeface="Calibri" charset="0"/>
              <a:ea typeface="Calibri" charset="0"/>
              <a:cs typeface="Calibri" charset="0"/>
            </a:endParaRPr>
          </a:p>
        </p:txBody>
      </p:sp>
      <p:sp>
        <p:nvSpPr>
          <p:cNvPr id="47" name="Rectangle 46">
            <a:extLst>
              <a:ext uri="{FF2B5EF4-FFF2-40B4-BE49-F238E27FC236}">
                <a16:creationId xmlns:a16="http://schemas.microsoft.com/office/drawing/2014/main" id="{EE00C495-84B4-EA43-8CC1-A2117E598445}"/>
              </a:ext>
            </a:extLst>
          </p:cNvPr>
          <p:cNvSpPr>
            <a:spLocks noChangeArrowheads="1"/>
          </p:cNvSpPr>
          <p:nvPr/>
        </p:nvSpPr>
        <p:spPr bwMode="auto">
          <a:xfrm>
            <a:off x="7399338" y="4437063"/>
            <a:ext cx="2767012"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defRPr/>
            </a:pPr>
            <a:r>
              <a:rPr lang="en-US" altLang="en-US" sz="6700" dirty="0">
                <a:solidFill>
                  <a:schemeClr val="accent2"/>
                </a:solidFill>
                <a:latin typeface="Calibri" charset="0"/>
              </a:rPr>
              <a:t>lengthy</a:t>
            </a:r>
          </a:p>
        </p:txBody>
      </p:sp>
      <p:sp>
        <p:nvSpPr>
          <p:cNvPr id="48" name="Rectangle 47">
            <a:extLst>
              <a:ext uri="{FF2B5EF4-FFF2-40B4-BE49-F238E27FC236}">
                <a16:creationId xmlns:a16="http://schemas.microsoft.com/office/drawing/2014/main" id="{17630ACE-D3A7-A345-84AF-A38DACCCFE9C}"/>
              </a:ext>
            </a:extLst>
          </p:cNvPr>
          <p:cNvSpPr>
            <a:spLocks noChangeArrowheads="1"/>
          </p:cNvSpPr>
          <p:nvPr/>
        </p:nvSpPr>
        <p:spPr bwMode="auto">
          <a:xfrm rot="16200000">
            <a:off x="4324423" y="4760933"/>
            <a:ext cx="552625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r>
              <a:rPr lang="en-US" altLang="en-US" sz="6600" spc="300" dirty="0">
                <a:solidFill>
                  <a:schemeClr val="accent1"/>
                </a:solidFill>
                <a:latin typeface="Calibri" charset="0"/>
              </a:rPr>
              <a:t>EMPLOYMENT</a:t>
            </a:r>
          </a:p>
        </p:txBody>
      </p:sp>
      <p:sp>
        <p:nvSpPr>
          <p:cNvPr id="49" name="Rectangle 48">
            <a:extLst>
              <a:ext uri="{FF2B5EF4-FFF2-40B4-BE49-F238E27FC236}">
                <a16:creationId xmlns:a16="http://schemas.microsoft.com/office/drawing/2014/main" id="{9C0998AC-0EA6-3E4A-9052-942A2019C28D}"/>
              </a:ext>
            </a:extLst>
          </p:cNvPr>
          <p:cNvSpPr>
            <a:spLocks noChangeArrowheads="1"/>
          </p:cNvSpPr>
          <p:nvPr/>
        </p:nvSpPr>
        <p:spPr bwMode="auto">
          <a:xfrm>
            <a:off x="1289127" y="4112010"/>
            <a:ext cx="6580188"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nSpc>
                <a:spcPct val="70000"/>
              </a:lnSpc>
            </a:pPr>
            <a:r>
              <a:rPr lang="en-US" altLang="en-US" sz="12500" b="1" dirty="0">
                <a:solidFill>
                  <a:schemeClr val="accent2"/>
                </a:solidFill>
                <a:latin typeface="Calibri" charset="0"/>
              </a:rPr>
              <a:t>support</a:t>
            </a:r>
          </a:p>
        </p:txBody>
      </p:sp>
      <p:sp>
        <p:nvSpPr>
          <p:cNvPr id="50" name="Rectangle 49">
            <a:extLst>
              <a:ext uri="{FF2B5EF4-FFF2-40B4-BE49-F238E27FC236}">
                <a16:creationId xmlns:a16="http://schemas.microsoft.com/office/drawing/2014/main" id="{5AA66A3E-A788-A142-ABEC-711AD10CF9AF}"/>
              </a:ext>
            </a:extLst>
          </p:cNvPr>
          <p:cNvSpPr>
            <a:spLocks noChangeArrowheads="1"/>
          </p:cNvSpPr>
          <p:nvPr/>
        </p:nvSpPr>
        <p:spPr bwMode="auto">
          <a:xfrm>
            <a:off x="7399338" y="5160963"/>
            <a:ext cx="47291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defRPr/>
            </a:pPr>
            <a:r>
              <a:rPr lang="en-US" altLang="en-US" sz="6500" b="1">
                <a:solidFill>
                  <a:schemeClr val="accent2"/>
                </a:solidFill>
                <a:latin typeface="Calibri" charset="0"/>
              </a:rPr>
              <a:t>resettlement</a:t>
            </a:r>
          </a:p>
        </p:txBody>
      </p:sp>
      <p:sp>
        <p:nvSpPr>
          <p:cNvPr id="51" name="Rectangle 50">
            <a:extLst>
              <a:ext uri="{FF2B5EF4-FFF2-40B4-BE49-F238E27FC236}">
                <a16:creationId xmlns:a16="http://schemas.microsoft.com/office/drawing/2014/main" id="{63BF31D8-E288-1046-AB8C-0AFCBD0026A5}"/>
              </a:ext>
            </a:extLst>
          </p:cNvPr>
          <p:cNvSpPr/>
          <p:nvPr/>
        </p:nvSpPr>
        <p:spPr>
          <a:xfrm>
            <a:off x="7399338" y="3013075"/>
            <a:ext cx="4584700" cy="1862138"/>
          </a:xfrm>
          <a:prstGeom prst="rect">
            <a:avLst/>
          </a:prstGeom>
        </p:spPr>
        <p:txBody>
          <a:bodyPr wrap="none">
            <a:spAutoFit/>
          </a:bodyPr>
          <a:lstStyle/>
          <a:p>
            <a:pPr>
              <a:defRPr/>
            </a:pPr>
            <a:r>
              <a:rPr lang="en-US" altLang="en-US" sz="11500" b="1" spc="790" dirty="0">
                <a:solidFill>
                  <a:schemeClr val="accent5"/>
                </a:solidFill>
                <a:latin typeface="Calibri" charset="0"/>
                <a:ea typeface="MS PGothic" charset="-128"/>
                <a:cs typeface="Calibri" charset="0"/>
              </a:rPr>
              <a:t>family</a:t>
            </a:r>
          </a:p>
        </p:txBody>
      </p:sp>
      <p:sp>
        <p:nvSpPr>
          <p:cNvPr id="52" name="Rectangle 51">
            <a:extLst>
              <a:ext uri="{FF2B5EF4-FFF2-40B4-BE49-F238E27FC236}">
                <a16:creationId xmlns:a16="http://schemas.microsoft.com/office/drawing/2014/main" id="{AB851081-2601-2A4D-BB0D-355F1AB0F090}"/>
              </a:ext>
            </a:extLst>
          </p:cNvPr>
          <p:cNvSpPr>
            <a:spLocks noChangeArrowheads="1"/>
          </p:cNvSpPr>
          <p:nvPr/>
        </p:nvSpPr>
        <p:spPr bwMode="auto">
          <a:xfrm>
            <a:off x="4065588" y="6089804"/>
            <a:ext cx="2681287"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nSpc>
                <a:spcPct val="70000"/>
              </a:lnSpc>
            </a:pPr>
            <a:r>
              <a:rPr lang="en-US" altLang="en-US" sz="6600" b="1" dirty="0">
                <a:solidFill>
                  <a:schemeClr val="accent1"/>
                </a:solidFill>
                <a:latin typeface="Calibri" charset="0"/>
              </a:rPr>
              <a:t>asylum</a:t>
            </a:r>
          </a:p>
          <a:p>
            <a:pPr>
              <a:lnSpc>
                <a:spcPct val="70000"/>
              </a:lnSpc>
            </a:pPr>
            <a:endParaRPr lang="en-US" altLang="en-US" sz="6600" b="1" dirty="0">
              <a:solidFill>
                <a:srgbClr val="742FAB"/>
              </a:solidFill>
              <a:latin typeface="Calibri" charset="0"/>
            </a:endParaRPr>
          </a:p>
        </p:txBody>
      </p:sp>
      <p:sp>
        <p:nvSpPr>
          <p:cNvPr id="53" name="Rectangle 52">
            <a:extLst>
              <a:ext uri="{FF2B5EF4-FFF2-40B4-BE49-F238E27FC236}">
                <a16:creationId xmlns:a16="http://schemas.microsoft.com/office/drawing/2014/main" id="{049621A8-316B-554D-BBA3-A796FF12073B}"/>
              </a:ext>
            </a:extLst>
          </p:cNvPr>
          <p:cNvSpPr/>
          <p:nvPr/>
        </p:nvSpPr>
        <p:spPr>
          <a:xfrm>
            <a:off x="8061325" y="2865438"/>
            <a:ext cx="3332163" cy="769937"/>
          </a:xfrm>
          <a:prstGeom prst="rect">
            <a:avLst/>
          </a:prstGeom>
        </p:spPr>
        <p:txBody>
          <a:bodyPr wrap="none">
            <a:spAutoFit/>
          </a:bodyPr>
          <a:lstStyle/>
          <a:p>
            <a:pPr>
              <a:defRPr/>
            </a:pPr>
            <a:r>
              <a:rPr lang="en-US" altLang="en-US" sz="4400" spc="870" dirty="0">
                <a:solidFill>
                  <a:schemeClr val="accent1"/>
                </a:solidFill>
                <a:latin typeface="Calibri" charset="0"/>
                <a:ea typeface="MS PGothic" charset="-128"/>
                <a:cs typeface="Calibri" charset="0"/>
              </a:rPr>
              <a:t>prejudice</a:t>
            </a:r>
          </a:p>
        </p:txBody>
      </p:sp>
      <p:sp>
        <p:nvSpPr>
          <p:cNvPr id="54" name="Rectangle 53">
            <a:extLst>
              <a:ext uri="{FF2B5EF4-FFF2-40B4-BE49-F238E27FC236}">
                <a16:creationId xmlns:a16="http://schemas.microsoft.com/office/drawing/2014/main" id="{7E4355D4-33D6-8D4C-96B1-41A007942EEC}"/>
              </a:ext>
            </a:extLst>
          </p:cNvPr>
          <p:cNvSpPr>
            <a:spLocks noChangeArrowheads="1"/>
          </p:cNvSpPr>
          <p:nvPr/>
        </p:nvSpPr>
        <p:spPr bwMode="auto">
          <a:xfrm rot="16200000">
            <a:off x="11463337" y="6977064"/>
            <a:ext cx="138271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defRPr/>
            </a:pPr>
            <a:r>
              <a:rPr lang="en-US" altLang="en-US" sz="5400" dirty="0">
                <a:solidFill>
                  <a:srgbClr val="3F55A9"/>
                </a:solidFill>
                <a:latin typeface="Calibri" charset="0"/>
              </a:rPr>
              <a:t>care</a:t>
            </a:r>
          </a:p>
        </p:txBody>
      </p:sp>
      <p:sp>
        <p:nvSpPr>
          <p:cNvPr id="55" name="Rectangle 54">
            <a:extLst>
              <a:ext uri="{FF2B5EF4-FFF2-40B4-BE49-F238E27FC236}">
                <a16:creationId xmlns:a16="http://schemas.microsoft.com/office/drawing/2014/main" id="{C46CDE03-7A15-B041-A877-35659F86F839}"/>
              </a:ext>
            </a:extLst>
          </p:cNvPr>
          <p:cNvSpPr>
            <a:spLocks noChangeArrowheads="1"/>
          </p:cNvSpPr>
          <p:nvPr/>
        </p:nvSpPr>
        <p:spPr bwMode="auto">
          <a:xfrm>
            <a:off x="7444988" y="6594476"/>
            <a:ext cx="420519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r>
              <a:rPr lang="en-US" altLang="en-US" sz="6900" dirty="0">
                <a:solidFill>
                  <a:schemeClr val="accent2"/>
                </a:solidFill>
                <a:latin typeface="+mn-lt"/>
              </a:rPr>
              <a:t>health care</a:t>
            </a:r>
          </a:p>
        </p:txBody>
      </p:sp>
      <p:sp>
        <p:nvSpPr>
          <p:cNvPr id="56" name="Rectangle 55">
            <a:extLst>
              <a:ext uri="{FF2B5EF4-FFF2-40B4-BE49-F238E27FC236}">
                <a16:creationId xmlns:a16="http://schemas.microsoft.com/office/drawing/2014/main" id="{8E374448-1F87-924F-84C7-E30B09CA2FBE}"/>
              </a:ext>
            </a:extLst>
          </p:cNvPr>
          <p:cNvSpPr/>
          <p:nvPr/>
        </p:nvSpPr>
        <p:spPr>
          <a:xfrm>
            <a:off x="10115550" y="4732338"/>
            <a:ext cx="2528888" cy="646112"/>
          </a:xfrm>
          <a:prstGeom prst="rect">
            <a:avLst/>
          </a:prstGeom>
        </p:spPr>
        <p:txBody>
          <a:bodyPr>
            <a:spAutoFit/>
          </a:bodyPr>
          <a:lstStyle/>
          <a:p>
            <a:pPr>
              <a:defRPr/>
            </a:pPr>
            <a:r>
              <a:rPr lang="en-US" sz="3600" spc="370" dirty="0">
                <a:solidFill>
                  <a:schemeClr val="accent3"/>
                </a:solidFill>
                <a:latin typeface="Calibri" charset="0"/>
                <a:ea typeface="Calibri" charset="0"/>
                <a:cs typeface="Calibri" charset="0"/>
              </a:rPr>
              <a:t>difficult</a:t>
            </a:r>
          </a:p>
        </p:txBody>
      </p:sp>
      <p:sp>
        <p:nvSpPr>
          <p:cNvPr id="57" name="Rectangle 56">
            <a:extLst>
              <a:ext uri="{FF2B5EF4-FFF2-40B4-BE49-F238E27FC236}">
                <a16:creationId xmlns:a16="http://schemas.microsoft.com/office/drawing/2014/main" id="{F00F7ACE-142E-4045-B316-976DF4DF075C}"/>
              </a:ext>
            </a:extLst>
          </p:cNvPr>
          <p:cNvSpPr>
            <a:spLocks noChangeArrowheads="1"/>
          </p:cNvSpPr>
          <p:nvPr/>
        </p:nvSpPr>
        <p:spPr bwMode="auto">
          <a:xfrm>
            <a:off x="0" y="9753600"/>
            <a:ext cx="13004800" cy="10414000"/>
          </a:xfrm>
          <a:prstGeom prst="rect">
            <a:avLst/>
          </a:prstGeom>
          <a:solidFill>
            <a:schemeClr val="bg1">
              <a:alpha val="90000"/>
            </a:schemeClr>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a:p>
        </p:txBody>
      </p:sp>
      <p:sp>
        <p:nvSpPr>
          <p:cNvPr id="58" name="Content Placeholder 4">
            <a:extLst>
              <a:ext uri="{FF2B5EF4-FFF2-40B4-BE49-F238E27FC236}">
                <a16:creationId xmlns:a16="http://schemas.microsoft.com/office/drawing/2014/main" id="{F99A75AF-A610-1E42-8EF1-6FB5E0DFF40F}"/>
              </a:ext>
            </a:extLst>
          </p:cNvPr>
          <p:cNvSpPr txBox="1">
            <a:spLocks/>
          </p:cNvSpPr>
          <p:nvPr/>
        </p:nvSpPr>
        <p:spPr bwMode="auto">
          <a:xfrm>
            <a:off x="608399" y="2357438"/>
            <a:ext cx="5816600" cy="5589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rtl="0" eaLnBrk="1" fontAlgn="base" hangingPunct="1">
              <a:lnSpc>
                <a:spcPct val="90000"/>
              </a:lnSpc>
              <a:spcBef>
                <a:spcPts val="2400"/>
              </a:spcBef>
              <a:spcAft>
                <a:spcPct val="0"/>
              </a:spcAft>
              <a:defRPr sz="3200" b="1">
                <a:solidFill>
                  <a:srgbClr val="0B1956"/>
                </a:solidFill>
                <a:latin typeface="Calibri"/>
                <a:ea typeface="MS PGothic" pitchFamily="34" charset="-128"/>
                <a:cs typeface="Calibri"/>
                <a:sym typeface="Gill Sans" charset="0"/>
              </a:defRPr>
            </a:lvl1pPr>
            <a:lvl2pPr marL="0" indent="0" algn="l" rtl="0" eaLnBrk="1" fontAlgn="base" hangingPunct="1">
              <a:lnSpc>
                <a:spcPct val="90000"/>
              </a:lnSpc>
              <a:spcBef>
                <a:spcPts val="2400"/>
              </a:spcBef>
              <a:spcAft>
                <a:spcPct val="0"/>
              </a:spcAft>
              <a:defRPr sz="3200">
                <a:solidFill>
                  <a:srgbClr val="5B5B5B"/>
                </a:solidFill>
                <a:latin typeface="Calibri"/>
                <a:ea typeface="MS PGothic" pitchFamily="34" charset="-128"/>
                <a:cs typeface="Calibri"/>
                <a:sym typeface="Gill Sans" charset="0"/>
              </a:defRPr>
            </a:lvl2pPr>
            <a:lvl3pPr marL="406400" indent="-406400" algn="l" rtl="0" eaLnBrk="1" fontAlgn="base" hangingPunct="1">
              <a:lnSpc>
                <a:spcPct val="90000"/>
              </a:lnSpc>
              <a:spcBef>
                <a:spcPts val="2400"/>
              </a:spcBef>
              <a:spcAft>
                <a:spcPct val="0"/>
              </a:spcAft>
              <a:buClr>
                <a:srgbClr val="0B1956"/>
              </a:buClr>
              <a:buFont typeface="Arial"/>
              <a:buChar char="•"/>
              <a:defRPr sz="3200" baseline="0">
                <a:solidFill>
                  <a:srgbClr val="5B5B5B"/>
                </a:solidFill>
                <a:latin typeface="Calibri"/>
                <a:ea typeface="MS PGothic" pitchFamily="34" charset="-128"/>
                <a:cs typeface="Calibri"/>
                <a:sym typeface="Gill Sans" charset="0"/>
              </a:defRPr>
            </a:lvl3pPr>
            <a:lvl4pPr marL="406400" indent="-406400" algn="l" rtl="0" eaLnBrk="1" fontAlgn="base" hangingPunct="1">
              <a:lnSpc>
                <a:spcPct val="90000"/>
              </a:lnSpc>
              <a:spcBef>
                <a:spcPts val="2400"/>
              </a:spcBef>
              <a:spcAft>
                <a:spcPct val="0"/>
              </a:spcAft>
              <a:buClr>
                <a:srgbClr val="0B1956"/>
              </a:buClr>
              <a:buFont typeface="Arial"/>
              <a:buChar char="•"/>
              <a:tabLst/>
              <a:defRPr sz="2800">
                <a:solidFill>
                  <a:srgbClr val="5B5B5B"/>
                </a:solidFill>
                <a:latin typeface="Calibri"/>
                <a:ea typeface="MS PGothic" pitchFamily="34" charset="-128"/>
                <a:cs typeface="Calibri"/>
                <a:sym typeface="Gill Sans" charset="0"/>
              </a:defRPr>
            </a:lvl4pPr>
            <a:lvl5pPr marL="500063" indent="-227013" algn="l" rtl="0" eaLnBrk="1" fontAlgn="base" hangingPunct="1">
              <a:lnSpc>
                <a:spcPct val="90000"/>
              </a:lnSpc>
              <a:spcBef>
                <a:spcPts val="2400"/>
              </a:spcBef>
              <a:spcAft>
                <a:spcPct val="0"/>
              </a:spcAft>
              <a:buClr>
                <a:srgbClr val="522993"/>
              </a:buClr>
              <a:buFont typeface="Lucida Grande"/>
              <a:buChar char="-"/>
              <a:defRPr sz="2400" baseline="0">
                <a:solidFill>
                  <a:srgbClr val="5B5B5B"/>
                </a:solidFill>
                <a:latin typeface="Calibri"/>
                <a:ea typeface="MS PGothic" pitchFamily="34" charset="-128"/>
                <a:cs typeface="Calibri"/>
                <a:sym typeface="Gill Sans" charset="0"/>
              </a:defRPr>
            </a:lvl5pPr>
            <a:lvl6pPr marL="457200"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400"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600"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800"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eaLnBrk="0" hangingPunct="0">
              <a:spcBef>
                <a:spcPts val="4200"/>
              </a:spcBef>
              <a:buClr>
                <a:srgbClr val="451E56"/>
              </a:buClr>
              <a:defRPr/>
            </a:pPr>
            <a:r>
              <a:rPr lang="en-US" altLang="en-US" sz="3000" b="0" kern="0" dirty="0">
                <a:solidFill>
                  <a:schemeClr val="tx1">
                    <a:lumMod val="85000"/>
                    <a:lumOff val="15000"/>
                  </a:schemeClr>
                </a:solidFill>
                <a:latin typeface="Calibri" pitchFamily="34" charset="0"/>
                <a:sym typeface="Gill Sans" pitchFamily="6" charset="0"/>
              </a:rPr>
              <a:t>A lack of </a:t>
            </a:r>
            <a:r>
              <a:rPr lang="en-US" altLang="en-US" sz="3000" kern="0" dirty="0">
                <a:solidFill>
                  <a:schemeClr val="tx1">
                    <a:lumMod val="85000"/>
                    <a:lumOff val="15000"/>
                  </a:schemeClr>
                </a:solidFill>
                <a:latin typeface="Calibri" pitchFamily="34" charset="0"/>
                <a:sym typeface="Gill Sans" pitchFamily="6" charset="0"/>
              </a:rPr>
              <a:t>family and community </a:t>
            </a:r>
            <a:r>
              <a:rPr lang="en-US" altLang="en-US" sz="3000" b="0" kern="0" dirty="0">
                <a:solidFill>
                  <a:schemeClr val="tx1">
                    <a:lumMod val="85000"/>
                    <a:lumOff val="15000"/>
                  </a:schemeClr>
                </a:solidFill>
                <a:latin typeface="Calibri" pitchFamily="34" charset="0"/>
                <a:sym typeface="Gill Sans" pitchFamily="6" charset="0"/>
              </a:rPr>
              <a:t>support (sometimes called double marginalization).</a:t>
            </a:r>
          </a:p>
          <a:p>
            <a:pPr eaLnBrk="0" hangingPunct="0">
              <a:spcBef>
                <a:spcPts val="4200"/>
              </a:spcBef>
              <a:buClr>
                <a:srgbClr val="451E56"/>
              </a:buClr>
              <a:defRPr/>
            </a:pPr>
            <a:r>
              <a:rPr lang="en-US" altLang="en-US" sz="3000" b="0" kern="0" dirty="0">
                <a:solidFill>
                  <a:schemeClr val="tx1">
                    <a:lumMod val="85000"/>
                    <a:lumOff val="15000"/>
                  </a:schemeClr>
                </a:solidFill>
                <a:latin typeface="Calibri" pitchFamily="34" charset="0"/>
                <a:sym typeface="Gill Sans" pitchFamily="6" charset="0"/>
              </a:rPr>
              <a:t>Difficulty </a:t>
            </a:r>
            <a:r>
              <a:rPr lang="en-US" altLang="en-US" sz="3000" kern="0" dirty="0">
                <a:solidFill>
                  <a:schemeClr val="tx1">
                    <a:lumMod val="85000"/>
                    <a:lumOff val="15000"/>
                  </a:schemeClr>
                </a:solidFill>
                <a:latin typeface="Calibri" pitchFamily="34" charset="0"/>
                <a:sym typeface="Gill Sans" pitchFamily="6" charset="0"/>
              </a:rPr>
              <a:t>accessing</a:t>
            </a:r>
            <a:r>
              <a:rPr lang="en-US" altLang="en-US" sz="3000" b="0" kern="0" dirty="0">
                <a:solidFill>
                  <a:schemeClr val="tx1">
                    <a:lumMod val="85000"/>
                    <a:lumOff val="15000"/>
                  </a:schemeClr>
                </a:solidFill>
                <a:latin typeface="Calibri" pitchFamily="34" charset="0"/>
                <a:sym typeface="Gill Sans" pitchFamily="6" charset="0"/>
              </a:rPr>
              <a:t> housing, employment, education, health, psychological care and social services.</a:t>
            </a:r>
          </a:p>
          <a:p>
            <a:pPr eaLnBrk="0" hangingPunct="0">
              <a:spcBef>
                <a:spcPts val="4200"/>
              </a:spcBef>
              <a:buClr>
                <a:srgbClr val="451E56"/>
              </a:buClr>
              <a:defRPr/>
            </a:pPr>
            <a:r>
              <a:rPr lang="en-US" altLang="en-US" sz="3000" b="0" kern="0" dirty="0">
                <a:solidFill>
                  <a:schemeClr val="tx1">
                    <a:lumMod val="85000"/>
                    <a:lumOff val="15000"/>
                  </a:schemeClr>
                </a:solidFill>
                <a:latin typeface="Calibri" pitchFamily="34" charset="0"/>
                <a:sym typeface="Gill Sans" pitchFamily="6" charset="0"/>
              </a:rPr>
              <a:t>Eviction from </a:t>
            </a:r>
            <a:r>
              <a:rPr lang="en-US" altLang="en-US" sz="3000" kern="0" dirty="0">
                <a:solidFill>
                  <a:schemeClr val="tx1">
                    <a:lumMod val="85000"/>
                    <a:lumOff val="15000"/>
                  </a:schemeClr>
                </a:solidFill>
                <a:latin typeface="Calibri" pitchFamily="34" charset="0"/>
                <a:sym typeface="Gill Sans" pitchFamily="6" charset="0"/>
              </a:rPr>
              <a:t>housing</a:t>
            </a:r>
            <a:r>
              <a:rPr lang="en-US" altLang="en-US" sz="3000" b="0" kern="0" dirty="0">
                <a:solidFill>
                  <a:schemeClr val="tx1">
                    <a:lumMod val="85000"/>
                    <a:lumOff val="15000"/>
                  </a:schemeClr>
                </a:solidFill>
                <a:latin typeface="Calibri" pitchFamily="34" charset="0"/>
                <a:sym typeface="Gill Sans" pitchFamily="6" charset="0"/>
              </a:rPr>
              <a:t> and firing from </a:t>
            </a:r>
            <a:r>
              <a:rPr lang="en-US" altLang="en-US" sz="3000" kern="0" dirty="0">
                <a:solidFill>
                  <a:schemeClr val="tx1">
                    <a:lumMod val="85000"/>
                    <a:lumOff val="15000"/>
                  </a:schemeClr>
                </a:solidFill>
                <a:latin typeface="Calibri" pitchFamily="34" charset="0"/>
                <a:sym typeface="Gill Sans" pitchFamily="6" charset="0"/>
              </a:rPr>
              <a:t>employment </a:t>
            </a:r>
            <a:r>
              <a:rPr lang="en-US" altLang="en-US" sz="3000" b="0" kern="0" dirty="0">
                <a:solidFill>
                  <a:schemeClr val="tx1">
                    <a:lumMod val="85000"/>
                    <a:lumOff val="15000"/>
                  </a:schemeClr>
                </a:solidFill>
                <a:latin typeface="Calibri" pitchFamily="34" charset="0"/>
                <a:sym typeface="Gill Sans" pitchFamily="6" charset="0"/>
              </a:rPr>
              <a:t>– individuals may resort to sex work to survive.</a:t>
            </a:r>
          </a:p>
        </p:txBody>
      </p:sp>
      <p:sp>
        <p:nvSpPr>
          <p:cNvPr id="59" name="Content Placeholder 4">
            <a:extLst>
              <a:ext uri="{FF2B5EF4-FFF2-40B4-BE49-F238E27FC236}">
                <a16:creationId xmlns:a16="http://schemas.microsoft.com/office/drawing/2014/main" id="{A4F94414-C7A8-6E4C-981D-CC7AD735AC5F}"/>
              </a:ext>
            </a:extLst>
          </p:cNvPr>
          <p:cNvSpPr txBox="1">
            <a:spLocks/>
          </p:cNvSpPr>
          <p:nvPr/>
        </p:nvSpPr>
        <p:spPr bwMode="auto">
          <a:xfrm>
            <a:off x="6863972" y="2357438"/>
            <a:ext cx="6062663" cy="5589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rtl="0" eaLnBrk="1" fontAlgn="base" hangingPunct="1">
              <a:lnSpc>
                <a:spcPct val="90000"/>
              </a:lnSpc>
              <a:spcBef>
                <a:spcPts val="2400"/>
              </a:spcBef>
              <a:spcAft>
                <a:spcPct val="0"/>
              </a:spcAft>
              <a:defRPr sz="3200" b="1">
                <a:solidFill>
                  <a:srgbClr val="0B1956"/>
                </a:solidFill>
                <a:latin typeface="Calibri"/>
                <a:ea typeface="MS PGothic" pitchFamily="34" charset="-128"/>
                <a:cs typeface="Calibri"/>
                <a:sym typeface="Gill Sans" charset="0"/>
              </a:defRPr>
            </a:lvl1pPr>
            <a:lvl2pPr marL="0" indent="0" algn="l" rtl="0" eaLnBrk="1" fontAlgn="base" hangingPunct="1">
              <a:lnSpc>
                <a:spcPct val="90000"/>
              </a:lnSpc>
              <a:spcBef>
                <a:spcPts val="2400"/>
              </a:spcBef>
              <a:spcAft>
                <a:spcPct val="0"/>
              </a:spcAft>
              <a:defRPr sz="3200">
                <a:solidFill>
                  <a:srgbClr val="5B5B5B"/>
                </a:solidFill>
                <a:latin typeface="Calibri"/>
                <a:ea typeface="MS PGothic" pitchFamily="34" charset="-128"/>
                <a:cs typeface="Calibri"/>
                <a:sym typeface="Gill Sans" charset="0"/>
              </a:defRPr>
            </a:lvl2pPr>
            <a:lvl3pPr marL="406400" indent="-406400" algn="l" rtl="0" eaLnBrk="1" fontAlgn="base" hangingPunct="1">
              <a:lnSpc>
                <a:spcPct val="90000"/>
              </a:lnSpc>
              <a:spcBef>
                <a:spcPts val="2400"/>
              </a:spcBef>
              <a:spcAft>
                <a:spcPct val="0"/>
              </a:spcAft>
              <a:buClr>
                <a:srgbClr val="0B1956"/>
              </a:buClr>
              <a:buFont typeface="Arial"/>
              <a:buChar char="•"/>
              <a:defRPr sz="3200" baseline="0">
                <a:solidFill>
                  <a:srgbClr val="5B5B5B"/>
                </a:solidFill>
                <a:latin typeface="Calibri"/>
                <a:ea typeface="MS PGothic" pitchFamily="34" charset="-128"/>
                <a:cs typeface="Calibri"/>
                <a:sym typeface="Gill Sans" charset="0"/>
              </a:defRPr>
            </a:lvl3pPr>
            <a:lvl4pPr marL="406400" indent="-406400" algn="l" rtl="0" eaLnBrk="1" fontAlgn="base" hangingPunct="1">
              <a:lnSpc>
                <a:spcPct val="90000"/>
              </a:lnSpc>
              <a:spcBef>
                <a:spcPts val="2400"/>
              </a:spcBef>
              <a:spcAft>
                <a:spcPct val="0"/>
              </a:spcAft>
              <a:buClr>
                <a:srgbClr val="0B1956"/>
              </a:buClr>
              <a:buFont typeface="Arial"/>
              <a:buChar char="•"/>
              <a:tabLst/>
              <a:defRPr sz="2800">
                <a:solidFill>
                  <a:srgbClr val="5B5B5B"/>
                </a:solidFill>
                <a:latin typeface="Calibri"/>
                <a:ea typeface="MS PGothic" pitchFamily="34" charset="-128"/>
                <a:cs typeface="Calibri"/>
                <a:sym typeface="Gill Sans" charset="0"/>
              </a:defRPr>
            </a:lvl4pPr>
            <a:lvl5pPr marL="500063" indent="-227013" algn="l" rtl="0" eaLnBrk="1" fontAlgn="base" hangingPunct="1">
              <a:lnSpc>
                <a:spcPct val="90000"/>
              </a:lnSpc>
              <a:spcBef>
                <a:spcPts val="2400"/>
              </a:spcBef>
              <a:spcAft>
                <a:spcPct val="0"/>
              </a:spcAft>
              <a:buClr>
                <a:srgbClr val="522993"/>
              </a:buClr>
              <a:buFont typeface="Lucida Grande"/>
              <a:buChar char="-"/>
              <a:defRPr sz="2400" baseline="0">
                <a:solidFill>
                  <a:srgbClr val="5B5B5B"/>
                </a:solidFill>
                <a:latin typeface="Calibri"/>
                <a:ea typeface="MS PGothic" pitchFamily="34" charset="-128"/>
                <a:cs typeface="Calibri"/>
                <a:sym typeface="Gill Sans" charset="0"/>
              </a:defRPr>
            </a:lvl5pPr>
            <a:lvl6pPr marL="457200"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400"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600"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800"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spcBef>
                <a:spcPts val="4200"/>
              </a:spcBef>
              <a:buClr>
                <a:srgbClr val="451E56"/>
              </a:buClr>
              <a:defRPr/>
            </a:pPr>
            <a:r>
              <a:rPr lang="en-US" altLang="en-US" sz="3000" b="0" kern="0" dirty="0">
                <a:solidFill>
                  <a:schemeClr val="tx1">
                    <a:lumMod val="85000"/>
                    <a:lumOff val="15000"/>
                  </a:schemeClr>
                </a:solidFill>
                <a:latin typeface="Calibri" pitchFamily="34" charset="0"/>
                <a:sym typeface="Gill Sans" pitchFamily="6" charset="0"/>
              </a:rPr>
              <a:t>Negative attitudes and</a:t>
            </a:r>
            <a:r>
              <a:rPr lang="en-US" altLang="en-US" sz="3000" kern="0" dirty="0">
                <a:solidFill>
                  <a:schemeClr val="tx1">
                    <a:lumMod val="85000"/>
                    <a:lumOff val="15000"/>
                  </a:schemeClr>
                </a:solidFill>
                <a:latin typeface="Calibri" pitchFamily="34" charset="0"/>
                <a:sym typeface="Gill Sans" pitchFamily="6" charset="0"/>
              </a:rPr>
              <a:t> prejudice </a:t>
            </a:r>
            <a:r>
              <a:rPr lang="en-US" altLang="en-US" sz="3000" b="0" kern="0" dirty="0">
                <a:solidFill>
                  <a:schemeClr val="tx1">
                    <a:lumMod val="85000"/>
                    <a:lumOff val="15000"/>
                  </a:schemeClr>
                </a:solidFill>
                <a:latin typeface="Calibri" pitchFamily="34" charset="0"/>
                <a:sym typeface="Gill Sans" pitchFamily="6" charset="0"/>
              </a:rPr>
              <a:t>from staff of service organizations.</a:t>
            </a:r>
          </a:p>
          <a:p>
            <a:pPr>
              <a:spcBef>
                <a:spcPts val="4200"/>
              </a:spcBef>
              <a:buClr>
                <a:srgbClr val="451E56"/>
              </a:buClr>
              <a:defRPr/>
            </a:pPr>
            <a:r>
              <a:rPr lang="en-US" sz="3000" b="0" kern="0" dirty="0">
                <a:solidFill>
                  <a:schemeClr val="tx1">
                    <a:lumMod val="85000"/>
                    <a:lumOff val="15000"/>
                  </a:schemeClr>
                </a:solidFill>
                <a:ea typeface="Lucida Grande"/>
              </a:rPr>
              <a:t>Length of the </a:t>
            </a:r>
            <a:r>
              <a:rPr lang="en-US" sz="3000" kern="0" dirty="0">
                <a:solidFill>
                  <a:schemeClr val="tx1">
                    <a:lumMod val="85000"/>
                    <a:lumOff val="15000"/>
                  </a:schemeClr>
                </a:solidFill>
                <a:ea typeface="Lucida Grande"/>
              </a:rPr>
              <a:t>asylum</a:t>
            </a:r>
            <a:r>
              <a:rPr lang="en-US" sz="3000" b="0" kern="0" dirty="0">
                <a:solidFill>
                  <a:schemeClr val="tx1">
                    <a:lumMod val="85000"/>
                    <a:lumOff val="15000"/>
                  </a:schemeClr>
                </a:solidFill>
                <a:ea typeface="Lucida Grande"/>
              </a:rPr>
              <a:t> process.</a:t>
            </a:r>
          </a:p>
          <a:p>
            <a:pPr>
              <a:spcBef>
                <a:spcPts val="4200"/>
              </a:spcBef>
              <a:buClr>
                <a:srgbClr val="451E56"/>
              </a:buClr>
              <a:defRPr/>
            </a:pPr>
            <a:r>
              <a:rPr lang="en-US" sz="3000" b="0" kern="0" dirty="0">
                <a:solidFill>
                  <a:schemeClr val="tx1">
                    <a:lumMod val="85000"/>
                    <a:lumOff val="15000"/>
                  </a:schemeClr>
                </a:solidFill>
                <a:ea typeface="Lucida Grande"/>
              </a:rPr>
              <a:t>Length of the </a:t>
            </a:r>
            <a:r>
              <a:rPr lang="en-US" sz="3000" kern="0" dirty="0">
                <a:solidFill>
                  <a:schemeClr val="tx1">
                    <a:lumMod val="85000"/>
                    <a:lumOff val="15000"/>
                  </a:schemeClr>
                </a:solidFill>
                <a:ea typeface="Lucida Grande"/>
              </a:rPr>
              <a:t>resettlement </a:t>
            </a:r>
            <a:r>
              <a:rPr lang="en-US" sz="3000" b="0" kern="0" dirty="0">
                <a:solidFill>
                  <a:schemeClr val="tx1">
                    <a:lumMod val="85000"/>
                    <a:lumOff val="15000"/>
                  </a:schemeClr>
                </a:solidFill>
                <a:ea typeface="Lucida Grande"/>
              </a:rPr>
              <a:t>process, </a:t>
            </a:r>
            <a:br>
              <a:rPr lang="en-US" sz="3000" b="0" kern="0" dirty="0">
                <a:solidFill>
                  <a:schemeClr val="tx1">
                    <a:lumMod val="85000"/>
                    <a:lumOff val="15000"/>
                  </a:schemeClr>
                </a:solidFill>
                <a:ea typeface="Lucida Grande"/>
              </a:rPr>
            </a:br>
            <a:r>
              <a:rPr lang="en-US" sz="3000" b="0" kern="0" dirty="0">
                <a:solidFill>
                  <a:schemeClr val="tx1">
                    <a:lumMod val="85000"/>
                    <a:lumOff val="15000"/>
                  </a:schemeClr>
                </a:solidFill>
                <a:ea typeface="Lucida Grande"/>
              </a:rPr>
              <a:t>if it is an option.</a:t>
            </a:r>
          </a:p>
          <a:p>
            <a:pPr>
              <a:spcBef>
                <a:spcPts val="4200"/>
              </a:spcBef>
              <a:buClr>
                <a:srgbClr val="451E56"/>
              </a:buClr>
              <a:defRPr/>
            </a:pPr>
            <a:r>
              <a:rPr lang="en-US" sz="3000" b="0" kern="0" dirty="0">
                <a:solidFill>
                  <a:schemeClr val="tx1">
                    <a:lumMod val="85000"/>
                    <a:lumOff val="15000"/>
                  </a:schemeClr>
                </a:solidFill>
                <a:ea typeface="Lucida Grande"/>
              </a:rPr>
              <a:t>Poor resettlement </a:t>
            </a:r>
            <a:r>
              <a:rPr lang="en-US" sz="3000" kern="0" dirty="0">
                <a:solidFill>
                  <a:schemeClr val="tx1">
                    <a:lumMod val="85000"/>
                    <a:lumOff val="15000"/>
                  </a:schemeClr>
                </a:solidFill>
                <a:ea typeface="Lucida Grande"/>
              </a:rPr>
              <a:t>placement, </a:t>
            </a:r>
            <a:r>
              <a:rPr lang="en-US" sz="3000" b="0" kern="0" dirty="0">
                <a:solidFill>
                  <a:schemeClr val="tx1">
                    <a:lumMod val="85000"/>
                    <a:lumOff val="15000"/>
                  </a:schemeClr>
                </a:solidFill>
                <a:ea typeface="Lucida Grande"/>
              </a:rPr>
              <a:t>continuing cycle of marginalization and victimization, or a resettlement </a:t>
            </a:r>
            <a:r>
              <a:rPr lang="en-US" sz="3000" kern="0" dirty="0">
                <a:solidFill>
                  <a:schemeClr val="tx1">
                    <a:lumMod val="85000"/>
                    <a:lumOff val="15000"/>
                  </a:schemeClr>
                </a:solidFill>
                <a:ea typeface="Lucida Grande"/>
              </a:rPr>
              <a:t>destination</a:t>
            </a:r>
            <a:r>
              <a:rPr lang="en-US" sz="3000" b="0" kern="0" dirty="0">
                <a:solidFill>
                  <a:schemeClr val="tx1">
                    <a:lumMod val="85000"/>
                    <a:lumOff val="15000"/>
                  </a:schemeClr>
                </a:solidFill>
                <a:ea typeface="Lucida Grande"/>
              </a:rPr>
              <a:t> that does not provide adequate medical care.</a:t>
            </a:r>
          </a:p>
        </p:txBody>
      </p:sp>
      <p:sp>
        <p:nvSpPr>
          <p:cNvPr id="51201" name="Title 4"/>
          <p:cNvSpPr>
            <a:spLocks noGrp="1"/>
          </p:cNvSpPr>
          <p:nvPr>
            <p:ph type="title"/>
          </p:nvPr>
        </p:nvSpPr>
        <p:spPr/>
        <p:txBody>
          <a:bodyPr>
            <a:noAutofit/>
          </a:bodyPr>
          <a:lstStyle/>
          <a:p>
            <a:r>
              <a:rPr lang="en-US" altLang="en-US" sz="4000" dirty="0">
                <a:latin typeface="Calibri" charset="0"/>
                <a:ea typeface="MS PGothic" charset="-128"/>
              </a:rPr>
              <a:t>Exacerbating Factors Include:</a:t>
            </a:r>
            <a:endParaRPr lang="en-US" altLang="en-US" sz="4000" b="1" dirty="0">
              <a:solidFill>
                <a:schemeClr val="tx1"/>
              </a:solidFill>
            </a:endParaRPr>
          </a:p>
        </p:txBody>
      </p:sp>
      <p:cxnSp>
        <p:nvCxnSpPr>
          <p:cNvPr id="37" name="Straight Connector 36">
            <a:extLst>
              <a:ext uri="{FF2B5EF4-FFF2-40B4-BE49-F238E27FC236}">
                <a16:creationId xmlns:a16="http://schemas.microsoft.com/office/drawing/2014/main" id="{B580DB5A-61E1-524F-8725-9E44F8E05BF7}"/>
              </a:ext>
            </a:extLst>
          </p:cNvPr>
          <p:cNvCxnSpPr>
            <a:cxnSpLocks/>
          </p:cNvCxnSpPr>
          <p:nvPr/>
        </p:nvCxnSpPr>
        <p:spPr bwMode="auto">
          <a:xfrm flipH="1">
            <a:off x="-62633" y="841571"/>
            <a:ext cx="2689946"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 name="Straight Connector 59">
            <a:extLst>
              <a:ext uri="{FF2B5EF4-FFF2-40B4-BE49-F238E27FC236}">
                <a16:creationId xmlns:a16="http://schemas.microsoft.com/office/drawing/2014/main" id="{D5F75F6A-ECE9-F148-B974-F8B1CC16C6E6}"/>
              </a:ext>
            </a:extLst>
          </p:cNvPr>
          <p:cNvCxnSpPr>
            <a:cxnSpLocks/>
          </p:cNvCxnSpPr>
          <p:nvPr/>
        </p:nvCxnSpPr>
        <p:spPr bwMode="auto">
          <a:xfrm flipH="1">
            <a:off x="10308001" y="841571"/>
            <a:ext cx="2689946"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485498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7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70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par>
                                <p:cTn id="17" presetID="10" presetClass="entr" presetSubtype="0" fill="hold" grpId="0" nodeType="withEffect">
                                  <p:stCondLst>
                                    <p:cond delay="90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par>
                                <p:cTn id="23" presetID="10" presetClass="entr" presetSubtype="0" fill="hold" grpId="0" nodeType="withEffect">
                                  <p:stCondLst>
                                    <p:cond delay="130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grpId="0" nodeType="withEffect">
                                  <p:stCondLst>
                                    <p:cond delay="180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par>
                                <p:cTn id="32" presetID="10" presetClass="entr" presetSubtype="0" fill="hold" grpId="0" nodeType="withEffect">
                                  <p:stCondLst>
                                    <p:cond delay="180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grpId="0" nodeType="withEffect">
                                  <p:stCondLst>
                                    <p:cond delay="200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par>
                                <p:cTn id="38" presetID="10" presetClass="entr" presetSubtype="0" fill="hold" grpId="0" nodeType="withEffect">
                                  <p:stCondLst>
                                    <p:cond delay="230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grpId="0" nodeType="withEffect">
                                  <p:stCondLst>
                                    <p:cond delay="230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par>
                                <p:cTn id="44" presetID="10" presetClass="entr" presetSubtype="0" fill="hold" grpId="0" nodeType="withEffect">
                                  <p:stCondLst>
                                    <p:cond delay="250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par>
                                <p:cTn id="47" presetID="10" presetClass="entr" presetSubtype="0" fill="hold" grpId="0" nodeType="withEffect">
                                  <p:stCondLst>
                                    <p:cond delay="270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500"/>
                                        <p:tgtEl>
                                          <p:spTgt spid="53"/>
                                        </p:tgtEl>
                                      </p:cBhvr>
                                    </p:animEffect>
                                  </p:childTnLst>
                                </p:cTn>
                              </p:par>
                              <p:par>
                                <p:cTn id="50" presetID="10" presetClass="entr" presetSubtype="0" fill="hold" grpId="0" nodeType="withEffect">
                                  <p:stCondLst>
                                    <p:cond delay="290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par>
                                <p:cTn id="53" presetID="10" presetClass="entr" presetSubtype="0" fill="hold" grpId="0" nodeType="withEffect">
                                  <p:stCondLst>
                                    <p:cond delay="310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par>
                                <p:cTn id="56" presetID="10" presetClass="entr" presetSubtype="0" fill="hold" grpId="0" nodeType="withEffect">
                                  <p:stCondLst>
                                    <p:cond delay="310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0" nodeType="clickEffect">
                                  <p:stCondLst>
                                    <p:cond delay="0"/>
                                  </p:stCondLst>
                                  <p:childTnLst>
                                    <p:animMotion origin="layout" path="M 0 -4.16667E-6 L 0 -1.00309 " pathEditMode="relative" rAng="0" ptsTypes="AA">
                                      <p:cBhvr>
                                        <p:cTn id="62" dur="500" fill="hold"/>
                                        <p:tgtEl>
                                          <p:spTgt spid="57"/>
                                        </p:tgtEl>
                                        <p:attrNameLst>
                                          <p:attrName>ppt_x</p:attrName>
                                          <p:attrName>ppt_y</p:attrName>
                                        </p:attrNameLst>
                                      </p:cBhvr>
                                      <p:rCtr x="0" y="-50163"/>
                                    </p:animMotion>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58">
                                            <p:txEl>
                                              <p:pRg st="0" end="0"/>
                                            </p:txEl>
                                          </p:spTgt>
                                        </p:tgtEl>
                                        <p:attrNameLst>
                                          <p:attrName>style.visibility</p:attrName>
                                        </p:attrNameLst>
                                      </p:cBhvr>
                                      <p:to>
                                        <p:strVal val="visible"/>
                                      </p:to>
                                    </p:set>
                                    <p:animEffect transition="in" filter="fade">
                                      <p:cBhvr>
                                        <p:cTn id="66" dur="500"/>
                                        <p:tgtEl>
                                          <p:spTgt spid="58">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58">
                                            <p:txEl>
                                              <p:pRg st="1" end="1"/>
                                            </p:txEl>
                                          </p:spTgt>
                                        </p:tgtEl>
                                        <p:attrNameLst>
                                          <p:attrName>style.visibility</p:attrName>
                                        </p:attrNameLst>
                                      </p:cBhvr>
                                      <p:to>
                                        <p:strVal val="visible"/>
                                      </p:to>
                                    </p:set>
                                    <p:animEffect transition="in" filter="fade">
                                      <p:cBhvr>
                                        <p:cTn id="71" dur="500"/>
                                        <p:tgtEl>
                                          <p:spTgt spid="58">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8">
                                            <p:txEl>
                                              <p:pRg st="2" end="2"/>
                                            </p:txEl>
                                          </p:spTgt>
                                        </p:tgtEl>
                                        <p:attrNameLst>
                                          <p:attrName>style.visibility</p:attrName>
                                        </p:attrNameLst>
                                      </p:cBhvr>
                                      <p:to>
                                        <p:strVal val="visible"/>
                                      </p:to>
                                    </p:set>
                                    <p:animEffect transition="in" filter="fade">
                                      <p:cBhvr>
                                        <p:cTn id="76" dur="500"/>
                                        <p:tgtEl>
                                          <p:spTgt spid="58">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9">
                                            <p:txEl>
                                              <p:pRg st="0" end="0"/>
                                            </p:txEl>
                                          </p:spTgt>
                                        </p:tgtEl>
                                        <p:attrNameLst>
                                          <p:attrName>style.visibility</p:attrName>
                                        </p:attrNameLst>
                                      </p:cBhvr>
                                      <p:to>
                                        <p:strVal val="visible"/>
                                      </p:to>
                                    </p:set>
                                    <p:animEffect transition="in" filter="fade">
                                      <p:cBhvr>
                                        <p:cTn id="81" dur="500"/>
                                        <p:tgtEl>
                                          <p:spTgt spid="59">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59">
                                            <p:txEl>
                                              <p:pRg st="1" end="1"/>
                                            </p:txEl>
                                          </p:spTgt>
                                        </p:tgtEl>
                                        <p:attrNameLst>
                                          <p:attrName>style.visibility</p:attrName>
                                        </p:attrNameLst>
                                      </p:cBhvr>
                                      <p:to>
                                        <p:strVal val="visible"/>
                                      </p:to>
                                    </p:set>
                                    <p:animEffect transition="in" filter="fade">
                                      <p:cBhvr>
                                        <p:cTn id="86" dur="500"/>
                                        <p:tgtEl>
                                          <p:spTgt spid="59">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59">
                                            <p:txEl>
                                              <p:pRg st="2" end="2"/>
                                            </p:txEl>
                                          </p:spTgt>
                                        </p:tgtEl>
                                        <p:attrNameLst>
                                          <p:attrName>style.visibility</p:attrName>
                                        </p:attrNameLst>
                                      </p:cBhvr>
                                      <p:to>
                                        <p:strVal val="visible"/>
                                      </p:to>
                                    </p:set>
                                    <p:animEffect transition="in" filter="fade">
                                      <p:cBhvr>
                                        <p:cTn id="91" dur="500"/>
                                        <p:tgtEl>
                                          <p:spTgt spid="59">
                                            <p:txEl>
                                              <p:pRg st="2" end="2"/>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59">
                                            <p:txEl>
                                              <p:pRg st="3" end="3"/>
                                            </p:txEl>
                                          </p:spTgt>
                                        </p:tgtEl>
                                        <p:attrNameLst>
                                          <p:attrName>style.visibility</p:attrName>
                                        </p:attrNameLst>
                                      </p:cBhvr>
                                      <p:to>
                                        <p:strVal val="visible"/>
                                      </p:to>
                                    </p:set>
                                    <p:animEffect transition="in" filter="fade">
                                      <p:cBhvr>
                                        <p:cTn id="96" dur="500"/>
                                        <p:tgtEl>
                                          <p:spTgt spid="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a:noAutofit/>
          </a:bodyPr>
          <a:lstStyle/>
          <a:p>
            <a:r>
              <a:rPr lang="en-US" altLang="en-US" sz="6000" dirty="0"/>
              <a:t>Case Study</a:t>
            </a:r>
            <a:br>
              <a:rPr lang="en-US" altLang="en-US" sz="6000" dirty="0"/>
            </a:br>
            <a:r>
              <a:rPr lang="en-US" altLang="en-US" sz="6000" dirty="0"/>
              <a:t>Assessment</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2"/>
            <a:ext cx="4702055" cy="1952227"/>
          </a:xfrm>
        </p:spPr>
        <p:txBody>
          <a:bodyPr/>
          <a:lstStyle/>
          <a:p>
            <a:r>
              <a:rPr lang="en-US" dirty="0">
                <a:solidFill>
                  <a:schemeClr val="tx2"/>
                </a:solidFill>
              </a:rPr>
              <a:t>Exercise</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WORKBOOK - PAGE </a:t>
            </a:r>
            <a:r>
              <a:rPr lang="en-US" sz="3600" b="1" dirty="0">
                <a:solidFill>
                  <a:schemeClr val="tx2"/>
                </a:solidFill>
              </a:rPr>
              <a:t>33</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74</a:t>
            </a:fld>
            <a:endParaRPr lang="en-US" altLang="en-US" sz="1200" dirty="0">
              <a:solidFill>
                <a:schemeClr val="bg1"/>
              </a:solidFill>
            </a:endParaRPr>
          </a:p>
        </p:txBody>
      </p:sp>
    </p:spTree>
    <p:extLst>
      <p:ext uri="{BB962C8B-B14F-4D97-AF65-F5344CB8AC3E}">
        <p14:creationId xmlns:p14="http://schemas.microsoft.com/office/powerpoint/2010/main" val="4207032688"/>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12312" y="2183"/>
            <a:ext cx="13024452" cy="5387045"/>
          </a:xfrm>
          <a:prstGeom prst="rect">
            <a:avLst/>
          </a:prstGeom>
          <a:gradFill>
            <a:gsLst>
              <a:gs pos="100000">
                <a:schemeClr val="accent1">
                  <a:lumMod val="75000"/>
                </a:schemeClr>
              </a:gs>
              <a:gs pos="0">
                <a:schemeClr val="accent2"/>
              </a:gs>
            </a:gsLst>
            <a:path path="circle">
              <a:fillToRect l="50000" t="50000" r="50000" b="50000"/>
            </a:path>
          </a:gradFill>
          <a:ln w="25400" cap="flat" cmpd="sng" algn="ctr">
            <a:noFill/>
            <a:prstDash val="solid"/>
            <a:round/>
            <a:headEnd type="none" w="med" len="med"/>
            <a:tailEnd type="none" w="med" len="med"/>
          </a:ln>
          <a:effectLst/>
        </p:spPr>
        <p:txBody>
          <a:bodyPr/>
          <a:lstStyle/>
          <a:p>
            <a:pPr algn="ctr" eaLnBrk="1" hangingPunct="1"/>
            <a:endParaRPr lang="en-US" dirty="0">
              <a:solidFill>
                <a:srgbClr val="000000"/>
              </a:solidFill>
              <a:latin typeface="Calibri Regular"/>
              <a:ea typeface="ヒラギノ角ゴ ProN W3" charset="-128"/>
            </a:endParaRPr>
          </a:p>
        </p:txBody>
      </p:sp>
      <p:pic>
        <p:nvPicPr>
          <p:cNvPr id="59" name="Picture 58" descr="New Macbook Sil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7626" y="3257678"/>
            <a:ext cx="8951410" cy="4773111"/>
          </a:xfrm>
          <a:prstGeom prst="rect">
            <a:avLst/>
          </a:prstGeom>
        </p:spPr>
      </p:pic>
      <p:pic>
        <p:nvPicPr>
          <p:cNvPr id="15" name="Picture Placeholder 14">
            <a:extLst>
              <a:ext uri="{FF2B5EF4-FFF2-40B4-BE49-F238E27FC236}">
                <a16:creationId xmlns:a16="http://schemas.microsoft.com/office/drawing/2014/main" id="{6DDCDAF4-45E0-9447-9C02-089AAD6DF1DF}"/>
              </a:ext>
            </a:extLst>
          </p:cNvPr>
          <p:cNvPicPr>
            <a:picLocks noGrp="1" noChangeAspect="1"/>
          </p:cNvPicPr>
          <p:nvPr>
            <p:ph type="pic" sz="quarter" idx="10"/>
          </p:nvPr>
        </p:nvPicPr>
        <p:blipFill rotWithShape="1">
          <a:blip r:embed="rId4"/>
          <a:srcRect l="3478" r="3478"/>
          <a:stretch/>
        </p:blipFill>
        <p:spPr>
          <a:prstGeom prst="rect">
            <a:avLst/>
          </a:prstGeom>
        </p:spPr>
      </p:pic>
      <p:sp>
        <p:nvSpPr>
          <p:cNvPr id="2" name="Text Placeholder 1">
            <a:extLst>
              <a:ext uri="{FF2B5EF4-FFF2-40B4-BE49-F238E27FC236}">
                <a16:creationId xmlns:a16="http://schemas.microsoft.com/office/drawing/2014/main" id="{8536F3E0-A43E-404E-BE7B-9BC7C0ED02A1}"/>
              </a:ext>
            </a:extLst>
          </p:cNvPr>
          <p:cNvSpPr>
            <a:spLocks noGrp="1"/>
          </p:cNvSpPr>
          <p:nvPr>
            <p:ph type="body" sz="quarter" idx="11"/>
          </p:nvPr>
        </p:nvSpPr>
        <p:spPr>
          <a:xfrm>
            <a:off x="978195" y="1834699"/>
            <a:ext cx="11015331" cy="1547583"/>
          </a:xfrm>
        </p:spPr>
        <p:txBody>
          <a:bodyPr>
            <a:normAutofit/>
          </a:bodyPr>
          <a:lstStyle/>
          <a:p>
            <a:r>
              <a:rPr lang="en-US" altLang="en-US" dirty="0" err="1"/>
              <a:t>Adamya</a:t>
            </a:r>
            <a:r>
              <a:rPr lang="en-US" altLang="en-US" dirty="0"/>
              <a:t>: Stalwart (Documentary) </a:t>
            </a:r>
          </a:p>
        </p:txBody>
      </p:sp>
      <p:sp>
        <p:nvSpPr>
          <p:cNvPr id="35" name="TextBox 34"/>
          <p:cNvSpPr txBox="1"/>
          <p:nvPr/>
        </p:nvSpPr>
        <p:spPr>
          <a:xfrm>
            <a:off x="5938973" y="1178283"/>
            <a:ext cx="1119470" cy="395173"/>
          </a:xfrm>
          <a:prstGeom prst="rect">
            <a:avLst/>
          </a:prstGeom>
          <a:noFill/>
        </p:spPr>
        <p:txBody>
          <a:bodyPr wrap="square" rtlCol="0">
            <a:spAutoFit/>
          </a:bodyPr>
          <a:lstStyle/>
          <a:p>
            <a:pPr algn="ctr">
              <a:lnSpc>
                <a:spcPct val="80000"/>
              </a:lnSpc>
            </a:pPr>
            <a:r>
              <a:rPr lang="en-US" sz="2400" b="1" spc="70" dirty="0">
                <a:solidFill>
                  <a:schemeClr val="bg1"/>
                </a:solidFill>
                <a:latin typeface="+mj-lt"/>
                <a:cs typeface="Lato Light"/>
              </a:rPr>
              <a:t>Video</a:t>
            </a:r>
          </a:p>
        </p:txBody>
      </p:sp>
      <p:sp>
        <p:nvSpPr>
          <p:cNvPr id="44" name="Rectangle 43"/>
          <p:cNvSpPr/>
          <p:nvPr/>
        </p:nvSpPr>
        <p:spPr>
          <a:xfrm>
            <a:off x="5865098" y="1114582"/>
            <a:ext cx="1267221" cy="4522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87"/>
          </a:p>
        </p:txBody>
      </p:sp>
      <p:sp>
        <p:nvSpPr>
          <p:cNvPr id="9" name="TextBox 8">
            <a:extLst>
              <a:ext uri="{FF2B5EF4-FFF2-40B4-BE49-F238E27FC236}">
                <a16:creationId xmlns:a16="http://schemas.microsoft.com/office/drawing/2014/main" id="{9EBC94EF-C494-2148-B59B-F47EB76083BA}"/>
              </a:ext>
            </a:extLst>
          </p:cNvPr>
          <p:cNvSpPr txBox="1"/>
          <p:nvPr/>
        </p:nvSpPr>
        <p:spPr>
          <a:xfrm>
            <a:off x="10886411" y="8528476"/>
            <a:ext cx="0" cy="0"/>
          </a:xfrm>
          <a:prstGeom prst="rect">
            <a:avLst/>
          </a:prstGeom>
        </p:spPr>
        <p:txBody>
          <a:bodyPr wrap="none" rtlCol="0">
            <a:noAutofit/>
          </a:bodyPr>
          <a:lstStyle/>
          <a:p>
            <a:endParaRPr lang="en-US" sz="2600" kern="0" dirty="0">
              <a:latin typeface="Calibri Regular"/>
            </a:endParaRPr>
          </a:p>
        </p:txBody>
      </p:sp>
      <p:sp>
        <p:nvSpPr>
          <p:cNvPr id="21" name="Round Same Side Corner Rectangle 20">
            <a:extLst>
              <a:ext uri="{FF2B5EF4-FFF2-40B4-BE49-F238E27FC236}">
                <a16:creationId xmlns:a16="http://schemas.microsoft.com/office/drawing/2014/main" id="{39464F48-327B-934F-B809-8586B391A62C}"/>
              </a:ext>
            </a:extLst>
          </p:cNvPr>
          <p:cNvSpPr/>
          <p:nvPr/>
        </p:nvSpPr>
        <p:spPr>
          <a:xfrm flipV="1">
            <a:off x="5950443" y="247"/>
            <a:ext cx="1119470" cy="1003750"/>
          </a:xfrm>
          <a:prstGeom prst="round2SameRect">
            <a:avLst>
              <a:gd name="adj1" fmla="val 50000"/>
              <a:gd name="adj2" fmla="val 0"/>
            </a:avLst>
          </a:prstGeom>
          <a:solidFill>
            <a:schemeClr val="bg1"/>
          </a:solidFill>
          <a:ln w="158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sz="1921"/>
          </a:p>
        </p:txBody>
      </p:sp>
      <p:sp>
        <p:nvSpPr>
          <p:cNvPr id="20" name="Freeform 36">
            <a:extLst>
              <a:ext uri="{FF2B5EF4-FFF2-40B4-BE49-F238E27FC236}">
                <a16:creationId xmlns:a16="http://schemas.microsoft.com/office/drawing/2014/main" id="{44C7ECD7-1752-E84F-9205-26938B0D6522}"/>
              </a:ext>
            </a:extLst>
          </p:cNvPr>
          <p:cNvSpPr>
            <a:spLocks noChangeArrowheads="1"/>
          </p:cNvSpPr>
          <p:nvPr/>
        </p:nvSpPr>
        <p:spPr bwMode="auto">
          <a:xfrm>
            <a:off x="6284145" y="329543"/>
            <a:ext cx="434923" cy="435036"/>
          </a:xfrm>
          <a:custGeom>
            <a:avLst/>
            <a:gdLst>
              <a:gd name="T0" fmla="*/ 39678193 w 602"/>
              <a:gd name="T1" fmla="*/ 78442719 h 602"/>
              <a:gd name="T2" fmla="*/ 39678193 w 602"/>
              <a:gd name="T3" fmla="*/ 78442719 h 602"/>
              <a:gd name="T4" fmla="*/ 0 w 602"/>
              <a:gd name="T5" fmla="*/ 39678193 h 602"/>
              <a:gd name="T6" fmla="*/ 39678193 w 602"/>
              <a:gd name="T7" fmla="*/ 0 h 602"/>
              <a:gd name="T8" fmla="*/ 78442719 w 602"/>
              <a:gd name="T9" fmla="*/ 39678193 h 602"/>
              <a:gd name="T10" fmla="*/ 39678193 w 602"/>
              <a:gd name="T11" fmla="*/ 78442719 h 602"/>
              <a:gd name="T12" fmla="*/ 39678193 w 602"/>
              <a:gd name="T13" fmla="*/ 7439751 h 602"/>
              <a:gd name="T14" fmla="*/ 39678193 w 602"/>
              <a:gd name="T15" fmla="*/ 7439751 h 602"/>
              <a:gd name="T16" fmla="*/ 7439751 w 602"/>
              <a:gd name="T17" fmla="*/ 39678193 h 602"/>
              <a:gd name="T18" fmla="*/ 39678193 w 602"/>
              <a:gd name="T19" fmla="*/ 71133388 h 602"/>
              <a:gd name="T20" fmla="*/ 71002968 w 602"/>
              <a:gd name="T21" fmla="*/ 39678193 h 602"/>
              <a:gd name="T22" fmla="*/ 39678193 w 602"/>
              <a:gd name="T23" fmla="*/ 7439751 h 602"/>
              <a:gd name="T24" fmla="*/ 50772248 w 602"/>
              <a:gd name="T25" fmla="*/ 42549612 h 602"/>
              <a:gd name="T26" fmla="*/ 50772248 w 602"/>
              <a:gd name="T27" fmla="*/ 42549612 h 602"/>
              <a:gd name="T28" fmla="*/ 31324775 w 602"/>
              <a:gd name="T29" fmla="*/ 54426914 h 602"/>
              <a:gd name="T30" fmla="*/ 31324775 w 602"/>
              <a:gd name="T31" fmla="*/ 54426914 h 602"/>
              <a:gd name="T32" fmla="*/ 31324775 w 602"/>
              <a:gd name="T33" fmla="*/ 55340580 h 602"/>
              <a:gd name="T34" fmla="*/ 31324775 w 602"/>
              <a:gd name="T35" fmla="*/ 55340580 h 602"/>
              <a:gd name="T36" fmla="*/ 30411109 w 602"/>
              <a:gd name="T37" fmla="*/ 55340580 h 602"/>
              <a:gd name="T38" fmla="*/ 30411109 w 602"/>
              <a:gd name="T39" fmla="*/ 55340580 h 602"/>
              <a:gd name="T40" fmla="*/ 30411109 w 602"/>
              <a:gd name="T41" fmla="*/ 55340580 h 602"/>
              <a:gd name="T42" fmla="*/ 30411109 w 602"/>
              <a:gd name="T43" fmla="*/ 55340580 h 602"/>
              <a:gd name="T44" fmla="*/ 30411109 w 602"/>
              <a:gd name="T45" fmla="*/ 55340580 h 602"/>
              <a:gd name="T46" fmla="*/ 30411109 w 602"/>
              <a:gd name="T47" fmla="*/ 55340580 h 602"/>
              <a:gd name="T48" fmla="*/ 29497442 w 602"/>
              <a:gd name="T49" fmla="*/ 55340580 h 602"/>
              <a:gd name="T50" fmla="*/ 29497442 w 602"/>
              <a:gd name="T51" fmla="*/ 55340580 h 602"/>
              <a:gd name="T52" fmla="*/ 29497442 w 602"/>
              <a:gd name="T53" fmla="*/ 55340580 h 602"/>
              <a:gd name="T54" fmla="*/ 25843138 w 602"/>
              <a:gd name="T55" fmla="*/ 51685915 h 602"/>
              <a:gd name="T56" fmla="*/ 25843138 w 602"/>
              <a:gd name="T57" fmla="*/ 51685915 h 602"/>
              <a:gd name="T58" fmla="*/ 25843138 w 602"/>
              <a:gd name="T59" fmla="*/ 51685915 h 602"/>
              <a:gd name="T60" fmla="*/ 25843138 w 602"/>
              <a:gd name="T61" fmla="*/ 26756804 h 602"/>
              <a:gd name="T62" fmla="*/ 25843138 w 602"/>
              <a:gd name="T63" fmla="*/ 26756804 h 602"/>
              <a:gd name="T64" fmla="*/ 29497442 w 602"/>
              <a:gd name="T65" fmla="*/ 23102139 h 602"/>
              <a:gd name="T66" fmla="*/ 31324775 w 602"/>
              <a:gd name="T67" fmla="*/ 24015805 h 602"/>
              <a:gd name="T68" fmla="*/ 50772248 w 602"/>
              <a:gd name="T69" fmla="*/ 36023527 h 602"/>
              <a:gd name="T70" fmla="*/ 52599581 w 602"/>
              <a:gd name="T71" fmla="*/ 39678193 h 602"/>
              <a:gd name="T72" fmla="*/ 50772248 w 602"/>
              <a:gd name="T73" fmla="*/ 42549612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701" dirty="0">
              <a:latin typeface="Calibri Regular"/>
            </a:endParaRPr>
          </a:p>
        </p:txBody>
      </p:sp>
      <p:sp>
        <p:nvSpPr>
          <p:cNvPr id="16" name="Text Placeholder 4">
            <a:extLst>
              <a:ext uri="{FF2B5EF4-FFF2-40B4-BE49-F238E27FC236}">
                <a16:creationId xmlns:a16="http://schemas.microsoft.com/office/drawing/2014/main" id="{BE066EAE-A802-CC4D-B29D-8761B5520A8A}"/>
              </a:ext>
            </a:extLst>
          </p:cNvPr>
          <p:cNvSpPr txBox="1">
            <a:spLocks/>
          </p:cNvSpPr>
          <p:nvPr/>
        </p:nvSpPr>
        <p:spPr>
          <a:xfrm>
            <a:off x="3168117" y="6735793"/>
            <a:ext cx="6847421" cy="694591"/>
          </a:xfrm>
          <a:prstGeom prst="rect">
            <a:avLst/>
          </a:prstGeom>
          <a:solidFill>
            <a:schemeClr val="accent1">
              <a:alpha val="43000"/>
            </a:schemeClr>
          </a:solidFill>
        </p:spPr>
        <p:txBody>
          <a:bodyPr anchor="ct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a:r>
              <a:rPr lang="en-US" altLang="en-US" sz="2400" kern="0" dirty="0">
                <a:solidFill>
                  <a:schemeClr val="bg1"/>
                </a:solidFill>
              </a:rPr>
              <a:t> </a:t>
            </a:r>
            <a:r>
              <a:rPr lang="en-US" altLang="en-US" sz="2400" kern="0" dirty="0" err="1">
                <a:solidFill>
                  <a:schemeClr val="bg1"/>
                </a:solidFill>
              </a:rPr>
              <a:t>Bandhu</a:t>
            </a:r>
            <a:r>
              <a:rPr lang="en-US" altLang="en-US" sz="2400" kern="0" dirty="0">
                <a:solidFill>
                  <a:schemeClr val="bg1"/>
                </a:solidFill>
              </a:rPr>
              <a:t> Social Welfare Society (7:00)</a:t>
            </a:r>
          </a:p>
        </p:txBody>
      </p:sp>
      <p:sp>
        <p:nvSpPr>
          <p:cNvPr id="18" name="Slide Number Placeholder 5">
            <a:extLst>
              <a:ext uri="{FF2B5EF4-FFF2-40B4-BE49-F238E27FC236}">
                <a16:creationId xmlns:a16="http://schemas.microsoft.com/office/drawing/2014/main" id="{349A843F-EFC8-D344-A278-ADF703CF802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75</a:t>
            </a:fld>
            <a:endParaRPr lang="en-US" altLang="en-US" sz="1200" dirty="0">
              <a:solidFill>
                <a:schemeClr val="bg1"/>
              </a:solidFill>
            </a:endParaRPr>
          </a:p>
        </p:txBody>
      </p:sp>
    </p:spTree>
    <p:extLst>
      <p:ext uri="{BB962C8B-B14F-4D97-AF65-F5344CB8AC3E}">
        <p14:creationId xmlns:p14="http://schemas.microsoft.com/office/powerpoint/2010/main" val="3346503135"/>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p:txBody>
          <a:bodyPr/>
          <a:lstStyle/>
          <a:p>
            <a:r>
              <a:rPr lang="en-US"/>
              <a:t>Key Learning Points</a:t>
            </a:r>
            <a:endParaRPr lang="en-US" dirty="0"/>
          </a:p>
        </p:txBody>
      </p:sp>
      <p:grpSp>
        <p:nvGrpSpPr>
          <p:cNvPr id="4" name="Group 3">
            <a:extLst>
              <a:ext uri="{FF2B5EF4-FFF2-40B4-BE49-F238E27FC236}">
                <a16:creationId xmlns:a16="http://schemas.microsoft.com/office/drawing/2014/main" id="{0ADFD6BB-0AD3-3546-B9D1-3BA16F0390A0}"/>
              </a:ext>
            </a:extLst>
          </p:cNvPr>
          <p:cNvGrpSpPr/>
          <p:nvPr/>
        </p:nvGrpSpPr>
        <p:grpSpPr>
          <a:xfrm>
            <a:off x="191385" y="1670910"/>
            <a:ext cx="4386953" cy="6629727"/>
            <a:chOff x="0" y="2446484"/>
            <a:chExt cx="3422722" cy="5172545"/>
          </a:xfrm>
        </p:grpSpPr>
        <p:grpSp>
          <p:nvGrpSpPr>
            <p:cNvPr id="16" name="Group 15">
              <a:extLst>
                <a:ext uri="{FF2B5EF4-FFF2-40B4-BE49-F238E27FC236}">
                  <a16:creationId xmlns:a16="http://schemas.microsoft.com/office/drawing/2014/main" id="{DCF10100-6DB6-984F-AE4A-74B60C66936F}"/>
                </a:ext>
              </a:extLst>
            </p:cNvPr>
            <p:cNvGrpSpPr/>
            <p:nvPr/>
          </p:nvGrpSpPr>
          <p:grpSpPr>
            <a:xfrm>
              <a:off x="0" y="2446484"/>
              <a:ext cx="3422722" cy="3822079"/>
              <a:chOff x="3455386" y="1628989"/>
              <a:chExt cx="1221116"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CA" altLang="en-US" sz="2800" b="1" kern="0" dirty="0">
                    <a:solidFill>
                      <a:schemeClr val="bg1"/>
                    </a:solidFill>
                    <a:ea typeface="MS PGothic" charset="-128"/>
                    <a:cs typeface="Calibri" charset="0"/>
                  </a:rPr>
                  <a:t>HRIT</a:t>
                </a:r>
                <a:endParaRPr lang="en-US" sz="2800" b="1" dirty="0">
                  <a:solidFill>
                    <a:schemeClr val="bg1"/>
                  </a:solidFill>
                </a:endParaRP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1187548" y="6409255"/>
              <a:ext cx="1201708" cy="1209774"/>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01</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5" name="Group 4">
            <a:extLst>
              <a:ext uri="{FF2B5EF4-FFF2-40B4-BE49-F238E27FC236}">
                <a16:creationId xmlns:a16="http://schemas.microsoft.com/office/drawing/2014/main" id="{F7248983-AD87-DF42-BFDC-CF8596BF5C58}"/>
              </a:ext>
            </a:extLst>
          </p:cNvPr>
          <p:cNvGrpSpPr/>
          <p:nvPr/>
        </p:nvGrpSpPr>
        <p:grpSpPr>
          <a:xfrm>
            <a:off x="4279681" y="1668906"/>
            <a:ext cx="4386953" cy="6647444"/>
            <a:chOff x="3169764" y="2446484"/>
            <a:chExt cx="3422722" cy="5186368"/>
          </a:xfrm>
        </p:grpSpPr>
        <p:grpSp>
          <p:nvGrpSpPr>
            <p:cNvPr id="27" name="Group 26">
              <a:extLst>
                <a:ext uri="{FF2B5EF4-FFF2-40B4-BE49-F238E27FC236}">
                  <a16:creationId xmlns:a16="http://schemas.microsoft.com/office/drawing/2014/main" id="{B266244D-0174-8D43-95D1-C0FE70B4504A}"/>
                </a:ext>
              </a:extLst>
            </p:cNvPr>
            <p:cNvGrpSpPr/>
            <p:nvPr/>
          </p:nvGrpSpPr>
          <p:grpSpPr>
            <a:xfrm>
              <a:off x="3169764" y="2446484"/>
              <a:ext cx="3422722" cy="3822079"/>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CA" altLang="en-US" sz="2800" b="1" kern="0" dirty="0">
                    <a:solidFill>
                      <a:schemeClr val="bg1"/>
                    </a:solidFill>
                    <a:ea typeface="MS PGothic" charset="-128"/>
                    <a:cs typeface="Calibri" charset="0"/>
                  </a:rPr>
                  <a:t>Unique risks </a:t>
                </a:r>
                <a:br>
                  <a:rPr lang="en-CA" altLang="en-US" sz="2800" b="1" kern="0" dirty="0">
                    <a:solidFill>
                      <a:schemeClr val="bg1"/>
                    </a:solidFill>
                    <a:ea typeface="MS PGothic" charset="-128"/>
                    <a:cs typeface="Calibri" charset="0"/>
                  </a:rPr>
                </a:br>
                <a:r>
                  <a:rPr lang="en-CA" altLang="en-US" sz="2800" b="1" kern="0" dirty="0">
                    <a:solidFill>
                      <a:schemeClr val="bg1"/>
                    </a:solidFill>
                    <a:ea typeface="MS PGothic" charset="-128"/>
                    <a:cs typeface="Calibri" charset="0"/>
                  </a:rPr>
                  <a:t>and tailored response</a:t>
                </a:r>
                <a:endParaRPr lang="en-US" sz="2400" b="1" dirty="0">
                  <a:solidFill>
                    <a:schemeClr val="bg1"/>
                  </a:solidFill>
                </a:endParaRP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4362842" y="6423078"/>
              <a:ext cx="1201708" cy="1209774"/>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02</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6" name="Group 5">
            <a:extLst>
              <a:ext uri="{FF2B5EF4-FFF2-40B4-BE49-F238E27FC236}">
                <a16:creationId xmlns:a16="http://schemas.microsoft.com/office/drawing/2014/main" id="{D83AB72A-1812-A542-8BF0-99CD420AB605}"/>
              </a:ext>
            </a:extLst>
          </p:cNvPr>
          <p:cNvGrpSpPr/>
          <p:nvPr/>
        </p:nvGrpSpPr>
        <p:grpSpPr>
          <a:xfrm>
            <a:off x="8372112" y="1667619"/>
            <a:ext cx="4386953" cy="6658813"/>
            <a:chOff x="6339528" y="2446484"/>
            <a:chExt cx="3422722" cy="5195238"/>
          </a:xfrm>
        </p:grpSpPr>
        <p:grpSp>
          <p:nvGrpSpPr>
            <p:cNvPr id="36" name="Group 35">
              <a:extLst>
                <a:ext uri="{FF2B5EF4-FFF2-40B4-BE49-F238E27FC236}">
                  <a16:creationId xmlns:a16="http://schemas.microsoft.com/office/drawing/2014/main" id="{CEA08C4A-BDA3-BA4E-AB46-4BE92EB05F21}"/>
                </a:ext>
              </a:extLst>
            </p:cNvPr>
            <p:cNvGrpSpPr/>
            <p:nvPr/>
          </p:nvGrpSpPr>
          <p:grpSpPr>
            <a:xfrm>
              <a:off x="6339528" y="2446484"/>
              <a:ext cx="3422722" cy="3822079"/>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Identify risks and solutions</a:t>
                </a:r>
                <a:endParaRPr lang="en-US" sz="2400" dirty="0">
                  <a:solidFill>
                    <a:schemeClr val="bg1"/>
                  </a:solidFill>
                </a:endParaRP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7489791" y="6431948"/>
              <a:ext cx="1201708" cy="1209774"/>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03</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sp>
        <p:nvSpPr>
          <p:cNvPr id="32" name="Slide Number Placeholder 5">
            <a:extLst>
              <a:ext uri="{FF2B5EF4-FFF2-40B4-BE49-F238E27FC236}">
                <a16:creationId xmlns:a16="http://schemas.microsoft.com/office/drawing/2014/main" id="{D2FF9082-F539-854A-835C-3747FEC8C160}"/>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76</a:t>
            </a:fld>
            <a:endParaRPr lang="en-US" altLang="en-US" sz="1200" dirty="0">
              <a:solidFill>
                <a:schemeClr val="bg1"/>
              </a:solidFill>
            </a:endParaRPr>
          </a:p>
        </p:txBody>
      </p:sp>
    </p:spTree>
    <p:extLst>
      <p:ext uri="{BB962C8B-B14F-4D97-AF65-F5344CB8AC3E}">
        <p14:creationId xmlns:p14="http://schemas.microsoft.com/office/powerpoint/2010/main" val="3978956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3"/>
          <p:cNvSpPr>
            <a:spLocks noGrp="1"/>
          </p:cNvSpPr>
          <p:nvPr>
            <p:ph idx="1"/>
          </p:nvPr>
        </p:nvSpPr>
        <p:spPr>
          <a:xfrm>
            <a:off x="5669201" y="2183"/>
            <a:ext cx="1666619" cy="2019053"/>
          </a:xfrm>
          <a:solidFill>
            <a:schemeClr val="accent2"/>
          </a:solidFill>
        </p:spPr>
        <p:txBody>
          <a:bodyPr/>
          <a:lstStyle/>
          <a:p>
            <a:r>
              <a:rPr lang="en-US" altLang="en-US" dirty="0"/>
              <a:t>12</a:t>
            </a:r>
          </a:p>
        </p:txBody>
      </p:sp>
      <p:grpSp>
        <p:nvGrpSpPr>
          <p:cNvPr id="42" name="Group 41">
            <a:extLst>
              <a:ext uri="{FF2B5EF4-FFF2-40B4-BE49-F238E27FC236}">
                <a16:creationId xmlns:a16="http://schemas.microsoft.com/office/drawing/2014/main" id="{1C1BBF2E-5B78-1B48-98E6-E346307502B5}"/>
              </a:ext>
            </a:extLst>
          </p:cNvPr>
          <p:cNvGrpSpPr/>
          <p:nvPr/>
        </p:nvGrpSpPr>
        <p:grpSpPr>
          <a:xfrm>
            <a:off x="0" y="9407592"/>
            <a:ext cx="13003213" cy="431871"/>
            <a:chOff x="1" y="9426435"/>
            <a:chExt cx="13004800" cy="472939"/>
          </a:xfrm>
        </p:grpSpPr>
        <p:sp>
          <p:nvSpPr>
            <p:cNvPr id="43" name="Shape 606">
              <a:extLst>
                <a:ext uri="{FF2B5EF4-FFF2-40B4-BE49-F238E27FC236}">
                  <a16:creationId xmlns:a16="http://schemas.microsoft.com/office/drawing/2014/main" id="{669DA961-9C32-E545-A82C-8CC56D118BDC}"/>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4" name="Shape 607">
              <a:extLst>
                <a:ext uri="{FF2B5EF4-FFF2-40B4-BE49-F238E27FC236}">
                  <a16:creationId xmlns:a16="http://schemas.microsoft.com/office/drawing/2014/main" id="{536A7958-E2AA-1444-9A96-A53C7C3B5CB1}"/>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5" name="Shape 608">
              <a:extLst>
                <a:ext uri="{FF2B5EF4-FFF2-40B4-BE49-F238E27FC236}">
                  <a16:creationId xmlns:a16="http://schemas.microsoft.com/office/drawing/2014/main" id="{5E9E6740-8619-7849-94E4-A925BBF3BED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6" name="Shape 609">
              <a:extLst>
                <a:ext uri="{FF2B5EF4-FFF2-40B4-BE49-F238E27FC236}">
                  <a16:creationId xmlns:a16="http://schemas.microsoft.com/office/drawing/2014/main" id="{887864A6-9050-E447-9DEA-A57D6EBD1181}"/>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7" name="Shape 610">
              <a:extLst>
                <a:ext uri="{FF2B5EF4-FFF2-40B4-BE49-F238E27FC236}">
                  <a16:creationId xmlns:a16="http://schemas.microsoft.com/office/drawing/2014/main" id="{249548C9-2247-E045-B73D-7CC0555CCCAE}"/>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8" name="Shape 610">
              <a:extLst>
                <a:ext uri="{FF2B5EF4-FFF2-40B4-BE49-F238E27FC236}">
                  <a16:creationId xmlns:a16="http://schemas.microsoft.com/office/drawing/2014/main" id="{19296F8A-3EB4-8949-9BFA-F0BAB10FE978}"/>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9" name="Shape 610">
              <a:extLst>
                <a:ext uri="{FF2B5EF4-FFF2-40B4-BE49-F238E27FC236}">
                  <a16:creationId xmlns:a16="http://schemas.microsoft.com/office/drawing/2014/main" id="{3202D5BF-AD0D-AC44-B3DF-D604374A79B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20" name="Slide Number Placeholder 5">
            <a:extLst>
              <a:ext uri="{FF2B5EF4-FFF2-40B4-BE49-F238E27FC236}">
                <a16:creationId xmlns:a16="http://schemas.microsoft.com/office/drawing/2014/main" id="{C9B3AA8B-5FBE-CF4E-95F9-DD563DADCBB3}"/>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77</a:t>
            </a:fld>
            <a:endParaRPr lang="en-US" altLang="en-US" sz="1200" dirty="0">
              <a:solidFill>
                <a:schemeClr val="bg1"/>
              </a:solidFill>
            </a:endParaRPr>
          </a:p>
        </p:txBody>
      </p:sp>
      <p:sp>
        <p:nvSpPr>
          <p:cNvPr id="21" name="Text Placeholder 5">
            <a:extLst>
              <a:ext uri="{FF2B5EF4-FFF2-40B4-BE49-F238E27FC236}">
                <a16:creationId xmlns:a16="http://schemas.microsoft.com/office/drawing/2014/main" id="{66EE568A-D3A4-9042-B29F-AD18B9B0FA5B}"/>
              </a:ext>
            </a:extLst>
          </p:cNvPr>
          <p:cNvSpPr txBox="1">
            <a:spLocks/>
          </p:cNvSpPr>
          <p:nvPr/>
        </p:nvSpPr>
        <p:spPr>
          <a:xfrm>
            <a:off x="1244710" y="3046087"/>
            <a:ext cx="10678195" cy="1499665"/>
          </a:xfrm>
          <a:prstGeom prst="rect">
            <a:avLst/>
          </a:prstGeom>
          <a:solidFill>
            <a:schemeClr val="accent2"/>
          </a:solidFill>
        </p:spPr>
        <p:txBody>
          <a:bodyPr tIns="182858" bIns="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a:spcBef>
                <a:spcPct val="20000"/>
              </a:spcBef>
              <a:spcAft>
                <a:spcPts val="600"/>
              </a:spcAft>
              <a:buClr>
                <a:srgbClr val="655DA3"/>
              </a:buClr>
            </a:pPr>
            <a:r>
              <a:rPr lang="en-US" sz="13800" cap="all" spc="890" dirty="0">
                <a:solidFill>
                  <a:schemeClr val="bg1"/>
                </a:solidFill>
                <a:ea typeface="+mj-ea"/>
                <a:cs typeface="+mj-cs"/>
              </a:rPr>
              <a:t>solutions</a:t>
            </a:r>
          </a:p>
        </p:txBody>
      </p:sp>
      <p:pic>
        <p:nvPicPr>
          <p:cNvPr id="4" name="Picture 3">
            <a:extLst>
              <a:ext uri="{FF2B5EF4-FFF2-40B4-BE49-F238E27FC236}">
                <a16:creationId xmlns:a16="http://schemas.microsoft.com/office/drawing/2014/main" id="{FDD3FDDE-806B-3944-A44F-40BD30A61DA6}"/>
              </a:ext>
            </a:extLst>
          </p:cNvPr>
          <p:cNvPicPr>
            <a:picLocks noChangeAspect="1"/>
          </p:cNvPicPr>
          <p:nvPr/>
        </p:nvPicPr>
        <p:blipFill rotWithShape="1">
          <a:blip r:embed="rId3"/>
          <a:srcRect l="53012" t="7396" b="52017"/>
          <a:stretch/>
        </p:blipFill>
        <p:spPr>
          <a:xfrm>
            <a:off x="4093762" y="5587944"/>
            <a:ext cx="2065575" cy="1784195"/>
          </a:xfrm>
          <a:prstGeom prst="rect">
            <a:avLst/>
          </a:prstGeom>
        </p:spPr>
      </p:pic>
      <p:pic>
        <p:nvPicPr>
          <p:cNvPr id="24" name="Picture 23">
            <a:extLst>
              <a:ext uri="{FF2B5EF4-FFF2-40B4-BE49-F238E27FC236}">
                <a16:creationId xmlns:a16="http://schemas.microsoft.com/office/drawing/2014/main" id="{16BF2DE4-F367-0A4B-9CFE-62B23F21427F}"/>
              </a:ext>
            </a:extLst>
          </p:cNvPr>
          <p:cNvPicPr>
            <a:picLocks noChangeAspect="1"/>
          </p:cNvPicPr>
          <p:nvPr/>
        </p:nvPicPr>
        <p:blipFill rotWithShape="1">
          <a:blip r:embed="rId3"/>
          <a:srcRect l="61659" t="14832" r="12870" b="58931"/>
          <a:stretch/>
        </p:blipFill>
        <p:spPr>
          <a:xfrm>
            <a:off x="5481174" y="5587944"/>
            <a:ext cx="2181258" cy="2246844"/>
          </a:xfrm>
          <a:prstGeom prst="rect">
            <a:avLst/>
          </a:prstGeom>
        </p:spPr>
      </p:pic>
      <p:pic>
        <p:nvPicPr>
          <p:cNvPr id="25" name="Picture 24">
            <a:extLst>
              <a:ext uri="{FF2B5EF4-FFF2-40B4-BE49-F238E27FC236}">
                <a16:creationId xmlns:a16="http://schemas.microsoft.com/office/drawing/2014/main" id="{19EBCA75-5570-BB4F-B82B-59408551A946}"/>
              </a:ext>
            </a:extLst>
          </p:cNvPr>
          <p:cNvPicPr>
            <a:picLocks noChangeAspect="1"/>
          </p:cNvPicPr>
          <p:nvPr/>
        </p:nvPicPr>
        <p:blipFill rotWithShape="1">
          <a:blip r:embed="rId3"/>
          <a:srcRect l="53012" t="7396" b="52017"/>
          <a:stretch/>
        </p:blipFill>
        <p:spPr>
          <a:xfrm>
            <a:off x="7305313" y="5587944"/>
            <a:ext cx="2065575" cy="1784195"/>
          </a:xfrm>
          <a:prstGeom prst="rect">
            <a:avLst/>
          </a:prstGeom>
        </p:spPr>
      </p:pic>
      <p:grpSp>
        <p:nvGrpSpPr>
          <p:cNvPr id="22" name="Group 21">
            <a:extLst>
              <a:ext uri="{FF2B5EF4-FFF2-40B4-BE49-F238E27FC236}">
                <a16:creationId xmlns:a16="http://schemas.microsoft.com/office/drawing/2014/main" id="{AD8E5EB4-6298-954C-BB74-C480EF651185}"/>
              </a:ext>
            </a:extLst>
          </p:cNvPr>
          <p:cNvGrpSpPr/>
          <p:nvPr/>
        </p:nvGrpSpPr>
        <p:grpSpPr>
          <a:xfrm>
            <a:off x="5509581" y="8936492"/>
            <a:ext cx="2041918" cy="473126"/>
            <a:chOff x="5582387" y="8894626"/>
            <a:chExt cx="2041918" cy="473126"/>
          </a:xfrm>
        </p:grpSpPr>
        <p:pic>
          <p:nvPicPr>
            <p:cNvPr id="23" name="Picture 22">
              <a:extLst>
                <a:ext uri="{FF2B5EF4-FFF2-40B4-BE49-F238E27FC236}">
                  <a16:creationId xmlns:a16="http://schemas.microsoft.com/office/drawing/2014/main" id="{B1D93B77-8849-104E-B79F-E0811C722BEF}"/>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6" name="Straight Connector 25">
              <a:extLst>
                <a:ext uri="{FF2B5EF4-FFF2-40B4-BE49-F238E27FC236}">
                  <a16:creationId xmlns:a16="http://schemas.microsoft.com/office/drawing/2014/main" id="{A172DBD4-4BCF-F74E-92A5-C6D793B0C6B2}"/>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C1DC4B1D-37EA-C24D-B536-639B7B127D2E}"/>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519837343"/>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6519815" y="3796188"/>
            <a:ext cx="0" cy="4554295"/>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29" name="Text Placeholder 11">
            <a:extLst>
              <a:ext uri="{FF2B5EF4-FFF2-40B4-BE49-F238E27FC236}">
                <a16:creationId xmlns:a16="http://schemas.microsoft.com/office/drawing/2014/main" id="{8786847A-99A6-F144-97CB-0C669CCC9458}"/>
              </a:ext>
            </a:extLst>
          </p:cNvPr>
          <p:cNvSpPr txBox="1">
            <a:spLocks/>
          </p:cNvSpPr>
          <p:nvPr/>
        </p:nvSpPr>
        <p:spPr>
          <a:xfrm>
            <a:off x="1358443" y="6251149"/>
            <a:ext cx="4009842" cy="2556658"/>
          </a:xfrm>
          <a:prstGeom prst="rect">
            <a:avLst/>
          </a:prstGeom>
        </p:spPr>
        <p:txBody>
          <a:bodyPr/>
          <a:lstStyle>
            <a:lvl1pPr marL="0" indent="0" algn="ctr" rtl="0" eaLnBrk="0" fontAlgn="base" hangingPunct="0">
              <a:lnSpc>
                <a:spcPct val="100000"/>
              </a:lnSpc>
              <a:spcBef>
                <a:spcPts val="2400"/>
              </a:spcBef>
              <a:spcAft>
                <a:spcPct val="0"/>
              </a:spcAft>
              <a:buClr>
                <a:srgbClr val="E40277"/>
              </a:buClr>
              <a:buFont typeface="Arial"/>
              <a:buNone/>
              <a:defRPr sz="2400" b="0">
                <a:solidFill>
                  <a:srgbClr val="595959"/>
                </a:solidFill>
                <a:latin typeface="Calibri"/>
                <a:ea typeface="MS PGothic" pitchFamily="34" charset="-128"/>
                <a:cs typeface="Calibri"/>
                <a:sym typeface="Gill Sans" charset="0"/>
              </a:defRPr>
            </a:lvl1pPr>
            <a:lvl2pPr marL="0" indent="0" algn="ctr" rtl="0" eaLnBrk="0" fontAlgn="base" hangingPunct="0">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0" fontAlgn="base" hangingPunct="0">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0" fontAlgn="base" hangingPunct="0">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50" indent="0" algn="ctr" rtl="0" eaLnBrk="0" fontAlgn="base" hangingPunct="0">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eaLnBrk="1" hangingPunct="1">
              <a:buClr>
                <a:srgbClr val="AF1D38"/>
              </a:buClr>
            </a:pPr>
            <a:r>
              <a:rPr lang="en-US" altLang="en-US" dirty="0">
                <a:ea typeface="MS PGothic"/>
              </a:rPr>
              <a:t>Review the </a:t>
            </a:r>
            <a:r>
              <a:rPr lang="en-US" altLang="en-US" b="1" dirty="0">
                <a:solidFill>
                  <a:schemeClr val="accent1"/>
                </a:solidFill>
                <a:ea typeface="MS PGothic"/>
              </a:rPr>
              <a:t>traditional solutions </a:t>
            </a:r>
            <a:r>
              <a:rPr lang="en-US" altLang="en-US" dirty="0">
                <a:ea typeface="MS PGothic"/>
              </a:rPr>
              <a:t>options available to LGBTIQ+ persons of concern – voluntary repatriation, local integration and resettlement </a:t>
            </a:r>
            <a:endParaRPr lang="en-US" altLang="en-US" dirty="0">
              <a:latin typeface="Calibri" charset="0"/>
              <a:ea typeface="MS PGothic" charset="-128"/>
              <a:cs typeface="Calibri" charset="0"/>
            </a:endParaRPr>
          </a:p>
        </p:txBody>
      </p:sp>
      <p:sp>
        <p:nvSpPr>
          <p:cNvPr id="30" name="Title 3">
            <a:extLst>
              <a:ext uri="{FF2B5EF4-FFF2-40B4-BE49-F238E27FC236}">
                <a16:creationId xmlns:a16="http://schemas.microsoft.com/office/drawing/2014/main" id="{A9BE7D52-9F96-8945-AA8F-979CE259F6CD}"/>
              </a:ext>
            </a:extLst>
          </p:cNvPr>
          <p:cNvSpPr txBox="1">
            <a:spLocks/>
          </p:cNvSpPr>
          <p:nvPr/>
        </p:nvSpPr>
        <p:spPr>
          <a:xfrm>
            <a:off x="5172893" y="4512"/>
            <a:ext cx="2760793" cy="820493"/>
          </a:xfrm>
          <a:prstGeom prst="rect">
            <a:avLst/>
          </a:prstGeom>
          <a:solidFill>
            <a:schemeClr val="accent2"/>
          </a:solid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b="0" kern="0" spc="330" dirty="0">
                <a:solidFill>
                  <a:schemeClr val="bg1"/>
                </a:solidFill>
              </a:rPr>
              <a:t>MODULE </a:t>
            </a:r>
            <a:r>
              <a:rPr lang="en-US" altLang="en-US" kern="0" spc="330" dirty="0">
                <a:solidFill>
                  <a:schemeClr val="bg1"/>
                </a:solidFill>
              </a:rPr>
              <a:t>12</a:t>
            </a:r>
          </a:p>
        </p:txBody>
      </p:sp>
      <p:sp>
        <p:nvSpPr>
          <p:cNvPr id="32" name="Text Placeholder 4">
            <a:extLst>
              <a:ext uri="{FF2B5EF4-FFF2-40B4-BE49-F238E27FC236}">
                <a16:creationId xmlns:a16="http://schemas.microsoft.com/office/drawing/2014/main" id="{BA6D7728-44A1-4840-A050-B5CC99FBC747}"/>
              </a:ext>
            </a:extLst>
          </p:cNvPr>
          <p:cNvSpPr txBox="1">
            <a:spLocks/>
          </p:cNvSpPr>
          <p:nvPr/>
        </p:nvSpPr>
        <p:spPr>
          <a:xfrm>
            <a:off x="7533300" y="6257385"/>
            <a:ext cx="4531738" cy="2906357"/>
          </a:xfrm>
          <a:prstGeom prst="rect">
            <a:avLst/>
          </a:prstGeom>
        </p:spPr>
        <p:txBody>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a:lnSpc>
                <a:spcPct val="100000"/>
              </a:lnSpc>
            </a:pPr>
            <a:r>
              <a:rPr lang="en-US" sz="2400" dirty="0"/>
              <a:t>Explore how </a:t>
            </a:r>
            <a:r>
              <a:rPr lang="en-US" sz="2400" b="1" dirty="0">
                <a:solidFill>
                  <a:schemeClr val="accent2"/>
                </a:solidFill>
              </a:rPr>
              <a:t>resettlement needs </a:t>
            </a:r>
            <a:r>
              <a:rPr lang="en-US" sz="2400" dirty="0"/>
              <a:t>and priorities are determined </a:t>
            </a:r>
            <a:br>
              <a:rPr lang="en-US" sz="2400" dirty="0"/>
            </a:br>
            <a:r>
              <a:rPr lang="en-US" sz="2400" b="1" dirty="0">
                <a:solidFill>
                  <a:schemeClr val="accent2"/>
                </a:solidFill>
              </a:rPr>
              <a:t>for LGBTIQ+ individuals</a:t>
            </a:r>
          </a:p>
        </p:txBody>
      </p:sp>
      <p:cxnSp>
        <p:nvCxnSpPr>
          <p:cNvPr id="33" name="Straight Connector 32">
            <a:extLst>
              <a:ext uri="{FF2B5EF4-FFF2-40B4-BE49-F238E27FC236}">
                <a16:creationId xmlns:a16="http://schemas.microsoft.com/office/drawing/2014/main" id="{20DA9E07-8F88-354E-B2D5-C7E32921E6BF}"/>
              </a:ext>
            </a:extLst>
          </p:cNvPr>
          <p:cNvCxnSpPr/>
          <p:nvPr/>
        </p:nvCxnSpPr>
        <p:spPr bwMode="auto">
          <a:xfrm flipV="1">
            <a:off x="-1" y="8350483"/>
            <a:ext cx="13003213" cy="1273"/>
          </a:xfrm>
          <a:prstGeom prst="line">
            <a:avLst/>
          </a:prstGeom>
          <a:noFill/>
          <a:ln w="76200" cap="flat" cmpd="sng" algn="ctr">
            <a:solidFill>
              <a:schemeClr val="bg1">
                <a:lumMod val="85000"/>
              </a:schemeClr>
            </a:solidFill>
            <a:prstDash val="solid"/>
            <a:round/>
            <a:headEnd type="none" w="med" len="med"/>
            <a:tailEnd type="none" w="med" len="med"/>
          </a:ln>
          <a:effectLst/>
        </p:spPr>
      </p:cxnSp>
      <p:grpSp>
        <p:nvGrpSpPr>
          <p:cNvPr id="34" name="Group 230">
            <a:extLst>
              <a:ext uri="{FF2B5EF4-FFF2-40B4-BE49-F238E27FC236}">
                <a16:creationId xmlns:a16="http://schemas.microsoft.com/office/drawing/2014/main" id="{EC8852B8-63DE-BD4E-8ED2-A93702F3F1C2}"/>
              </a:ext>
            </a:extLst>
          </p:cNvPr>
          <p:cNvGrpSpPr>
            <a:grpSpLocks noChangeAspect="1"/>
          </p:cNvGrpSpPr>
          <p:nvPr/>
        </p:nvGrpSpPr>
        <p:grpSpPr>
          <a:xfrm>
            <a:off x="2721643" y="3159642"/>
            <a:ext cx="1540128" cy="1550466"/>
            <a:chOff x="0" y="0"/>
            <a:chExt cx="1455740" cy="1465510"/>
          </a:xfrm>
          <a:solidFill>
            <a:srgbClr val="FCC448"/>
          </a:solidFill>
        </p:grpSpPr>
        <p:sp>
          <p:nvSpPr>
            <p:cNvPr id="35" name="Shape 227">
              <a:extLst>
                <a:ext uri="{FF2B5EF4-FFF2-40B4-BE49-F238E27FC236}">
                  <a16:creationId xmlns:a16="http://schemas.microsoft.com/office/drawing/2014/main" id="{056A25C1-E217-CB44-8536-1F902F2924F5}"/>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01</a:t>
              </a:r>
              <a:endParaRPr sz="5399" kern="0" dirty="0">
                <a:solidFill>
                  <a:schemeClr val="bg1"/>
                </a:solidFill>
                <a:latin typeface="+mj-lt"/>
                <a:cs typeface="Lato Light"/>
              </a:endParaRPr>
            </a:p>
          </p:txBody>
        </p:sp>
        <p:sp>
          <p:nvSpPr>
            <p:cNvPr id="36" name="Shape 228">
              <a:extLst>
                <a:ext uri="{FF2B5EF4-FFF2-40B4-BE49-F238E27FC236}">
                  <a16:creationId xmlns:a16="http://schemas.microsoft.com/office/drawing/2014/main" id="{5714E88F-41DC-C74D-BFCE-B326518D0548}"/>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37" name="Shape 229">
              <a:extLst>
                <a:ext uri="{FF2B5EF4-FFF2-40B4-BE49-F238E27FC236}">
                  <a16:creationId xmlns:a16="http://schemas.microsoft.com/office/drawing/2014/main" id="{17E8249D-BDBD-9140-82C8-EFA66397EF48}"/>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6599" kern="0" spc="330" dirty="0">
                <a:solidFill>
                  <a:schemeClr val="bg1"/>
                </a:solidFill>
              </a:rPr>
              <a:t>OBJECTIVES</a:t>
            </a:r>
          </a:p>
        </p:txBody>
      </p:sp>
      <p:grpSp>
        <p:nvGrpSpPr>
          <p:cNvPr id="39" name="Group 230">
            <a:extLst>
              <a:ext uri="{FF2B5EF4-FFF2-40B4-BE49-F238E27FC236}">
                <a16:creationId xmlns:a16="http://schemas.microsoft.com/office/drawing/2014/main" id="{62B2BAFD-1F23-984F-BE0C-2AAEC37A2FBC}"/>
              </a:ext>
            </a:extLst>
          </p:cNvPr>
          <p:cNvGrpSpPr>
            <a:grpSpLocks noChangeAspect="1"/>
          </p:cNvGrpSpPr>
          <p:nvPr/>
        </p:nvGrpSpPr>
        <p:grpSpPr>
          <a:xfrm>
            <a:off x="9127359" y="3124666"/>
            <a:ext cx="1540128" cy="1550466"/>
            <a:chOff x="0" y="0"/>
            <a:chExt cx="1455740" cy="1465510"/>
          </a:xfrm>
          <a:solidFill>
            <a:srgbClr val="FCC448"/>
          </a:solidFill>
        </p:grpSpPr>
        <p:sp>
          <p:nvSpPr>
            <p:cNvPr id="40" name="Shape 227">
              <a:extLst>
                <a:ext uri="{FF2B5EF4-FFF2-40B4-BE49-F238E27FC236}">
                  <a16:creationId xmlns:a16="http://schemas.microsoft.com/office/drawing/2014/main" id="{998AAAEE-5F80-DE4C-B0D2-AE68ED546C7C}"/>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02</a:t>
              </a:r>
              <a:endParaRPr sz="5399" kern="0" dirty="0">
                <a:solidFill>
                  <a:schemeClr val="bg1"/>
                </a:solidFill>
                <a:latin typeface="+mj-lt"/>
                <a:cs typeface="Lato Light"/>
              </a:endParaRPr>
            </a:p>
          </p:txBody>
        </p:sp>
        <p:sp>
          <p:nvSpPr>
            <p:cNvPr id="41" name="Shape 228">
              <a:extLst>
                <a:ext uri="{FF2B5EF4-FFF2-40B4-BE49-F238E27FC236}">
                  <a16:creationId xmlns:a16="http://schemas.microsoft.com/office/drawing/2014/main" id="{F451677D-528D-8341-B96C-688C11DE1555}"/>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42" name="Shape 229">
              <a:extLst>
                <a:ext uri="{FF2B5EF4-FFF2-40B4-BE49-F238E27FC236}">
                  <a16:creationId xmlns:a16="http://schemas.microsoft.com/office/drawing/2014/main" id="{D52FA07C-7FFB-294F-B5C2-0AE15A965859}"/>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1143000" y="4874813"/>
            <a:ext cx="4419599" cy="1168190"/>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3200" b="1" cap="all" dirty="0">
                <a:solidFill>
                  <a:schemeClr val="bg1"/>
                </a:solidFill>
                <a:latin typeface="Calibri" charset="0"/>
                <a:ea typeface="Calibri" charset="0"/>
                <a:cs typeface="Calibri" charset="0"/>
              </a:rPr>
              <a:t>traditional </a:t>
            </a:r>
            <a:br>
              <a:rPr lang="en-US" sz="3200" b="1" cap="all" dirty="0">
                <a:solidFill>
                  <a:schemeClr val="bg1"/>
                </a:solidFill>
                <a:latin typeface="Calibri" charset="0"/>
                <a:ea typeface="Calibri" charset="0"/>
                <a:cs typeface="Calibri" charset="0"/>
              </a:rPr>
            </a:br>
            <a:r>
              <a:rPr lang="en-US" sz="3200" b="1" cap="all" dirty="0">
                <a:solidFill>
                  <a:schemeClr val="bg1"/>
                </a:solidFill>
                <a:latin typeface="Calibri" charset="0"/>
                <a:ea typeface="Calibri" charset="0"/>
                <a:cs typeface="Calibri" charset="0"/>
              </a:rPr>
              <a:t>solutions</a:t>
            </a:r>
            <a:endParaRPr lang="en-US" sz="2800" b="1" cap="all" dirty="0">
              <a:solidFill>
                <a:schemeClr val="bg1"/>
              </a:solidFill>
              <a:latin typeface="Calibri" charset="0"/>
              <a:ea typeface="Calibri" charset="0"/>
              <a:cs typeface="Calibri" charset="0"/>
            </a:endParaRP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7671346" y="4874813"/>
            <a:ext cx="4266654" cy="1181038"/>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3200" b="1" cap="all" dirty="0">
                <a:solidFill>
                  <a:schemeClr val="bg1"/>
                </a:solidFill>
                <a:latin typeface="Calibri" charset="0"/>
                <a:ea typeface="Calibri" charset="0"/>
                <a:cs typeface="Calibri" charset="0"/>
              </a:rPr>
              <a:t>Resettlement needs </a:t>
            </a:r>
            <a:br>
              <a:rPr lang="en-US" sz="3200" b="1" cap="all" dirty="0">
                <a:solidFill>
                  <a:schemeClr val="bg1"/>
                </a:solidFill>
                <a:latin typeface="Calibri" charset="0"/>
                <a:ea typeface="Calibri" charset="0"/>
                <a:cs typeface="Calibri" charset="0"/>
              </a:rPr>
            </a:br>
            <a:r>
              <a:rPr lang="en-US" sz="3200" b="1" cap="all" dirty="0">
                <a:solidFill>
                  <a:schemeClr val="bg1"/>
                </a:solidFill>
                <a:latin typeface="Calibri" charset="0"/>
                <a:ea typeface="Calibri" charset="0"/>
                <a:cs typeface="Calibri" charset="0"/>
              </a:rPr>
              <a:t>for LGBTQ+</a:t>
            </a:r>
            <a:endParaRPr lang="en-US" sz="2800" b="1" cap="all" dirty="0">
              <a:solidFill>
                <a:schemeClr val="bg1"/>
              </a:solidFill>
              <a:latin typeface="Calibri" charset="0"/>
              <a:ea typeface="Calibri" charset="0"/>
              <a:cs typeface="Calibri" charset="0"/>
            </a:endParaRP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78</a:t>
            </a:fld>
            <a:endParaRPr lang="en-US" altLang="en-US" sz="1200" dirty="0">
              <a:solidFill>
                <a:schemeClr val="bg1"/>
              </a:solidFill>
            </a:endParaRPr>
          </a:p>
        </p:txBody>
      </p:sp>
    </p:spTree>
    <p:extLst>
      <p:ext uri="{BB962C8B-B14F-4D97-AF65-F5344CB8AC3E}">
        <p14:creationId xmlns:p14="http://schemas.microsoft.com/office/powerpoint/2010/main" val="555159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2">
                                            <p:txEl>
                                              <p:pRg st="0" end="0"/>
                                            </p:txEl>
                                          </p:spTgt>
                                        </p:tgtEl>
                                        <p:attrNameLst>
                                          <p:attrName>style.visibility</p:attrName>
                                        </p:attrNameLst>
                                      </p:cBhvr>
                                      <p:to>
                                        <p:strVal val="visible"/>
                                      </p:to>
                                    </p:set>
                                    <p:animEffect transition="in" filter="fade">
                                      <p:cBhvr>
                                        <p:cTn id="44" dur="500"/>
                                        <p:tgtEl>
                                          <p:spTgt spid="32">
                                            <p:txEl>
                                              <p:pRg st="0" end="0"/>
                                            </p:txEl>
                                          </p:spTgt>
                                        </p:tgtEl>
                                      </p:cBhvr>
                                    </p:animEffect>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animBg="1"/>
      <p:bldP spid="32" grpId="0" build="p"/>
      <p:bldP spid="38" grpId="0"/>
      <p:bldP spid="47" grpId="0" animBg="1"/>
      <p:bldP spid="5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3" name="Group 42">
            <a:extLst>
              <a:ext uri="{FF2B5EF4-FFF2-40B4-BE49-F238E27FC236}">
                <a16:creationId xmlns:a16="http://schemas.microsoft.com/office/drawing/2014/main" id="{59AB307A-C46B-764B-9F58-A5FD4D7E377E}"/>
              </a:ext>
            </a:extLst>
          </p:cNvPr>
          <p:cNvGrpSpPr/>
          <p:nvPr/>
        </p:nvGrpSpPr>
        <p:grpSpPr>
          <a:xfrm>
            <a:off x="5930256" y="7019311"/>
            <a:ext cx="6978920" cy="1263364"/>
            <a:chOff x="6661445" y="2431710"/>
            <a:chExt cx="6978920" cy="1263364"/>
          </a:xfrm>
        </p:grpSpPr>
        <p:grpSp>
          <p:nvGrpSpPr>
            <p:cNvPr id="45" name="Group 1149">
              <a:extLst>
                <a:ext uri="{FF2B5EF4-FFF2-40B4-BE49-F238E27FC236}">
                  <a16:creationId xmlns:a16="http://schemas.microsoft.com/office/drawing/2014/main" id="{B97E01BA-0195-B644-B227-EE558637E4AB}"/>
                </a:ext>
              </a:extLst>
            </p:cNvPr>
            <p:cNvGrpSpPr/>
            <p:nvPr/>
          </p:nvGrpSpPr>
          <p:grpSpPr>
            <a:xfrm>
              <a:off x="6661445" y="2431710"/>
              <a:ext cx="6978920" cy="1263364"/>
              <a:chOff x="-617329" y="-746760"/>
              <a:chExt cx="21807842" cy="1776817"/>
            </a:xfrm>
          </p:grpSpPr>
          <p:sp>
            <p:nvSpPr>
              <p:cNvPr id="49" name="Shape 1147">
                <a:extLst>
                  <a:ext uri="{FF2B5EF4-FFF2-40B4-BE49-F238E27FC236}">
                    <a16:creationId xmlns:a16="http://schemas.microsoft.com/office/drawing/2014/main" id="{3C9DBF16-07D8-4942-A2A7-CE8504BF9636}"/>
                  </a:ext>
                </a:extLst>
              </p:cNvPr>
              <p:cNvSpPr/>
              <p:nvPr/>
            </p:nvSpPr>
            <p:spPr>
              <a:xfrm>
                <a:off x="-617329" y="-746760"/>
                <a:ext cx="21807842" cy="1776817"/>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89" dirty="0"/>
              </a:p>
            </p:txBody>
          </p:sp>
          <p:sp>
            <p:nvSpPr>
              <p:cNvPr id="50" name="Shape 1148">
                <a:extLst>
                  <a:ext uri="{FF2B5EF4-FFF2-40B4-BE49-F238E27FC236}">
                    <a16:creationId xmlns:a16="http://schemas.microsoft.com/office/drawing/2014/main" id="{EAFA1F53-B11C-3D48-84AB-5F14AB6384BD}"/>
                  </a:ext>
                </a:extLst>
              </p:cNvPr>
              <p:cNvSpPr/>
              <p:nvPr/>
            </p:nvSpPr>
            <p:spPr>
              <a:xfrm>
                <a:off x="849638" y="-680158"/>
                <a:ext cx="18276634" cy="16506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Returnee monitoring should include supporting LGBTIQ+ returnees to ensure they enjoy basic human rights.</a:t>
                </a:r>
              </a:p>
            </p:txBody>
          </p:sp>
        </p:grpSp>
        <p:sp>
          <p:nvSpPr>
            <p:cNvPr id="47" name="Shape 1150">
              <a:extLst>
                <a:ext uri="{FF2B5EF4-FFF2-40B4-BE49-F238E27FC236}">
                  <a16:creationId xmlns:a16="http://schemas.microsoft.com/office/drawing/2014/main" id="{346157FC-7565-8C44-9060-84DBABCA9EE3}"/>
                </a:ext>
              </a:extLst>
            </p:cNvPr>
            <p:cNvSpPr/>
            <p:nvPr/>
          </p:nvSpPr>
          <p:spPr>
            <a:xfrm rot="5400000">
              <a:off x="6556219" y="2552098"/>
              <a:ext cx="548640" cy="31089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89" dirty="0"/>
            </a:p>
          </p:txBody>
        </p:sp>
      </p:grpSp>
      <p:grpSp>
        <p:nvGrpSpPr>
          <p:cNvPr id="74" name="Group 73">
            <a:extLst>
              <a:ext uri="{FF2B5EF4-FFF2-40B4-BE49-F238E27FC236}">
                <a16:creationId xmlns:a16="http://schemas.microsoft.com/office/drawing/2014/main" id="{8112B13B-C959-F34C-84DE-ABA29133DA45}"/>
              </a:ext>
            </a:extLst>
          </p:cNvPr>
          <p:cNvGrpSpPr/>
          <p:nvPr/>
        </p:nvGrpSpPr>
        <p:grpSpPr>
          <a:xfrm>
            <a:off x="5930256" y="5467827"/>
            <a:ext cx="6978920" cy="1263364"/>
            <a:chOff x="6661445" y="2431710"/>
            <a:chExt cx="6978920" cy="1263364"/>
          </a:xfrm>
        </p:grpSpPr>
        <p:grpSp>
          <p:nvGrpSpPr>
            <p:cNvPr id="75" name="Group 1149">
              <a:extLst>
                <a:ext uri="{FF2B5EF4-FFF2-40B4-BE49-F238E27FC236}">
                  <a16:creationId xmlns:a16="http://schemas.microsoft.com/office/drawing/2014/main" id="{844E50D1-C1F5-084C-8FD9-35ED0855408A}"/>
                </a:ext>
              </a:extLst>
            </p:cNvPr>
            <p:cNvGrpSpPr/>
            <p:nvPr/>
          </p:nvGrpSpPr>
          <p:grpSpPr>
            <a:xfrm>
              <a:off x="6661445" y="2431710"/>
              <a:ext cx="6978920" cy="1263364"/>
              <a:chOff x="-617329" y="-746760"/>
              <a:chExt cx="21807842" cy="1776817"/>
            </a:xfrm>
          </p:grpSpPr>
          <p:sp>
            <p:nvSpPr>
              <p:cNvPr id="77" name="Shape 1147">
                <a:extLst>
                  <a:ext uri="{FF2B5EF4-FFF2-40B4-BE49-F238E27FC236}">
                    <a16:creationId xmlns:a16="http://schemas.microsoft.com/office/drawing/2014/main" id="{FFD488A9-A31B-5E49-BEA8-89B555F05D61}"/>
                  </a:ext>
                </a:extLst>
              </p:cNvPr>
              <p:cNvSpPr/>
              <p:nvPr/>
            </p:nvSpPr>
            <p:spPr>
              <a:xfrm>
                <a:off x="-617329" y="-746760"/>
                <a:ext cx="21807842" cy="1776817"/>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89" dirty="0"/>
              </a:p>
            </p:txBody>
          </p:sp>
          <p:sp>
            <p:nvSpPr>
              <p:cNvPr id="78" name="Shape 1148">
                <a:extLst>
                  <a:ext uri="{FF2B5EF4-FFF2-40B4-BE49-F238E27FC236}">
                    <a16:creationId xmlns:a16="http://schemas.microsoft.com/office/drawing/2014/main" id="{1B6A5C92-729B-FE4A-AB0B-DA136C510DCB}"/>
                  </a:ext>
                </a:extLst>
              </p:cNvPr>
              <p:cNvSpPr/>
              <p:nvPr/>
            </p:nvSpPr>
            <p:spPr>
              <a:xfrm>
                <a:off x="849638" y="-680158"/>
                <a:ext cx="18276634" cy="16506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Local integration options may thus be limited or non-existent. This option should be carefully reviewed.</a:t>
                </a:r>
              </a:p>
            </p:txBody>
          </p:sp>
        </p:grpSp>
        <p:sp>
          <p:nvSpPr>
            <p:cNvPr id="76" name="Shape 1150">
              <a:extLst>
                <a:ext uri="{FF2B5EF4-FFF2-40B4-BE49-F238E27FC236}">
                  <a16:creationId xmlns:a16="http://schemas.microsoft.com/office/drawing/2014/main" id="{81DBBCBC-A55E-F040-B1A3-5B28F7BEF7EF}"/>
                </a:ext>
              </a:extLst>
            </p:cNvPr>
            <p:cNvSpPr/>
            <p:nvPr/>
          </p:nvSpPr>
          <p:spPr>
            <a:xfrm rot="5400000">
              <a:off x="6556219" y="2552098"/>
              <a:ext cx="548640" cy="31089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89" dirty="0"/>
            </a:p>
          </p:txBody>
        </p:sp>
      </p:grpSp>
      <p:grpSp>
        <p:nvGrpSpPr>
          <p:cNvPr id="44" name="Group 43">
            <a:extLst>
              <a:ext uri="{FF2B5EF4-FFF2-40B4-BE49-F238E27FC236}">
                <a16:creationId xmlns:a16="http://schemas.microsoft.com/office/drawing/2014/main" id="{B12601C1-37B2-4342-A8D8-2389BD1A5A29}"/>
              </a:ext>
            </a:extLst>
          </p:cNvPr>
          <p:cNvGrpSpPr/>
          <p:nvPr/>
        </p:nvGrpSpPr>
        <p:grpSpPr>
          <a:xfrm>
            <a:off x="5930256" y="2249078"/>
            <a:ext cx="6978920" cy="1306879"/>
            <a:chOff x="6661445" y="2430945"/>
            <a:chExt cx="6978920" cy="1306879"/>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306114"/>
              <a:chOff x="-617329" y="-746760"/>
              <a:chExt cx="21807842" cy="1836943"/>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1836943"/>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621928"/>
                <a:ext cx="20340875" cy="16506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The decision should be made on the basis of relevant and reliable COI; LGBTIQ+ persecution </a:t>
                </a:r>
                <a:br>
                  <a:rPr lang="en-US" sz="2400" dirty="0">
                    <a:solidFill>
                      <a:schemeClr val="tx2"/>
                    </a:solidFill>
                  </a:rPr>
                </a:br>
                <a:r>
                  <a:rPr lang="en-US" sz="2400" dirty="0">
                    <a:solidFill>
                      <a:schemeClr val="tx2"/>
                    </a:solidFill>
                  </a:rPr>
                  <a:t>may continue when other reasons for flight cease. </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70200" y="2549357"/>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3831367"/>
            <a:ext cx="6978920" cy="1341853"/>
            <a:chOff x="6661445" y="2431710"/>
            <a:chExt cx="6978920" cy="1341853"/>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431710"/>
              <a:ext cx="6978920" cy="1341853"/>
              <a:chOff x="-617329" y="-746760"/>
              <a:chExt cx="21807842" cy="1887206"/>
            </a:xfrm>
          </p:grpSpPr>
          <p:sp>
            <p:nvSpPr>
              <p:cNvPr id="70" name="Shape 1147">
                <a:extLst>
                  <a:ext uri="{FF2B5EF4-FFF2-40B4-BE49-F238E27FC236}">
                    <a16:creationId xmlns:a16="http://schemas.microsoft.com/office/drawing/2014/main" id="{8BC745F6-4CA6-2D49-B947-E82F748E2B64}"/>
                  </a:ext>
                </a:extLst>
              </p:cNvPr>
              <p:cNvSpPr/>
              <p:nvPr/>
            </p:nvSpPr>
            <p:spPr>
              <a:xfrm>
                <a:off x="-617329" y="-746760"/>
                <a:ext cx="21807842" cy="1887206"/>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8" y="-593079"/>
                <a:ext cx="18967187" cy="16506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A LGBTIQ+ person cannot be expected to return to their </a:t>
                </a:r>
                <a:r>
                  <a:rPr lang="en-US" sz="2400" dirty="0" err="1">
                    <a:solidFill>
                      <a:schemeClr val="tx2"/>
                    </a:solidFill>
                  </a:rPr>
                  <a:t>CoO</a:t>
                </a:r>
                <a:r>
                  <a:rPr lang="en-US" sz="2400" dirty="0">
                    <a:solidFill>
                      <a:schemeClr val="tx2"/>
                    </a:solidFill>
                  </a:rPr>
                  <a:t> if they would have to exercise discretion or conceal.</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63254" y="257412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5"/>
            <a:ext cx="6978920" cy="1342875"/>
            <a:chOff x="6661445" y="2471466"/>
            <a:chExt cx="6978920" cy="1342875"/>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6"/>
              <a:ext cx="6978920" cy="1342875"/>
              <a:chOff x="-617329" y="-690846"/>
              <a:chExt cx="21807842" cy="1888645"/>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6"/>
                <a:ext cx="21807842" cy="1888645"/>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4"/>
                <a:ext cx="19516886" cy="16506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Voluntary repatriation must be based on a free and informed decision and wish and take place in conditions of safety and dignity. </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62888" y="260410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pic>
        <p:nvPicPr>
          <p:cNvPr id="42" name="Picture Placeholder 47">
            <a:extLst>
              <a:ext uri="{FF2B5EF4-FFF2-40B4-BE49-F238E27FC236}">
                <a16:creationId xmlns:a16="http://schemas.microsoft.com/office/drawing/2014/main" id="{E317CCF1-2122-3641-8050-4864E4A0AB8F}"/>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7322" r="503"/>
          <a:stretch/>
        </p:blipFill>
        <p:spPr>
          <a:xfrm>
            <a:off x="2" y="0"/>
            <a:ext cx="5949835" cy="9756775"/>
          </a:xfrm>
          <a:ln>
            <a:noFill/>
          </a:ln>
        </p:spPr>
      </p:pic>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79</a:t>
            </a:fld>
            <a:endParaRPr lang="en-US" altLang="en-US" sz="1200" dirty="0">
              <a:solidFill>
                <a:schemeClr val="bg1"/>
              </a:solidFill>
            </a:endParaRPr>
          </a:p>
        </p:txBody>
      </p:sp>
      <p:sp>
        <p:nvSpPr>
          <p:cNvPr id="13" name="Rectangle 12">
            <a:extLst>
              <a:ext uri="{FF2B5EF4-FFF2-40B4-BE49-F238E27FC236}">
                <a16:creationId xmlns:a16="http://schemas.microsoft.com/office/drawing/2014/main" id="{96C9AD98-4853-3E4D-8AED-F078796DE831}"/>
              </a:ext>
            </a:extLst>
          </p:cNvPr>
          <p:cNvSpPr/>
          <p:nvPr/>
        </p:nvSpPr>
        <p:spPr bwMode="auto">
          <a:xfrm>
            <a:off x="-1" y="-228600"/>
            <a:ext cx="5951781" cy="10064726"/>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sp>
        <p:nvSpPr>
          <p:cNvPr id="139" name="Shape 139"/>
          <p:cNvSpPr txBox="1">
            <a:spLocks noGrp="1"/>
          </p:cNvSpPr>
          <p:nvPr>
            <p:ph type="body" sz="quarter" idx="11"/>
          </p:nvPr>
        </p:nvSpPr>
        <p:spPr>
          <a:xfrm>
            <a:off x="-409424" y="6586594"/>
            <a:ext cx="6727750" cy="1219598"/>
          </a:xfrm>
        </p:spPr>
        <p:txBody>
          <a:bodyPr/>
          <a:lstStyle/>
          <a:p>
            <a:pPr defTabSz="914400"/>
            <a:r>
              <a:rPr lang="en-US" altLang="en-US" sz="3600" dirty="0"/>
              <a:t>Voluntary </a:t>
            </a:r>
            <a:br>
              <a:rPr lang="en-US" altLang="en-US" sz="3600" dirty="0"/>
            </a:br>
            <a:r>
              <a:rPr lang="en-US" altLang="en-US" sz="3600" dirty="0"/>
              <a:t>Repatriation</a:t>
            </a:r>
            <a:endParaRPr lang="en-US" altLang="en-US" sz="3600" spc="300" dirty="0">
              <a:latin typeface="Calibri" pitchFamily="34" charset="0"/>
            </a:endParaRPr>
          </a:p>
        </p:txBody>
      </p:sp>
      <p:sp>
        <p:nvSpPr>
          <p:cNvPr id="34" name="Rectangle 33"/>
          <p:cNvSpPr/>
          <p:nvPr/>
        </p:nvSpPr>
        <p:spPr bwMode="auto">
          <a:xfrm>
            <a:off x="170992" y="6502127"/>
            <a:ext cx="5620023" cy="1375027"/>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grpSp>
        <p:nvGrpSpPr>
          <p:cNvPr id="68" name="Group 67">
            <a:extLst>
              <a:ext uri="{FF2B5EF4-FFF2-40B4-BE49-F238E27FC236}">
                <a16:creationId xmlns:a16="http://schemas.microsoft.com/office/drawing/2014/main" id="{6C70015C-1891-B244-A86E-719558F38864}"/>
              </a:ext>
            </a:extLst>
          </p:cNvPr>
          <p:cNvGrpSpPr/>
          <p:nvPr/>
        </p:nvGrpSpPr>
        <p:grpSpPr>
          <a:xfrm>
            <a:off x="5289756" y="9111916"/>
            <a:ext cx="2460403" cy="724209"/>
            <a:chOff x="5592733" y="9111916"/>
            <a:chExt cx="2460403" cy="724209"/>
          </a:xfrm>
        </p:grpSpPr>
        <p:sp>
          <p:nvSpPr>
            <p:cNvPr id="71" name="Round Same Side Corner Rectangle 70">
              <a:extLst>
                <a:ext uri="{FF2B5EF4-FFF2-40B4-BE49-F238E27FC236}">
                  <a16:creationId xmlns:a16="http://schemas.microsoft.com/office/drawing/2014/main" id="{26E3958F-5BB3-154A-9D7F-6DB509CBCC9D}"/>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72" name="Group 71">
              <a:extLst>
                <a:ext uri="{FF2B5EF4-FFF2-40B4-BE49-F238E27FC236}">
                  <a16:creationId xmlns:a16="http://schemas.microsoft.com/office/drawing/2014/main" id="{CD240CEA-984A-E241-94BB-B438395A9DC0}"/>
                </a:ext>
              </a:extLst>
            </p:cNvPr>
            <p:cNvGrpSpPr/>
            <p:nvPr/>
          </p:nvGrpSpPr>
          <p:grpSpPr>
            <a:xfrm>
              <a:off x="5765132" y="9259761"/>
              <a:ext cx="2041918" cy="473126"/>
              <a:chOff x="5582387" y="8894626"/>
              <a:chExt cx="2041918" cy="473126"/>
            </a:xfrm>
          </p:grpSpPr>
          <p:pic>
            <p:nvPicPr>
              <p:cNvPr id="79" name="Picture 78">
                <a:extLst>
                  <a:ext uri="{FF2B5EF4-FFF2-40B4-BE49-F238E27FC236}">
                    <a16:creationId xmlns:a16="http://schemas.microsoft.com/office/drawing/2014/main" id="{E7A63150-9AB9-6F48-8B4C-477D2C87DC66}"/>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80" name="Straight Connector 79">
                <a:extLst>
                  <a:ext uri="{FF2B5EF4-FFF2-40B4-BE49-F238E27FC236}">
                    <a16:creationId xmlns:a16="http://schemas.microsoft.com/office/drawing/2014/main" id="{1CB9DB0F-5AD8-E84A-849A-FCB9148C2474}"/>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81" name="Picture 80">
                <a:extLst>
                  <a:ext uri="{FF2B5EF4-FFF2-40B4-BE49-F238E27FC236}">
                    <a16:creationId xmlns:a16="http://schemas.microsoft.com/office/drawing/2014/main" id="{B90BDAA8-6FF8-B241-B78A-4428D9A44447}"/>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217144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4386136" y="4393987"/>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nvCxnSpPr>
        <p:spPr bwMode="auto">
          <a:xfrm>
            <a:off x="8683226"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6599" kern="0" spc="330" dirty="0">
                <a:solidFill>
                  <a:schemeClr val="bg1"/>
                </a:solidFill>
              </a:rPr>
              <a:t>OBJECTIVES</a:t>
            </a:r>
          </a:p>
        </p:txBody>
      </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70759" y="4384258"/>
            <a:ext cx="4260513" cy="845206"/>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2600" b="1" cap="all" dirty="0">
                <a:solidFill>
                  <a:schemeClr val="bg1"/>
                </a:solidFill>
                <a:latin typeface="Calibri" charset="0"/>
                <a:ea typeface="Calibri" charset="0"/>
                <a:cs typeface="Calibri" charset="0"/>
              </a:rPr>
              <a:t>COMPOUNDED MARGINALIZATION </a:t>
            </a: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4470356" y="4366722"/>
            <a:ext cx="4159379" cy="854502"/>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r>
              <a:rPr lang="en-US" altLang="en-US" sz="2600" b="1" kern="0" dirty="0">
                <a:solidFill>
                  <a:srgbClr val="FFFFFF"/>
                </a:solidFill>
                <a:latin typeface="Calibri" charset="0"/>
                <a:ea typeface="MS PGothic" charset="-128"/>
                <a:cs typeface="Calibri" charset="0"/>
              </a:rPr>
              <a:t>EVOLVING NEEDS</a:t>
            </a:r>
            <a:endParaRPr lang="en-US" sz="2600" b="1" dirty="0"/>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nvSpPr>
        <p:spPr>
          <a:xfrm>
            <a:off x="8756045" y="4401120"/>
            <a:ext cx="4159379" cy="828344"/>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2600" b="1" cap="all" dirty="0">
                <a:solidFill>
                  <a:schemeClr val="bg1"/>
                </a:solidFill>
                <a:latin typeface="Calibri" charset="0"/>
                <a:ea typeface="Calibri" charset="0"/>
                <a:cs typeface="Calibri" charset="0"/>
              </a:rPr>
              <a:t>HIGH RISK SITUATIONS</a:t>
            </a: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a:t>
            </a:fld>
            <a:endParaRPr lang="en-US" altLang="en-US" sz="1200" dirty="0">
              <a:solidFill>
                <a:schemeClr val="bg1"/>
              </a:solidFill>
            </a:endParaRPr>
          </a:p>
        </p:txBody>
      </p:sp>
      <p:sp>
        <p:nvSpPr>
          <p:cNvPr id="3" name="Content Placeholder 2">
            <a:extLst>
              <a:ext uri="{FF2B5EF4-FFF2-40B4-BE49-F238E27FC236}">
                <a16:creationId xmlns:a16="http://schemas.microsoft.com/office/drawing/2014/main" id="{458284D3-BAE3-524C-85DC-252A2415B145}"/>
              </a:ext>
            </a:extLst>
          </p:cNvPr>
          <p:cNvSpPr>
            <a:spLocks noGrp="1"/>
          </p:cNvSpPr>
          <p:nvPr>
            <p:ph idx="1"/>
          </p:nvPr>
        </p:nvSpPr>
        <p:spPr>
          <a:xfrm>
            <a:off x="333334" y="5437400"/>
            <a:ext cx="3708314" cy="2573539"/>
          </a:xfrm>
        </p:spPr>
        <p:txBody>
          <a:bodyPr/>
          <a:lstStyle/>
          <a:p>
            <a:r>
              <a:rPr lang="en-US" dirty="0"/>
              <a:t>They may encounter marginalization as both migrants and people of diverse SOGIESC.</a:t>
            </a:r>
          </a:p>
          <a:p>
            <a:endParaRPr lang="en-US" dirty="0"/>
          </a:p>
        </p:txBody>
      </p:sp>
      <p:pic>
        <p:nvPicPr>
          <p:cNvPr id="8" name="Picture Placeholder 7">
            <a:extLst>
              <a:ext uri="{FF2B5EF4-FFF2-40B4-BE49-F238E27FC236}">
                <a16:creationId xmlns:a16="http://schemas.microsoft.com/office/drawing/2014/main" id="{4BC40307-9A18-1846-8F8E-BCE3FB50FCA7}"/>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a14:imgEffect>
                      <a14:brightnessContrast bright="-20000"/>
                    </a14:imgEffect>
                  </a14:imgLayer>
                </a14:imgProps>
              </a:ext>
            </a:extLst>
          </a:blip>
          <a:srcRect t="15086" b="38055"/>
          <a:stretch/>
        </p:blipFill>
        <p:spPr>
          <a:xfrm>
            <a:off x="0" y="0"/>
            <a:ext cx="13003213" cy="3885006"/>
          </a:xfrm>
        </p:spPr>
      </p:pic>
      <p:sp>
        <p:nvSpPr>
          <p:cNvPr id="5" name="Content Placeholder 4">
            <a:extLst>
              <a:ext uri="{FF2B5EF4-FFF2-40B4-BE49-F238E27FC236}">
                <a16:creationId xmlns:a16="http://schemas.microsoft.com/office/drawing/2014/main" id="{DFA01AA0-0683-7947-82E7-F2FCD3AE4626}"/>
              </a:ext>
            </a:extLst>
          </p:cNvPr>
          <p:cNvSpPr>
            <a:spLocks noGrp="1"/>
          </p:cNvSpPr>
          <p:nvPr>
            <p:ph idx="11"/>
          </p:nvPr>
        </p:nvSpPr>
        <p:spPr>
          <a:xfrm>
            <a:off x="4535425" y="5437400"/>
            <a:ext cx="4034088" cy="2573539"/>
          </a:xfrm>
        </p:spPr>
        <p:txBody>
          <a:bodyPr/>
          <a:lstStyle/>
          <a:p>
            <a:r>
              <a:rPr lang="en-US" dirty="0"/>
              <a:t>As migration or forced displacement can last months, years or decades, people with diverse SOGIESC may have evolving needs throughout their migration journey.</a:t>
            </a:r>
          </a:p>
        </p:txBody>
      </p:sp>
      <p:sp>
        <p:nvSpPr>
          <p:cNvPr id="2" name="Title 1">
            <a:extLst>
              <a:ext uri="{FF2B5EF4-FFF2-40B4-BE49-F238E27FC236}">
                <a16:creationId xmlns:a16="http://schemas.microsoft.com/office/drawing/2014/main" id="{F22A0BBD-F5BE-3449-8C37-1AC28AB7C83B}"/>
              </a:ext>
            </a:extLst>
          </p:cNvPr>
          <p:cNvSpPr>
            <a:spLocks noGrp="1"/>
          </p:cNvSpPr>
          <p:nvPr>
            <p:ph type="title"/>
          </p:nvPr>
        </p:nvSpPr>
        <p:spPr>
          <a:xfrm>
            <a:off x="-19932" y="2632002"/>
            <a:ext cx="6018395" cy="956333"/>
          </a:xfrm>
          <a:solidFill>
            <a:schemeClr val="accent2"/>
          </a:solidFill>
        </p:spPr>
        <p:txBody>
          <a:bodyPr/>
          <a:lstStyle/>
          <a:p>
            <a:pPr marL="288925" algn="l"/>
            <a:r>
              <a:rPr lang="en-US" altLang="en-US" cap="none" spc="0" dirty="0">
                <a:solidFill>
                  <a:schemeClr val="bg1"/>
                </a:solidFill>
                <a:latin typeface="Calibri" charset="0"/>
                <a:ea typeface="MS PGothic" charset="-128"/>
                <a:cs typeface="Calibri" charset="0"/>
              </a:rPr>
              <a:t>What cha</a:t>
            </a:r>
            <a:r>
              <a:rPr lang="en-US" altLang="en-US" cap="none" spc="0" dirty="0">
                <a:solidFill>
                  <a:schemeClr val="bg1"/>
                </a:solidFill>
                <a:ea typeface="MS PGothic" charset="-128"/>
              </a:rPr>
              <a:t>llenges</a:t>
            </a:r>
            <a:r>
              <a:rPr lang="en-US" altLang="en-US" cap="none" spc="0" dirty="0">
                <a:solidFill>
                  <a:schemeClr val="bg1"/>
                </a:solidFill>
                <a:latin typeface="Calibri" charset="0"/>
                <a:ea typeface="MS PGothic" charset="-128"/>
                <a:cs typeface="Calibri" charset="0"/>
              </a:rPr>
              <a:t> do peop</a:t>
            </a:r>
            <a:r>
              <a:rPr lang="en-US" altLang="en-US" cap="none" spc="0" dirty="0">
                <a:solidFill>
                  <a:schemeClr val="bg1"/>
                </a:solidFill>
                <a:ea typeface="MS PGothic" charset="-128"/>
              </a:rPr>
              <a:t>le </a:t>
            </a:r>
            <a:r>
              <a:rPr lang="en-US" altLang="en-US" cap="none" spc="0" dirty="0">
                <a:solidFill>
                  <a:schemeClr val="bg1"/>
                </a:solidFill>
                <a:latin typeface="Calibri" charset="0"/>
                <a:ea typeface="MS PGothic" charset="-128"/>
                <a:cs typeface="Calibri" charset="0"/>
              </a:rPr>
              <a:t>with diverse SOGIESC experience?</a:t>
            </a:r>
            <a:endParaRPr lang="en-US" cap="none" spc="0" dirty="0"/>
          </a:p>
        </p:txBody>
      </p:sp>
      <p:sp>
        <p:nvSpPr>
          <p:cNvPr id="14" name="Rectangle 13">
            <a:extLst>
              <a:ext uri="{FF2B5EF4-FFF2-40B4-BE49-F238E27FC236}">
                <a16:creationId xmlns:a16="http://schemas.microsoft.com/office/drawing/2014/main" id="{44C469FD-3482-2847-B7DE-66D3EA2A86DD}"/>
              </a:ext>
            </a:extLst>
          </p:cNvPr>
          <p:cNvSpPr/>
          <p:nvPr/>
        </p:nvSpPr>
        <p:spPr>
          <a:xfrm>
            <a:off x="-19931" y="3696056"/>
            <a:ext cx="13036202" cy="507831"/>
          </a:xfrm>
          <a:prstGeom prst="rect">
            <a:avLst/>
          </a:prstGeom>
          <a:solidFill>
            <a:schemeClr val="tx2"/>
          </a:solidFill>
        </p:spPr>
        <p:txBody>
          <a:bodyPr wrap="square">
            <a:spAutoFit/>
          </a:bodyPr>
          <a:lstStyle/>
          <a:p>
            <a:pPr algn="ctr"/>
            <a:r>
              <a:rPr lang="en-US" altLang="en-US" sz="2700" b="1" dirty="0">
                <a:solidFill>
                  <a:schemeClr val="bg1"/>
                </a:solidFill>
                <a:latin typeface="Calibri" charset="0"/>
                <a:ea typeface="MS PGothic" charset="-128"/>
                <a:cs typeface="Calibri" charset="0"/>
              </a:rPr>
              <a:t>During migration or forced displacement, people with diverse SOGIESC may experience:</a:t>
            </a:r>
          </a:p>
        </p:txBody>
      </p:sp>
      <p:cxnSp>
        <p:nvCxnSpPr>
          <p:cNvPr id="56" name="Straight Connector 55">
            <a:extLst>
              <a:ext uri="{FF2B5EF4-FFF2-40B4-BE49-F238E27FC236}">
                <a16:creationId xmlns:a16="http://schemas.microsoft.com/office/drawing/2014/main" id="{5B24821B-B555-FB48-894B-4205473986C7}"/>
              </a:ext>
            </a:extLst>
          </p:cNvPr>
          <p:cNvCxnSpPr>
            <a:cxnSpLocks/>
          </p:cNvCxnSpPr>
          <p:nvPr/>
        </p:nvCxnSpPr>
        <p:spPr bwMode="auto">
          <a:xfrm>
            <a:off x="1292604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DA38825E-A0E4-264E-868A-68D5DD757BE7}"/>
              </a:ext>
            </a:extLst>
          </p:cNvPr>
          <p:cNvCxnSpPr>
            <a:cxnSpLocks/>
          </p:cNvCxnSpPr>
          <p:nvPr/>
        </p:nvCxnSpPr>
        <p:spPr bwMode="auto">
          <a:xfrm>
            <a:off x="3300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409547610"/>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3" y="1113906"/>
            <a:ext cx="2694051" cy="1913526"/>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7" y="3421210"/>
            <a:ext cx="8573503" cy="2151592"/>
          </a:xfrm>
        </p:spPr>
        <p:txBody>
          <a:bodyPr>
            <a:noAutofit/>
          </a:bodyPr>
          <a:lstStyle/>
          <a:p>
            <a:r>
              <a:rPr lang="en-US" altLang="en-US" sz="5400" dirty="0"/>
              <a:t>Considering</a:t>
            </a:r>
            <a:br>
              <a:rPr lang="en-US" altLang="en-US" sz="5400" dirty="0"/>
            </a:br>
            <a:r>
              <a:rPr lang="en-US" altLang="en-US" sz="5400" dirty="0"/>
              <a:t>Voluntary Repatriation</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3"/>
            <a:ext cx="4702055" cy="1630414"/>
          </a:xfrm>
        </p:spPr>
        <p:txBody>
          <a:bodyPr/>
          <a:lstStyle/>
          <a:p>
            <a:r>
              <a:rPr lang="en-US" dirty="0">
                <a:solidFill>
                  <a:schemeClr val="tx2"/>
                </a:solidFill>
              </a:rPr>
              <a:t>Exercise</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WORKBOOK - PAGE </a:t>
            </a:r>
            <a:r>
              <a:rPr lang="en-US" sz="3600" b="1" dirty="0">
                <a:solidFill>
                  <a:schemeClr val="tx2"/>
                </a:solidFill>
              </a:rPr>
              <a:t>41</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80</a:t>
            </a:fld>
            <a:endParaRPr lang="en-US" altLang="en-US" sz="1200" dirty="0">
              <a:solidFill>
                <a:schemeClr val="bg1"/>
              </a:solidFill>
            </a:endParaRPr>
          </a:p>
        </p:txBody>
      </p:sp>
    </p:spTree>
    <p:extLst>
      <p:ext uri="{BB962C8B-B14F-4D97-AF65-F5344CB8AC3E}">
        <p14:creationId xmlns:p14="http://schemas.microsoft.com/office/powerpoint/2010/main" val="63793279"/>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74" name="Group 73">
            <a:extLst>
              <a:ext uri="{FF2B5EF4-FFF2-40B4-BE49-F238E27FC236}">
                <a16:creationId xmlns:a16="http://schemas.microsoft.com/office/drawing/2014/main" id="{8112B13B-C959-F34C-84DE-ABA29133DA45}"/>
              </a:ext>
            </a:extLst>
          </p:cNvPr>
          <p:cNvGrpSpPr/>
          <p:nvPr/>
        </p:nvGrpSpPr>
        <p:grpSpPr>
          <a:xfrm>
            <a:off x="5930256" y="6515154"/>
            <a:ext cx="6978920" cy="1351212"/>
            <a:chOff x="6661445" y="2343862"/>
            <a:chExt cx="6978920" cy="1351212"/>
          </a:xfrm>
        </p:grpSpPr>
        <p:grpSp>
          <p:nvGrpSpPr>
            <p:cNvPr id="75" name="Group 1149">
              <a:extLst>
                <a:ext uri="{FF2B5EF4-FFF2-40B4-BE49-F238E27FC236}">
                  <a16:creationId xmlns:a16="http://schemas.microsoft.com/office/drawing/2014/main" id="{844E50D1-C1F5-084C-8FD9-35ED0855408A}"/>
                </a:ext>
              </a:extLst>
            </p:cNvPr>
            <p:cNvGrpSpPr/>
            <p:nvPr/>
          </p:nvGrpSpPr>
          <p:grpSpPr>
            <a:xfrm>
              <a:off x="6661445" y="2343862"/>
              <a:ext cx="6978920" cy="1351212"/>
              <a:chOff x="-617329" y="-870311"/>
              <a:chExt cx="21807842" cy="1900368"/>
            </a:xfrm>
          </p:grpSpPr>
          <p:sp>
            <p:nvSpPr>
              <p:cNvPr id="77" name="Shape 1147">
                <a:extLst>
                  <a:ext uri="{FF2B5EF4-FFF2-40B4-BE49-F238E27FC236}">
                    <a16:creationId xmlns:a16="http://schemas.microsoft.com/office/drawing/2014/main" id="{FFD488A9-A31B-5E49-BEA8-89B555F05D61}"/>
                  </a:ext>
                </a:extLst>
              </p:cNvPr>
              <p:cNvSpPr/>
              <p:nvPr/>
            </p:nvSpPr>
            <p:spPr>
              <a:xfrm>
                <a:off x="-617329" y="-870311"/>
                <a:ext cx="21807842" cy="1900368"/>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89" dirty="0"/>
              </a:p>
            </p:txBody>
          </p:sp>
          <p:sp>
            <p:nvSpPr>
              <p:cNvPr id="78" name="Shape 1148">
                <a:extLst>
                  <a:ext uri="{FF2B5EF4-FFF2-40B4-BE49-F238E27FC236}">
                    <a16:creationId xmlns:a16="http://schemas.microsoft.com/office/drawing/2014/main" id="{1B6A5C92-729B-FE4A-AB0B-DA136C510DCB}"/>
                  </a:ext>
                </a:extLst>
              </p:cNvPr>
              <p:cNvSpPr/>
              <p:nvPr/>
            </p:nvSpPr>
            <p:spPr>
              <a:xfrm>
                <a:off x="849638" y="-720348"/>
                <a:ext cx="18276634" cy="16506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Local integration options may thus be limited or non-existent. This option should be carefully reviewed.</a:t>
                </a:r>
              </a:p>
            </p:txBody>
          </p:sp>
        </p:grpSp>
        <p:sp>
          <p:nvSpPr>
            <p:cNvPr id="76" name="Shape 1150">
              <a:extLst>
                <a:ext uri="{FF2B5EF4-FFF2-40B4-BE49-F238E27FC236}">
                  <a16:creationId xmlns:a16="http://schemas.microsoft.com/office/drawing/2014/main" id="{81DBBCBC-A55E-F040-B1A3-5B28F7BEF7EF}"/>
                </a:ext>
              </a:extLst>
            </p:cNvPr>
            <p:cNvSpPr/>
            <p:nvPr/>
          </p:nvSpPr>
          <p:spPr>
            <a:xfrm rot="5400000">
              <a:off x="6556219" y="2552098"/>
              <a:ext cx="548640" cy="31089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89" dirty="0"/>
            </a:p>
          </p:txBody>
        </p:sp>
      </p:grpSp>
      <p:grpSp>
        <p:nvGrpSpPr>
          <p:cNvPr id="44" name="Group 43">
            <a:extLst>
              <a:ext uri="{FF2B5EF4-FFF2-40B4-BE49-F238E27FC236}">
                <a16:creationId xmlns:a16="http://schemas.microsoft.com/office/drawing/2014/main" id="{B12601C1-37B2-4342-A8D8-2389BD1A5A29}"/>
              </a:ext>
            </a:extLst>
          </p:cNvPr>
          <p:cNvGrpSpPr/>
          <p:nvPr/>
        </p:nvGrpSpPr>
        <p:grpSpPr>
          <a:xfrm>
            <a:off x="5930256" y="2428174"/>
            <a:ext cx="6978920" cy="1675997"/>
            <a:chOff x="6661445" y="2430945"/>
            <a:chExt cx="6978920" cy="1675997"/>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09"/>
              <a:ext cx="6978920" cy="1675233"/>
              <a:chOff x="-617329" y="-746761"/>
              <a:chExt cx="21807842" cy="2356078"/>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1"/>
                <a:ext cx="21807842" cy="2356078"/>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621928"/>
                <a:ext cx="20340875" cy="217007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In many cases, LGBTIQ+ people struggle to access the same services in the CoA as other persons of concern, such as health care, education and self-reliance assistance due to discrimination.</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514792"/>
            <a:ext cx="6978920" cy="1575012"/>
            <a:chOff x="6661445" y="2198552"/>
            <a:chExt cx="6978920" cy="1575012"/>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575012"/>
              <a:chOff x="-617329" y="-1074678"/>
              <a:chExt cx="21807842" cy="2215125"/>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215125"/>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8" y="-673458"/>
                <a:ext cx="18967187" cy="16506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They may also struggle to access and maintain employment and safe housing and may face greater security issues due to discrimination.</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63254" y="257412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5"/>
            <a:ext cx="6978920" cy="1342875"/>
            <a:chOff x="6661445" y="2471466"/>
            <a:chExt cx="6978920" cy="1342875"/>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6"/>
              <a:ext cx="6978920" cy="1342875"/>
              <a:chOff x="-617329" y="-690846"/>
              <a:chExt cx="21807842" cy="1888645"/>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6"/>
                <a:ext cx="21807842" cy="1888645"/>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4"/>
                <a:ext cx="19516886" cy="16506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err="1">
                    <a:solidFill>
                      <a:schemeClr val="tx2"/>
                    </a:solidFill>
                  </a:rPr>
                  <a:t>CoAs</a:t>
                </a:r>
                <a:r>
                  <a:rPr lang="en-US" sz="2400" dirty="0">
                    <a:solidFill>
                      <a:schemeClr val="tx2"/>
                    </a:solidFill>
                  </a:rPr>
                  <a:t> may not be welcoming or may have discriminatory or persecutory laws or practices, including abuse and </a:t>
                </a:r>
                <a:r>
                  <a:rPr lang="en-US" sz="2400" dirty="0" err="1">
                    <a:solidFill>
                      <a:schemeClr val="tx2"/>
                    </a:solidFill>
                  </a:rPr>
                  <a:t>refoulement</a:t>
                </a:r>
                <a:r>
                  <a:rPr lang="en-US" sz="2400" dirty="0">
                    <a:solidFill>
                      <a:schemeClr val="tx2"/>
                    </a:solidFill>
                  </a:rPr>
                  <a:t>.  </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62888" y="260410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pic>
        <p:nvPicPr>
          <p:cNvPr id="68" name="Picture Placeholder 3">
            <a:extLst>
              <a:ext uri="{FF2B5EF4-FFF2-40B4-BE49-F238E27FC236}">
                <a16:creationId xmlns:a16="http://schemas.microsoft.com/office/drawing/2014/main" id="{6FD8CC77-D3E0-9446-928E-075431691C5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273" b="273"/>
          <a:stretch/>
        </p:blipFill>
        <p:spPr>
          <a:xfrm>
            <a:off x="2" y="0"/>
            <a:ext cx="5957147" cy="9756775"/>
          </a:xfrm>
        </p:spPr>
      </p:pic>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81</a:t>
            </a:fld>
            <a:endParaRPr lang="en-US" altLang="en-US" sz="1200" dirty="0">
              <a:solidFill>
                <a:schemeClr val="bg1"/>
              </a:solidFill>
            </a:endParaRPr>
          </a:p>
        </p:txBody>
      </p:sp>
      <p:sp>
        <p:nvSpPr>
          <p:cNvPr id="13" name="Rectangle 12">
            <a:extLst>
              <a:ext uri="{FF2B5EF4-FFF2-40B4-BE49-F238E27FC236}">
                <a16:creationId xmlns:a16="http://schemas.microsoft.com/office/drawing/2014/main" id="{96C9AD98-4853-3E4D-8AED-F078796DE831}"/>
              </a:ext>
            </a:extLst>
          </p:cNvPr>
          <p:cNvSpPr/>
          <p:nvPr/>
        </p:nvSpPr>
        <p:spPr bwMode="auto">
          <a:xfrm>
            <a:off x="-276" y="-82688"/>
            <a:ext cx="5950615"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sp>
        <p:nvSpPr>
          <p:cNvPr id="139" name="Shape 139"/>
          <p:cNvSpPr txBox="1">
            <a:spLocks noGrp="1"/>
          </p:cNvSpPr>
          <p:nvPr>
            <p:ph type="body" sz="quarter" idx="11"/>
          </p:nvPr>
        </p:nvSpPr>
        <p:spPr>
          <a:xfrm>
            <a:off x="-409424" y="6586594"/>
            <a:ext cx="6727750" cy="1219598"/>
          </a:xfrm>
        </p:spPr>
        <p:txBody>
          <a:bodyPr/>
          <a:lstStyle/>
          <a:p>
            <a:pPr defTabSz="914400"/>
            <a:r>
              <a:rPr lang="en-US" altLang="en-US" sz="3600" dirty="0">
                <a:latin typeface="Calibri" charset="0"/>
                <a:ea typeface="MS PGothic" charset="-128"/>
                <a:cs typeface="Calibri" charset="0"/>
              </a:rPr>
              <a:t>Local </a:t>
            </a:r>
            <a:br>
              <a:rPr lang="en-US" altLang="en-US" sz="3600" dirty="0">
                <a:latin typeface="Calibri" charset="0"/>
                <a:ea typeface="MS PGothic" charset="-128"/>
                <a:cs typeface="Calibri" charset="0"/>
              </a:rPr>
            </a:br>
            <a:r>
              <a:rPr lang="en-US" altLang="en-US" sz="3600" dirty="0">
                <a:latin typeface="Calibri" charset="0"/>
                <a:ea typeface="MS PGothic" charset="-128"/>
                <a:cs typeface="Calibri" charset="0"/>
              </a:rPr>
              <a:t>Integration</a:t>
            </a:r>
            <a:endParaRPr lang="en-US" altLang="en-US" sz="3600" spc="300" dirty="0">
              <a:latin typeface="Calibri" pitchFamily="34" charset="0"/>
            </a:endParaRPr>
          </a:p>
        </p:txBody>
      </p:sp>
      <p:sp>
        <p:nvSpPr>
          <p:cNvPr id="34" name="Rectangle 33"/>
          <p:cNvSpPr/>
          <p:nvPr/>
        </p:nvSpPr>
        <p:spPr bwMode="auto">
          <a:xfrm>
            <a:off x="170992" y="6502127"/>
            <a:ext cx="5620023" cy="1375027"/>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grpSp>
        <p:nvGrpSpPr>
          <p:cNvPr id="3" name="Group 2">
            <a:extLst>
              <a:ext uri="{FF2B5EF4-FFF2-40B4-BE49-F238E27FC236}">
                <a16:creationId xmlns:a16="http://schemas.microsoft.com/office/drawing/2014/main" id="{35E0ADD5-9EAF-AA44-824D-3D981B3D85A4}"/>
              </a:ext>
            </a:extLst>
          </p:cNvPr>
          <p:cNvGrpSpPr/>
          <p:nvPr/>
        </p:nvGrpSpPr>
        <p:grpSpPr>
          <a:xfrm>
            <a:off x="5289756" y="9111916"/>
            <a:ext cx="2460403" cy="724209"/>
            <a:chOff x="5592733" y="9111916"/>
            <a:chExt cx="2460403" cy="724209"/>
          </a:xfrm>
        </p:grpSpPr>
        <p:sp>
          <p:nvSpPr>
            <p:cNvPr id="27" name="Round Same Side Corner Rectangle 26">
              <a:extLst>
                <a:ext uri="{FF2B5EF4-FFF2-40B4-BE49-F238E27FC236}">
                  <a16:creationId xmlns:a16="http://schemas.microsoft.com/office/drawing/2014/main" id="{19CC08A8-81D6-2E44-A626-87E4D33641E5}"/>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40" name="Group 39">
              <a:extLst>
                <a:ext uri="{FF2B5EF4-FFF2-40B4-BE49-F238E27FC236}">
                  <a16:creationId xmlns:a16="http://schemas.microsoft.com/office/drawing/2014/main" id="{1CAA9BFD-9D0B-0E49-ADE4-1B8B0B7A326A}"/>
                </a:ext>
              </a:extLst>
            </p:cNvPr>
            <p:cNvGrpSpPr/>
            <p:nvPr/>
          </p:nvGrpSpPr>
          <p:grpSpPr>
            <a:xfrm>
              <a:off x="5765132" y="9259761"/>
              <a:ext cx="2041918" cy="473126"/>
              <a:chOff x="5582387" y="8894626"/>
              <a:chExt cx="2041918" cy="473126"/>
            </a:xfrm>
          </p:grpSpPr>
          <p:pic>
            <p:nvPicPr>
              <p:cNvPr id="41" name="Picture 40">
                <a:extLst>
                  <a:ext uri="{FF2B5EF4-FFF2-40B4-BE49-F238E27FC236}">
                    <a16:creationId xmlns:a16="http://schemas.microsoft.com/office/drawing/2014/main" id="{E1E7524B-CA36-1E40-95C9-DDE58CF7FA41}"/>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2" name="Straight Connector 41">
                <a:extLst>
                  <a:ext uri="{FF2B5EF4-FFF2-40B4-BE49-F238E27FC236}">
                    <a16:creationId xmlns:a16="http://schemas.microsoft.com/office/drawing/2014/main" id="{26AEC9A9-3508-4B43-8ABB-FC38EBCB957A}"/>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5B153F4B-3EF2-104F-A386-1ECEB81983A7}"/>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167032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nvGrpSpPr>
        <p:grpSpPr>
          <a:xfrm>
            <a:off x="5930256" y="3172848"/>
            <a:ext cx="6978920" cy="2121081"/>
            <a:chOff x="6661445" y="2430945"/>
            <a:chExt cx="6978920" cy="2121081"/>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09"/>
              <a:ext cx="6978920" cy="2120317"/>
              <a:chOff x="-617329" y="-746761"/>
              <a:chExt cx="21807842" cy="2982052"/>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1"/>
                <a:ext cx="21807842" cy="2982052"/>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621927"/>
                <a:ext cx="20340875" cy="26895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Mechanisms should be in place for partner organizations to make referrals following the principles of informed consent, confidentiality and “need-to-know” information sharing safeguards to protect information, and data protection.</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5686354"/>
            <a:ext cx="6978920" cy="1575012"/>
            <a:chOff x="6661445" y="2198552"/>
            <a:chExt cx="6978920" cy="1575012"/>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575012"/>
              <a:chOff x="-617329" y="-1074678"/>
              <a:chExt cx="21807842" cy="2215125"/>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215125"/>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8" y="-673458"/>
                <a:ext cx="18967187" cy="16506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Eligibility and priority level of LGBTIQ+ cases should be determined through a resettlement interview and assessment.</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63254" y="257412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5"/>
            <a:ext cx="6978920" cy="2151868"/>
            <a:chOff x="6661445" y="2471466"/>
            <a:chExt cx="6978920" cy="2151868"/>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6"/>
              <a:ext cx="6978920" cy="2151868"/>
              <a:chOff x="-617329" y="-690846"/>
              <a:chExt cx="21807842" cy="3026428"/>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6"/>
                <a:ext cx="21807842" cy="3026428"/>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4"/>
                <a:ext cx="19516886" cy="268950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While not all LGBTIQ+ persons of concern will be in need of and eligible for resettlement, it may be a viable solution and protection tool for those most at risk. In some instances, resettlement may be the only viable solution. </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62888" y="260410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pic>
        <p:nvPicPr>
          <p:cNvPr id="43" name="Picture Placeholder 5">
            <a:extLst>
              <a:ext uri="{FF2B5EF4-FFF2-40B4-BE49-F238E27FC236}">
                <a16:creationId xmlns:a16="http://schemas.microsoft.com/office/drawing/2014/main" id="{359C3800-3846-1D4B-BF0D-B12B60AFC3D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t="338" b="338"/>
          <a:stretch>
            <a:fillRect/>
          </a:stretch>
        </p:blipFill>
        <p:spPr>
          <a:xfrm>
            <a:off x="2" y="0"/>
            <a:ext cx="5957147" cy="9756775"/>
          </a:xfrm>
        </p:spPr>
      </p:pic>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82</a:t>
            </a:fld>
            <a:endParaRPr lang="en-US" altLang="en-US" sz="1200" dirty="0">
              <a:solidFill>
                <a:schemeClr val="bg1"/>
              </a:solidFill>
            </a:endParaRPr>
          </a:p>
        </p:txBody>
      </p:sp>
      <p:sp>
        <p:nvSpPr>
          <p:cNvPr id="13" name="Rectangle 12">
            <a:extLst>
              <a:ext uri="{FF2B5EF4-FFF2-40B4-BE49-F238E27FC236}">
                <a16:creationId xmlns:a16="http://schemas.microsoft.com/office/drawing/2014/main" id="{96C9AD98-4853-3E4D-8AED-F078796DE831}"/>
              </a:ext>
            </a:extLst>
          </p:cNvPr>
          <p:cNvSpPr/>
          <p:nvPr/>
        </p:nvSpPr>
        <p:spPr bwMode="auto">
          <a:xfrm>
            <a:off x="6534" y="-82688"/>
            <a:ext cx="5950615"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sp>
        <p:nvSpPr>
          <p:cNvPr id="139" name="Shape 139"/>
          <p:cNvSpPr txBox="1">
            <a:spLocks noGrp="1"/>
          </p:cNvSpPr>
          <p:nvPr>
            <p:ph type="body" sz="quarter" idx="11"/>
          </p:nvPr>
        </p:nvSpPr>
        <p:spPr>
          <a:xfrm>
            <a:off x="-409424" y="6586594"/>
            <a:ext cx="6727750" cy="1219598"/>
          </a:xfrm>
        </p:spPr>
        <p:txBody>
          <a:bodyPr/>
          <a:lstStyle/>
          <a:p>
            <a:pPr defTabSz="914400"/>
            <a:r>
              <a:rPr lang="en-US" altLang="en-US" sz="3600" dirty="0">
                <a:latin typeface="Calibri" charset="0"/>
                <a:ea typeface="MS PGothic" charset="-128"/>
                <a:cs typeface="Calibri" charset="0"/>
              </a:rPr>
              <a:t>Resettlement</a:t>
            </a:r>
            <a:endParaRPr lang="en-US" altLang="en-US" sz="3600" spc="300" dirty="0">
              <a:latin typeface="Calibri" pitchFamily="34" charset="0"/>
            </a:endParaRPr>
          </a:p>
        </p:txBody>
      </p:sp>
      <p:sp>
        <p:nvSpPr>
          <p:cNvPr id="34" name="Rectangle 33"/>
          <p:cNvSpPr/>
          <p:nvPr/>
        </p:nvSpPr>
        <p:spPr bwMode="auto">
          <a:xfrm>
            <a:off x="170992" y="6502127"/>
            <a:ext cx="5620023" cy="1375027"/>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grpSp>
        <p:nvGrpSpPr>
          <p:cNvPr id="35" name="Group 34">
            <a:extLst>
              <a:ext uri="{FF2B5EF4-FFF2-40B4-BE49-F238E27FC236}">
                <a16:creationId xmlns:a16="http://schemas.microsoft.com/office/drawing/2014/main" id="{2212D411-938F-0742-AAA2-4F69E5C224B4}"/>
              </a:ext>
            </a:extLst>
          </p:cNvPr>
          <p:cNvGrpSpPr/>
          <p:nvPr/>
        </p:nvGrpSpPr>
        <p:grpSpPr>
          <a:xfrm>
            <a:off x="5289756" y="9111916"/>
            <a:ext cx="2460403" cy="724209"/>
            <a:chOff x="5592733" y="9111916"/>
            <a:chExt cx="2460403" cy="724209"/>
          </a:xfrm>
        </p:grpSpPr>
        <p:sp>
          <p:nvSpPr>
            <p:cNvPr id="37" name="Round Same Side Corner Rectangle 36">
              <a:extLst>
                <a:ext uri="{FF2B5EF4-FFF2-40B4-BE49-F238E27FC236}">
                  <a16:creationId xmlns:a16="http://schemas.microsoft.com/office/drawing/2014/main" id="{5ECE7796-C97B-2849-A1F4-EB254C976762}"/>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40" name="Group 39">
              <a:extLst>
                <a:ext uri="{FF2B5EF4-FFF2-40B4-BE49-F238E27FC236}">
                  <a16:creationId xmlns:a16="http://schemas.microsoft.com/office/drawing/2014/main" id="{9D68E605-A5BB-984D-9BB3-7B08C434C084}"/>
                </a:ext>
              </a:extLst>
            </p:cNvPr>
            <p:cNvGrpSpPr/>
            <p:nvPr/>
          </p:nvGrpSpPr>
          <p:grpSpPr>
            <a:xfrm>
              <a:off x="5765132" y="9259761"/>
              <a:ext cx="2041918" cy="473126"/>
              <a:chOff x="5582387" y="8894626"/>
              <a:chExt cx="2041918" cy="473126"/>
            </a:xfrm>
          </p:grpSpPr>
          <p:pic>
            <p:nvPicPr>
              <p:cNvPr id="41" name="Picture 40">
                <a:extLst>
                  <a:ext uri="{FF2B5EF4-FFF2-40B4-BE49-F238E27FC236}">
                    <a16:creationId xmlns:a16="http://schemas.microsoft.com/office/drawing/2014/main" id="{C3427F80-7DC7-FA4E-9266-67DFAD4ACC21}"/>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2" name="Straight Connector 41">
                <a:extLst>
                  <a:ext uri="{FF2B5EF4-FFF2-40B4-BE49-F238E27FC236}">
                    <a16:creationId xmlns:a16="http://schemas.microsoft.com/office/drawing/2014/main" id="{578A87C9-CC2B-BB45-98EE-7CCA10B9F548}"/>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68DEF909-FAAA-9146-B2F9-DF385276E2EC}"/>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264761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Placeholder 5">
            <a:extLst>
              <a:ext uri="{FF2B5EF4-FFF2-40B4-BE49-F238E27FC236}">
                <a16:creationId xmlns:a16="http://schemas.microsoft.com/office/drawing/2014/main" id="{7476B483-76E7-E54B-ACF6-D157880709F7}"/>
              </a:ext>
            </a:extLst>
          </p:cNvPr>
          <p:cNvPicPr>
            <a:picLocks noChangeAspect="1"/>
          </p:cNvPicPr>
          <p:nvPr/>
        </p:nvPicPr>
        <p:blipFill rotWithShape="1">
          <a:blip r:embed="rId3">
            <a:extLst>
              <a:ext uri="{28A0092B-C50C-407E-A947-70E740481C1C}">
                <a14:useLocalDpi xmlns:a14="http://schemas.microsoft.com/office/drawing/2010/main" val="0"/>
              </a:ext>
            </a:extLst>
          </a:blip>
          <a:srcRect l="32298" t="5502" r="32298"/>
          <a:stretch/>
        </p:blipFill>
        <p:spPr>
          <a:xfrm>
            <a:off x="5349092" y="1561001"/>
            <a:ext cx="1171019" cy="1758143"/>
          </a:xfrm>
          <a:prstGeom prst="rect">
            <a:avLst/>
          </a:prstGeom>
        </p:spPr>
      </p:pic>
      <p:pic>
        <p:nvPicPr>
          <p:cNvPr id="64" name="Picture 63">
            <a:extLst>
              <a:ext uri="{FF2B5EF4-FFF2-40B4-BE49-F238E27FC236}">
                <a16:creationId xmlns:a16="http://schemas.microsoft.com/office/drawing/2014/main" id="{666BA25B-0DE5-E94E-9393-8AF0CD4E6304}"/>
              </a:ext>
            </a:extLst>
          </p:cNvPr>
          <p:cNvPicPr>
            <a:picLocks noChangeAspect="1"/>
          </p:cNvPicPr>
          <p:nvPr/>
        </p:nvPicPr>
        <p:blipFill>
          <a:blip r:embed="rId4"/>
          <a:stretch>
            <a:fillRect/>
          </a:stretch>
        </p:blipFill>
        <p:spPr>
          <a:xfrm>
            <a:off x="840942" y="1607107"/>
            <a:ext cx="2491977" cy="1691852"/>
          </a:xfrm>
          <a:prstGeom prst="rect">
            <a:avLst/>
          </a:prstGeom>
        </p:spPr>
      </p:pic>
      <p:pic>
        <p:nvPicPr>
          <p:cNvPr id="65" name="Picture 64">
            <a:extLst>
              <a:ext uri="{FF2B5EF4-FFF2-40B4-BE49-F238E27FC236}">
                <a16:creationId xmlns:a16="http://schemas.microsoft.com/office/drawing/2014/main" id="{B2F726A1-E415-6C40-8B7E-55CA3C220AD7}"/>
              </a:ext>
            </a:extLst>
          </p:cNvPr>
          <p:cNvPicPr>
            <a:picLocks noChangeAspect="1"/>
          </p:cNvPicPr>
          <p:nvPr/>
        </p:nvPicPr>
        <p:blipFill rotWithShape="1">
          <a:blip r:embed="rId5"/>
          <a:srcRect l="24113" t="19025" r="14836" b="-2"/>
          <a:stretch/>
        </p:blipFill>
        <p:spPr>
          <a:xfrm>
            <a:off x="6427765" y="1617370"/>
            <a:ext cx="1911175" cy="1739644"/>
          </a:xfrm>
          <a:prstGeom prst="rect">
            <a:avLst/>
          </a:prstGeom>
          <a:noFill/>
        </p:spPr>
      </p:pic>
      <p:pic>
        <p:nvPicPr>
          <p:cNvPr id="89" name="Content Placeholder 4">
            <a:extLst>
              <a:ext uri="{FF2B5EF4-FFF2-40B4-BE49-F238E27FC236}">
                <a16:creationId xmlns:a16="http://schemas.microsoft.com/office/drawing/2014/main" id="{A8853702-75E0-7140-B92F-E121D0905892}"/>
              </a:ext>
            </a:extLst>
          </p:cNvPr>
          <p:cNvPicPr>
            <a:picLocks noChangeAspect="1"/>
          </p:cNvPicPr>
          <p:nvPr/>
        </p:nvPicPr>
        <p:blipFill rotWithShape="1">
          <a:blip r:embed="rId6"/>
          <a:srcRect r="14830"/>
          <a:stretch/>
        </p:blipFill>
        <p:spPr>
          <a:xfrm>
            <a:off x="10807696" y="1607106"/>
            <a:ext cx="2189937" cy="1749906"/>
          </a:xfrm>
          <a:prstGeom prst="rect">
            <a:avLst/>
          </a:prstGeom>
        </p:spPr>
      </p:pic>
      <p:pic>
        <p:nvPicPr>
          <p:cNvPr id="90" name="Picture 89">
            <a:extLst>
              <a:ext uri="{FF2B5EF4-FFF2-40B4-BE49-F238E27FC236}">
                <a16:creationId xmlns:a16="http://schemas.microsoft.com/office/drawing/2014/main" id="{590F1355-68D1-3B46-A069-8B1D132A924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7401" t="10372" r="20531" b="13677"/>
          <a:stretch/>
        </p:blipFill>
        <p:spPr>
          <a:xfrm>
            <a:off x="3282120" y="1607106"/>
            <a:ext cx="2073897" cy="1721480"/>
          </a:xfrm>
          <a:prstGeom prst="rect">
            <a:avLst/>
          </a:prstGeom>
        </p:spPr>
      </p:pic>
      <p:pic>
        <p:nvPicPr>
          <p:cNvPr id="93" name="Picture Placeholder 3">
            <a:extLst>
              <a:ext uri="{FF2B5EF4-FFF2-40B4-BE49-F238E27FC236}">
                <a16:creationId xmlns:a16="http://schemas.microsoft.com/office/drawing/2014/main" id="{F8DEE5DC-4057-9943-A029-C0BE7D42CB30}"/>
              </a:ext>
            </a:extLst>
          </p:cNvPr>
          <p:cNvPicPr>
            <a:picLocks noChangeAspect="1"/>
          </p:cNvPicPr>
          <p:nvPr/>
        </p:nvPicPr>
        <p:blipFill rotWithShape="1">
          <a:blip r:embed="rId8">
            <a:extLst>
              <a:ext uri="{28A0092B-C50C-407E-A947-70E740481C1C}">
                <a14:useLocalDpi xmlns:a14="http://schemas.microsoft.com/office/drawing/2010/main" val="0"/>
              </a:ext>
            </a:extLst>
          </a:blip>
          <a:srcRect l="27671" t="8784" r="32160"/>
          <a:stretch/>
        </p:blipFill>
        <p:spPr>
          <a:xfrm>
            <a:off x="-7510" y="1607106"/>
            <a:ext cx="1097049" cy="1712038"/>
          </a:xfrm>
          <a:prstGeom prst="rect">
            <a:avLst/>
          </a:prstGeom>
        </p:spPr>
      </p:pic>
      <p:pic>
        <p:nvPicPr>
          <p:cNvPr id="92" name="Picture Placeholder 4">
            <a:extLst>
              <a:ext uri="{FF2B5EF4-FFF2-40B4-BE49-F238E27FC236}">
                <a16:creationId xmlns:a16="http://schemas.microsoft.com/office/drawing/2014/main" id="{5C75B3B8-3CAF-7B40-ABBE-5F8BCB264592}"/>
              </a:ext>
            </a:extLst>
          </p:cNvPr>
          <p:cNvPicPr>
            <a:picLocks noChangeAspect="1"/>
          </p:cNvPicPr>
          <p:nvPr/>
        </p:nvPicPr>
        <p:blipFill>
          <a:blip r:embed="rId9">
            <a:extLst>
              <a:ext uri="{28A0092B-C50C-407E-A947-70E740481C1C}">
                <a14:useLocalDpi xmlns:a14="http://schemas.microsoft.com/office/drawing/2010/main" val="0"/>
              </a:ext>
            </a:extLst>
          </a:blip>
          <a:srcRect l="633" r="633"/>
          <a:stretch>
            <a:fillRect/>
          </a:stretch>
        </p:blipFill>
        <p:spPr>
          <a:xfrm>
            <a:off x="8288936" y="1615974"/>
            <a:ext cx="2491358" cy="1868519"/>
          </a:xfrm>
          <a:prstGeom prst="rect">
            <a:avLst/>
          </a:prstGeom>
        </p:spPr>
      </p:pic>
      <p:sp>
        <p:nvSpPr>
          <p:cNvPr id="636" name="Shape 636"/>
          <p:cNvSpPr>
            <a:spLocks noGrp="1"/>
          </p:cNvSpPr>
          <p:nvPr>
            <p:ph type="title"/>
          </p:nvPr>
        </p:nvSpPr>
        <p:spPr/>
        <p:txBody>
          <a:bodyPr>
            <a:normAutofit/>
          </a:bodyPr>
          <a:lstStyle/>
          <a:p>
            <a:pPr lvl="0"/>
            <a:r>
              <a:rPr lang="en-US" dirty="0"/>
              <a:t>Resettlement Referrals</a:t>
            </a:r>
          </a:p>
        </p:txBody>
      </p:sp>
      <p:sp>
        <p:nvSpPr>
          <p:cNvPr id="58" name="Rectangle 57">
            <a:extLst>
              <a:ext uri="{FF2B5EF4-FFF2-40B4-BE49-F238E27FC236}">
                <a16:creationId xmlns:a16="http://schemas.microsoft.com/office/drawing/2014/main" id="{019BE8AE-501E-1F48-AC79-B8E01F54FFB4}"/>
              </a:ext>
            </a:extLst>
          </p:cNvPr>
          <p:cNvSpPr/>
          <p:nvPr/>
        </p:nvSpPr>
        <p:spPr>
          <a:xfrm>
            <a:off x="0" y="3269958"/>
            <a:ext cx="13003213" cy="1384995"/>
          </a:xfrm>
          <a:prstGeom prst="rect">
            <a:avLst/>
          </a:prstGeom>
          <a:solidFill>
            <a:schemeClr val="accent2"/>
          </a:solidFill>
        </p:spPr>
        <p:txBody>
          <a:bodyPr wrap="square">
            <a:spAutoFit/>
          </a:bodyPr>
          <a:lstStyle/>
          <a:p>
            <a:pPr algn="ctr"/>
            <a:r>
              <a:rPr lang="en-US" sz="2800" b="1" dirty="0">
                <a:solidFill>
                  <a:schemeClr val="bg1"/>
                </a:solidFill>
              </a:rPr>
              <a:t>Specific vulnerabilities and protection needs of LGBTIQ+ persons of concern are mainstreamed and addressed through existing resettlement categories. Depending </a:t>
            </a:r>
            <a:br>
              <a:rPr lang="en-US" sz="2800" b="1" dirty="0">
                <a:solidFill>
                  <a:schemeClr val="bg1"/>
                </a:solidFill>
              </a:rPr>
            </a:br>
            <a:r>
              <a:rPr lang="en-US" sz="2800" b="1" dirty="0">
                <a:solidFill>
                  <a:schemeClr val="bg1"/>
                </a:solidFill>
              </a:rPr>
              <a:t>on the circumstances, LGBTIQ+ people may qualify under: </a:t>
            </a:r>
          </a:p>
        </p:txBody>
      </p:sp>
      <p:sp>
        <p:nvSpPr>
          <p:cNvPr id="54" name="Inhaltsplatzhalter 4">
            <a:extLst>
              <a:ext uri="{FF2B5EF4-FFF2-40B4-BE49-F238E27FC236}">
                <a16:creationId xmlns:a16="http://schemas.microsoft.com/office/drawing/2014/main" id="{A451A872-A7D4-1947-8EA0-F29357057B5A}"/>
              </a:ext>
            </a:extLst>
          </p:cNvPr>
          <p:cNvSpPr txBox="1">
            <a:spLocks/>
          </p:cNvSpPr>
          <p:nvPr/>
        </p:nvSpPr>
        <p:spPr>
          <a:xfrm>
            <a:off x="991979" y="5363757"/>
            <a:ext cx="5473593" cy="4308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800" dirty="0">
                <a:solidFill>
                  <a:schemeClr val="tx1">
                    <a:lumMod val="75000"/>
                    <a:lumOff val="25000"/>
                  </a:schemeClr>
                </a:solidFill>
                <a:latin typeface="+mn-lt"/>
              </a:rPr>
              <a:t>Legal and/or physical protection </a:t>
            </a:r>
          </a:p>
        </p:txBody>
      </p:sp>
      <p:sp>
        <p:nvSpPr>
          <p:cNvPr id="62" name="Freeform 15">
            <a:extLst>
              <a:ext uri="{FF2B5EF4-FFF2-40B4-BE49-F238E27FC236}">
                <a16:creationId xmlns:a16="http://schemas.microsoft.com/office/drawing/2014/main" id="{C0EED996-9F6F-0549-99AA-E74B98384E2F}"/>
              </a:ext>
            </a:extLst>
          </p:cNvPr>
          <p:cNvSpPr>
            <a:spLocks/>
          </p:cNvSpPr>
          <p:nvPr/>
        </p:nvSpPr>
        <p:spPr bwMode="auto">
          <a:xfrm>
            <a:off x="469234" y="5452230"/>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99" name="Inhaltsplatzhalter 4">
            <a:extLst>
              <a:ext uri="{FF2B5EF4-FFF2-40B4-BE49-F238E27FC236}">
                <a16:creationId xmlns:a16="http://schemas.microsoft.com/office/drawing/2014/main" id="{287C5A3D-E0D4-E046-9060-9692FDD1EE92}"/>
              </a:ext>
            </a:extLst>
          </p:cNvPr>
          <p:cNvSpPr txBox="1">
            <a:spLocks/>
          </p:cNvSpPr>
          <p:nvPr/>
        </p:nvSpPr>
        <p:spPr>
          <a:xfrm>
            <a:off x="1002100" y="6310170"/>
            <a:ext cx="5473593" cy="4308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800" dirty="0">
                <a:solidFill>
                  <a:schemeClr val="tx1">
                    <a:lumMod val="75000"/>
                    <a:lumOff val="25000"/>
                  </a:schemeClr>
                </a:solidFill>
                <a:latin typeface="+mn-lt"/>
              </a:rPr>
              <a:t> Survivors of violence and/or torture</a:t>
            </a:r>
          </a:p>
        </p:txBody>
      </p:sp>
      <p:sp>
        <p:nvSpPr>
          <p:cNvPr id="100" name="Freeform 15">
            <a:extLst>
              <a:ext uri="{FF2B5EF4-FFF2-40B4-BE49-F238E27FC236}">
                <a16:creationId xmlns:a16="http://schemas.microsoft.com/office/drawing/2014/main" id="{21EAA202-3E18-EA4E-BED0-9EEB5571E774}"/>
              </a:ext>
            </a:extLst>
          </p:cNvPr>
          <p:cNvSpPr>
            <a:spLocks/>
          </p:cNvSpPr>
          <p:nvPr/>
        </p:nvSpPr>
        <p:spPr bwMode="auto">
          <a:xfrm>
            <a:off x="469234" y="6388126"/>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01" name="Inhaltsplatzhalter 4">
            <a:extLst>
              <a:ext uri="{FF2B5EF4-FFF2-40B4-BE49-F238E27FC236}">
                <a16:creationId xmlns:a16="http://schemas.microsoft.com/office/drawing/2014/main" id="{88046CB5-6F14-034E-AFD1-5F4F275B1E79}"/>
              </a:ext>
            </a:extLst>
          </p:cNvPr>
          <p:cNvSpPr txBox="1">
            <a:spLocks/>
          </p:cNvSpPr>
          <p:nvPr/>
        </p:nvSpPr>
        <p:spPr>
          <a:xfrm>
            <a:off x="1059358" y="7202146"/>
            <a:ext cx="5473593" cy="4308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800" dirty="0">
                <a:solidFill>
                  <a:schemeClr val="tx1">
                    <a:lumMod val="75000"/>
                    <a:lumOff val="25000"/>
                  </a:schemeClr>
                </a:solidFill>
                <a:latin typeface="Calibri" panose="020F0502020204030204" pitchFamily="34" charset="0"/>
              </a:rPr>
              <a:t>Women and girls at risk</a:t>
            </a:r>
          </a:p>
        </p:txBody>
      </p:sp>
      <p:sp>
        <p:nvSpPr>
          <p:cNvPr id="104" name="Freeform 15">
            <a:extLst>
              <a:ext uri="{FF2B5EF4-FFF2-40B4-BE49-F238E27FC236}">
                <a16:creationId xmlns:a16="http://schemas.microsoft.com/office/drawing/2014/main" id="{72681DB2-8E54-DD47-A32C-C38212F38367}"/>
              </a:ext>
            </a:extLst>
          </p:cNvPr>
          <p:cNvSpPr>
            <a:spLocks/>
          </p:cNvSpPr>
          <p:nvPr/>
        </p:nvSpPr>
        <p:spPr bwMode="auto">
          <a:xfrm>
            <a:off x="469234" y="7295572"/>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09" name="Inhaltsplatzhalter 4">
            <a:extLst>
              <a:ext uri="{FF2B5EF4-FFF2-40B4-BE49-F238E27FC236}">
                <a16:creationId xmlns:a16="http://schemas.microsoft.com/office/drawing/2014/main" id="{523A0B49-23CD-C64E-A53F-6F53BD64EB08}"/>
              </a:ext>
            </a:extLst>
          </p:cNvPr>
          <p:cNvSpPr txBox="1">
            <a:spLocks/>
          </p:cNvSpPr>
          <p:nvPr/>
        </p:nvSpPr>
        <p:spPr>
          <a:xfrm>
            <a:off x="1065515" y="8047158"/>
            <a:ext cx="5473593" cy="4308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800" dirty="0">
                <a:solidFill>
                  <a:schemeClr val="tx1">
                    <a:lumMod val="75000"/>
                    <a:lumOff val="25000"/>
                  </a:schemeClr>
                </a:solidFill>
                <a:latin typeface="Calibri" panose="020F0502020204030204" pitchFamily="34" charset="0"/>
              </a:rPr>
              <a:t>Children or adolescents at risk</a:t>
            </a:r>
          </a:p>
        </p:txBody>
      </p:sp>
      <p:sp>
        <p:nvSpPr>
          <p:cNvPr id="110" name="Freeform 15">
            <a:extLst>
              <a:ext uri="{FF2B5EF4-FFF2-40B4-BE49-F238E27FC236}">
                <a16:creationId xmlns:a16="http://schemas.microsoft.com/office/drawing/2014/main" id="{4149FB54-88B2-C641-A4D2-6D4DDBCB8B2B}"/>
              </a:ext>
            </a:extLst>
          </p:cNvPr>
          <p:cNvSpPr>
            <a:spLocks/>
          </p:cNvSpPr>
          <p:nvPr/>
        </p:nvSpPr>
        <p:spPr bwMode="auto">
          <a:xfrm>
            <a:off x="469234" y="8119672"/>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28" name="Inhaltsplatzhalter 4">
            <a:extLst>
              <a:ext uri="{FF2B5EF4-FFF2-40B4-BE49-F238E27FC236}">
                <a16:creationId xmlns:a16="http://schemas.microsoft.com/office/drawing/2014/main" id="{89D6F0D5-5620-6949-B8ED-4FABE53689D4}"/>
              </a:ext>
            </a:extLst>
          </p:cNvPr>
          <p:cNvSpPr txBox="1">
            <a:spLocks/>
          </p:cNvSpPr>
          <p:nvPr/>
        </p:nvSpPr>
        <p:spPr>
          <a:xfrm>
            <a:off x="7529620" y="5446868"/>
            <a:ext cx="5473593" cy="4308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800" dirty="0">
                <a:solidFill>
                  <a:schemeClr val="tx1">
                    <a:lumMod val="75000"/>
                    <a:lumOff val="25000"/>
                  </a:schemeClr>
                </a:solidFill>
                <a:latin typeface="+mn-lt"/>
              </a:rPr>
              <a:t>Family reunification</a:t>
            </a:r>
          </a:p>
        </p:txBody>
      </p:sp>
      <p:sp>
        <p:nvSpPr>
          <p:cNvPr id="129" name="Freeform 15">
            <a:extLst>
              <a:ext uri="{FF2B5EF4-FFF2-40B4-BE49-F238E27FC236}">
                <a16:creationId xmlns:a16="http://schemas.microsoft.com/office/drawing/2014/main" id="{0106F65D-888C-804B-8913-AFDC10FD976D}"/>
              </a:ext>
            </a:extLst>
          </p:cNvPr>
          <p:cNvSpPr>
            <a:spLocks/>
          </p:cNvSpPr>
          <p:nvPr/>
        </p:nvSpPr>
        <p:spPr bwMode="auto">
          <a:xfrm>
            <a:off x="6998422" y="5547197"/>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30" name="Inhaltsplatzhalter 4">
            <a:extLst>
              <a:ext uri="{FF2B5EF4-FFF2-40B4-BE49-F238E27FC236}">
                <a16:creationId xmlns:a16="http://schemas.microsoft.com/office/drawing/2014/main" id="{B7B8C9D8-F3F6-BA4C-B715-04BAB1F4D125}"/>
              </a:ext>
            </a:extLst>
          </p:cNvPr>
          <p:cNvSpPr txBox="1">
            <a:spLocks/>
          </p:cNvSpPr>
          <p:nvPr/>
        </p:nvSpPr>
        <p:spPr>
          <a:xfrm>
            <a:off x="7529619" y="6243100"/>
            <a:ext cx="5473593" cy="4308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800" dirty="0">
                <a:solidFill>
                  <a:schemeClr val="tx1">
                    <a:lumMod val="75000"/>
                    <a:lumOff val="25000"/>
                  </a:schemeClr>
                </a:solidFill>
                <a:latin typeface="+mn-lt"/>
              </a:rPr>
              <a:t>Medical needs category</a:t>
            </a:r>
          </a:p>
        </p:txBody>
      </p:sp>
      <p:sp>
        <p:nvSpPr>
          <p:cNvPr id="131" name="Freeform 15">
            <a:extLst>
              <a:ext uri="{FF2B5EF4-FFF2-40B4-BE49-F238E27FC236}">
                <a16:creationId xmlns:a16="http://schemas.microsoft.com/office/drawing/2014/main" id="{E88D24A8-DF81-5B43-9AA0-C5011B7A6593}"/>
              </a:ext>
            </a:extLst>
          </p:cNvPr>
          <p:cNvSpPr>
            <a:spLocks/>
          </p:cNvSpPr>
          <p:nvPr/>
        </p:nvSpPr>
        <p:spPr bwMode="auto">
          <a:xfrm>
            <a:off x="6998422" y="6357451"/>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42" name="Slide Number Placeholder 5">
            <a:extLst>
              <a:ext uri="{FF2B5EF4-FFF2-40B4-BE49-F238E27FC236}">
                <a16:creationId xmlns:a16="http://schemas.microsoft.com/office/drawing/2014/main" id="{10D89118-FA7A-A940-945D-BD208AE41AE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83</a:t>
            </a:fld>
            <a:endParaRPr lang="en-US" altLang="en-US" sz="1200" dirty="0">
              <a:solidFill>
                <a:schemeClr val="bg1"/>
              </a:solidFill>
            </a:endParaRPr>
          </a:p>
        </p:txBody>
      </p:sp>
      <p:cxnSp>
        <p:nvCxnSpPr>
          <p:cNvPr id="4" name="Straight Connector 3">
            <a:extLst>
              <a:ext uri="{FF2B5EF4-FFF2-40B4-BE49-F238E27FC236}">
                <a16:creationId xmlns:a16="http://schemas.microsoft.com/office/drawing/2014/main" id="{6C47EC89-13D1-C544-BDA9-A3D27940F79B}"/>
              </a:ext>
            </a:extLst>
          </p:cNvPr>
          <p:cNvCxnSpPr/>
          <p:nvPr/>
        </p:nvCxnSpPr>
        <p:spPr bwMode="auto">
          <a:xfrm>
            <a:off x="1089539" y="1607106"/>
            <a:ext cx="0" cy="1749906"/>
          </a:xfrm>
          <a:prstGeom prst="line">
            <a:avLst/>
          </a:prstGeom>
          <a:blipFill dpi="0" rotWithShape="0">
            <a:blip r:embed="rId10"/>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4" name="Straight Connector 93">
            <a:extLst>
              <a:ext uri="{FF2B5EF4-FFF2-40B4-BE49-F238E27FC236}">
                <a16:creationId xmlns:a16="http://schemas.microsoft.com/office/drawing/2014/main" id="{90A0EC2B-9958-7049-B0DE-457B920D8CF5}"/>
              </a:ext>
            </a:extLst>
          </p:cNvPr>
          <p:cNvCxnSpPr/>
          <p:nvPr/>
        </p:nvCxnSpPr>
        <p:spPr bwMode="auto">
          <a:xfrm>
            <a:off x="3285066" y="1607106"/>
            <a:ext cx="0" cy="1749906"/>
          </a:xfrm>
          <a:prstGeom prst="line">
            <a:avLst/>
          </a:prstGeom>
          <a:blipFill dpi="0" rotWithShape="0">
            <a:blip r:embed="rId10"/>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5" name="Straight Connector 94">
            <a:extLst>
              <a:ext uri="{FF2B5EF4-FFF2-40B4-BE49-F238E27FC236}">
                <a16:creationId xmlns:a16="http://schemas.microsoft.com/office/drawing/2014/main" id="{9611E187-A5B1-DA46-8532-1F42C2B51C2B}"/>
              </a:ext>
            </a:extLst>
          </p:cNvPr>
          <p:cNvCxnSpPr/>
          <p:nvPr/>
        </p:nvCxnSpPr>
        <p:spPr bwMode="auto">
          <a:xfrm>
            <a:off x="6427766" y="1607106"/>
            <a:ext cx="0" cy="1749906"/>
          </a:xfrm>
          <a:prstGeom prst="line">
            <a:avLst/>
          </a:prstGeom>
          <a:blipFill dpi="0" rotWithShape="0">
            <a:blip r:embed="rId10"/>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6" name="Straight Connector 95">
            <a:extLst>
              <a:ext uri="{FF2B5EF4-FFF2-40B4-BE49-F238E27FC236}">
                <a16:creationId xmlns:a16="http://schemas.microsoft.com/office/drawing/2014/main" id="{0A3D4A75-B839-154C-AB10-2F35C4CB53AA}"/>
              </a:ext>
            </a:extLst>
          </p:cNvPr>
          <p:cNvCxnSpPr/>
          <p:nvPr/>
        </p:nvCxnSpPr>
        <p:spPr bwMode="auto">
          <a:xfrm>
            <a:off x="8244484" y="1607106"/>
            <a:ext cx="0" cy="1749906"/>
          </a:xfrm>
          <a:prstGeom prst="line">
            <a:avLst/>
          </a:prstGeom>
          <a:blipFill dpi="0" rotWithShape="0">
            <a:blip r:embed="rId10"/>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7" name="Straight Connector 96">
            <a:extLst>
              <a:ext uri="{FF2B5EF4-FFF2-40B4-BE49-F238E27FC236}">
                <a16:creationId xmlns:a16="http://schemas.microsoft.com/office/drawing/2014/main" id="{2403591B-0786-BB43-BF3B-A1C8FDB8B540}"/>
              </a:ext>
            </a:extLst>
          </p:cNvPr>
          <p:cNvCxnSpPr/>
          <p:nvPr/>
        </p:nvCxnSpPr>
        <p:spPr bwMode="auto">
          <a:xfrm>
            <a:off x="10780294" y="1607106"/>
            <a:ext cx="0" cy="1749906"/>
          </a:xfrm>
          <a:prstGeom prst="line">
            <a:avLst/>
          </a:prstGeom>
          <a:blipFill dpi="0" rotWithShape="0">
            <a:blip r:embed="rId10"/>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7" name="Straight Connector 116">
            <a:extLst>
              <a:ext uri="{FF2B5EF4-FFF2-40B4-BE49-F238E27FC236}">
                <a16:creationId xmlns:a16="http://schemas.microsoft.com/office/drawing/2014/main" id="{587AD3BF-3EDF-C345-8DB9-C1A75A1F62E0}"/>
              </a:ext>
            </a:extLst>
          </p:cNvPr>
          <p:cNvCxnSpPr/>
          <p:nvPr/>
        </p:nvCxnSpPr>
        <p:spPr bwMode="auto">
          <a:xfrm>
            <a:off x="5341916" y="1607106"/>
            <a:ext cx="0" cy="1749906"/>
          </a:xfrm>
          <a:prstGeom prst="line">
            <a:avLst/>
          </a:prstGeom>
          <a:blipFill dpi="0" rotWithShape="0">
            <a:blip r:embed="rId10"/>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8" name="Straight Connector 117">
            <a:extLst>
              <a:ext uri="{FF2B5EF4-FFF2-40B4-BE49-F238E27FC236}">
                <a16:creationId xmlns:a16="http://schemas.microsoft.com/office/drawing/2014/main" id="{F685485F-0F93-D742-8864-373F0528ED8E}"/>
              </a:ext>
            </a:extLst>
          </p:cNvPr>
          <p:cNvCxnSpPr>
            <a:cxnSpLocks/>
          </p:cNvCxnSpPr>
          <p:nvPr/>
        </p:nvCxnSpPr>
        <p:spPr bwMode="auto">
          <a:xfrm>
            <a:off x="-7510" y="1606316"/>
            <a:ext cx="13005143" cy="0"/>
          </a:xfrm>
          <a:prstGeom prst="line">
            <a:avLst/>
          </a:prstGeom>
          <a:blipFill dpi="0" rotWithShape="0">
            <a:blip r:embed="rId10"/>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24211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fade">
                                      <p:cBhvr>
                                        <p:cTn id="23" dur="500"/>
                                        <p:tgtEl>
                                          <p:spTgt spid="10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fade">
                                      <p:cBhvr>
                                        <p:cTn id="26" dur="500"/>
                                        <p:tgtEl>
                                          <p:spTgt spid="10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500"/>
                                        <p:tgtEl>
                                          <p:spTgt spid="1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9"/>
                                        </p:tgtEl>
                                        <p:attrNameLst>
                                          <p:attrName>style.visibility</p:attrName>
                                        </p:attrNameLst>
                                      </p:cBhvr>
                                      <p:to>
                                        <p:strVal val="visible"/>
                                      </p:to>
                                    </p:set>
                                    <p:animEffect transition="in" filter="fade">
                                      <p:cBhvr>
                                        <p:cTn id="34" dur="500"/>
                                        <p:tgtEl>
                                          <p:spTgt spid="10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9"/>
                                        </p:tgtEl>
                                        <p:attrNameLst>
                                          <p:attrName>style.visibility</p:attrName>
                                        </p:attrNameLst>
                                      </p:cBhvr>
                                      <p:to>
                                        <p:strVal val="visible"/>
                                      </p:to>
                                    </p:set>
                                    <p:animEffect transition="in" filter="fade">
                                      <p:cBhvr>
                                        <p:cTn id="39" dur="500"/>
                                        <p:tgtEl>
                                          <p:spTgt spid="1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8"/>
                                        </p:tgtEl>
                                        <p:attrNameLst>
                                          <p:attrName>style.visibility</p:attrName>
                                        </p:attrNameLst>
                                      </p:cBhvr>
                                      <p:to>
                                        <p:strVal val="visible"/>
                                      </p:to>
                                    </p:set>
                                    <p:animEffect transition="in" filter="fade">
                                      <p:cBhvr>
                                        <p:cTn id="42" dur="500"/>
                                        <p:tgtEl>
                                          <p:spTgt spid="1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1"/>
                                        </p:tgtEl>
                                        <p:attrNameLst>
                                          <p:attrName>style.visibility</p:attrName>
                                        </p:attrNameLst>
                                      </p:cBhvr>
                                      <p:to>
                                        <p:strVal val="visible"/>
                                      </p:to>
                                    </p:set>
                                    <p:animEffect transition="in" filter="fade">
                                      <p:cBhvr>
                                        <p:cTn id="47" dur="500"/>
                                        <p:tgtEl>
                                          <p:spTgt spid="13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0"/>
                                        </p:tgtEl>
                                        <p:attrNameLst>
                                          <p:attrName>style.visibility</p:attrName>
                                        </p:attrNameLst>
                                      </p:cBhvr>
                                      <p:to>
                                        <p:strVal val="visible"/>
                                      </p:to>
                                    </p:set>
                                    <p:animEffect transition="in" filter="fade">
                                      <p:cBhvr>
                                        <p:cTn id="50"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2" grpId="0" animBg="1"/>
      <p:bldP spid="99" grpId="0"/>
      <p:bldP spid="100" grpId="0" animBg="1"/>
      <p:bldP spid="101" grpId="0"/>
      <p:bldP spid="104" grpId="0" animBg="1"/>
      <p:bldP spid="109" grpId="0"/>
      <p:bldP spid="110" grpId="0" animBg="1"/>
      <p:bldP spid="128" grpId="0"/>
      <p:bldP spid="129" grpId="0" animBg="1"/>
      <p:bldP spid="130" grpId="0"/>
      <p:bldP spid="13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nvGrpSpPr>
        <p:grpSpPr>
          <a:xfrm>
            <a:off x="5930256" y="2226821"/>
            <a:ext cx="6978920" cy="1753801"/>
            <a:chOff x="6661445" y="2430945"/>
            <a:chExt cx="6978920" cy="1753801"/>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09"/>
              <a:ext cx="6978920" cy="1753037"/>
              <a:chOff x="-617329" y="-746761"/>
              <a:chExt cx="21807842" cy="2465503"/>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1"/>
                <a:ext cx="21807842" cy="2465503"/>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621927"/>
                <a:ext cx="20340875" cy="21700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If eligibility and acceptance is confirmed, some individuals may require temporary protective measures, such as safe shelter, relocation to an urban center or evacuation to an ETF/C. </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51912" y="2549357"/>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201544"/>
            <a:ext cx="6978920" cy="2197586"/>
            <a:chOff x="6661445" y="2198552"/>
            <a:chExt cx="6978920" cy="2197586"/>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2197586"/>
              <a:chOff x="-617329" y="-1074678"/>
              <a:chExt cx="21807842" cy="3090724"/>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3090724"/>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8" y="-869155"/>
                <a:ext cx="18967187" cy="26895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An individual’s SOGIESC may be material to their RSD or resettlement case or shared later in the process. Some individuals flee their countries for mixed reasons but have serious protection risks related to SOGIESC.</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5"/>
            <a:ext cx="6978920" cy="1372577"/>
            <a:chOff x="6661445" y="2471466"/>
            <a:chExt cx="6978920" cy="1372577"/>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6"/>
              <a:ext cx="6978920" cy="1372577"/>
              <a:chOff x="-617329" y="-690846"/>
              <a:chExt cx="21807842" cy="1930418"/>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6"/>
                <a:ext cx="21807842" cy="1930418"/>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4"/>
                <a:ext cx="20340875" cy="16506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Although many LGBTIQ+ cases will warrant </a:t>
                </a:r>
                <a:br>
                  <a:rPr lang="en-US" sz="2400" dirty="0">
                    <a:solidFill>
                      <a:schemeClr val="tx2"/>
                    </a:solidFill>
                  </a:rPr>
                </a:br>
                <a:r>
                  <a:rPr lang="en-US" sz="2400" dirty="0">
                    <a:solidFill>
                      <a:schemeClr val="tx2"/>
                    </a:solidFill>
                  </a:rPr>
                  <a:t>urgent or emergency referral, each case should be evaluated on its own merit. Use the HRIT to assess.</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40" name="Group 39">
            <a:extLst>
              <a:ext uri="{FF2B5EF4-FFF2-40B4-BE49-F238E27FC236}">
                <a16:creationId xmlns:a16="http://schemas.microsoft.com/office/drawing/2014/main" id="{FD679BAF-4A15-1846-8B64-22907D1EC142}"/>
              </a:ext>
            </a:extLst>
          </p:cNvPr>
          <p:cNvGrpSpPr/>
          <p:nvPr/>
        </p:nvGrpSpPr>
        <p:grpSpPr>
          <a:xfrm>
            <a:off x="5930256" y="6617854"/>
            <a:ext cx="6978920" cy="2061355"/>
            <a:chOff x="6661445" y="2198552"/>
            <a:chExt cx="6978920" cy="2061355"/>
          </a:xfrm>
        </p:grpSpPr>
        <p:grpSp>
          <p:nvGrpSpPr>
            <p:cNvPr id="41" name="Group 1149">
              <a:extLst>
                <a:ext uri="{FF2B5EF4-FFF2-40B4-BE49-F238E27FC236}">
                  <a16:creationId xmlns:a16="http://schemas.microsoft.com/office/drawing/2014/main" id="{A5D51D77-B5D4-8E4E-8914-CC5D1ADBCB76}"/>
                </a:ext>
              </a:extLst>
            </p:cNvPr>
            <p:cNvGrpSpPr/>
            <p:nvPr/>
          </p:nvGrpSpPr>
          <p:grpSpPr>
            <a:xfrm>
              <a:off x="6661445" y="2198552"/>
              <a:ext cx="6978920" cy="2061355"/>
              <a:chOff x="-617329" y="-1074678"/>
              <a:chExt cx="21807842" cy="2899126"/>
            </a:xfrm>
          </p:grpSpPr>
          <p:sp>
            <p:nvSpPr>
              <p:cNvPr id="45" name="Shape 1147">
                <a:extLst>
                  <a:ext uri="{FF2B5EF4-FFF2-40B4-BE49-F238E27FC236}">
                    <a16:creationId xmlns:a16="http://schemas.microsoft.com/office/drawing/2014/main" id="{7DABE163-617F-284B-BC09-B774E9DFEEF7}"/>
                  </a:ext>
                </a:extLst>
              </p:cNvPr>
              <p:cNvSpPr/>
              <p:nvPr/>
            </p:nvSpPr>
            <p:spPr>
              <a:xfrm>
                <a:off x="-617329" y="-1074678"/>
                <a:ext cx="21807842" cy="2899126"/>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47" name="Shape 1148">
                <a:extLst>
                  <a:ext uri="{FF2B5EF4-FFF2-40B4-BE49-F238E27FC236}">
                    <a16:creationId xmlns:a16="http://schemas.microsoft.com/office/drawing/2014/main" id="{665AABA1-F7AA-2843-8640-C209280E0FD1}"/>
                  </a:ext>
                </a:extLst>
              </p:cNvPr>
              <p:cNvSpPr/>
              <p:nvPr/>
            </p:nvSpPr>
            <p:spPr>
              <a:xfrm>
                <a:off x="849638" y="-869155"/>
                <a:ext cx="18967187" cy="26895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Resettlement needs should be assessed without reference to discretion or what a person could “reasonably tolerate” if returned to the </a:t>
                </a:r>
                <a:r>
                  <a:rPr lang="en-US" sz="2400" dirty="0" err="1">
                    <a:solidFill>
                      <a:schemeClr val="tx2"/>
                    </a:solidFill>
                  </a:rPr>
                  <a:t>CoO</a:t>
                </a:r>
                <a:r>
                  <a:rPr lang="en-US" sz="2400" dirty="0">
                    <a:solidFill>
                      <a:schemeClr val="tx2"/>
                    </a:solidFill>
                  </a:rPr>
                  <a:t>. Both bars have been discredited as violating human rights.</a:t>
                </a:r>
              </a:p>
            </p:txBody>
          </p:sp>
        </p:grpSp>
        <p:sp>
          <p:nvSpPr>
            <p:cNvPr id="42" name="Shape 1150">
              <a:extLst>
                <a:ext uri="{FF2B5EF4-FFF2-40B4-BE49-F238E27FC236}">
                  <a16:creationId xmlns:a16="http://schemas.microsoft.com/office/drawing/2014/main" id="{496D9CE5-D830-804A-BD81-A1FF1EE7A5EF}"/>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pic>
        <p:nvPicPr>
          <p:cNvPr id="37" name="Picture Placeholder 3">
            <a:extLst>
              <a:ext uri="{FF2B5EF4-FFF2-40B4-BE49-F238E27FC236}">
                <a16:creationId xmlns:a16="http://schemas.microsoft.com/office/drawing/2014/main" id="{0FB08A3B-1FEE-CE4D-A964-F80234185016}"/>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t="338" b="338"/>
          <a:stretch>
            <a:fillRect/>
          </a:stretch>
        </p:blipFill>
        <p:spPr>
          <a:xfrm>
            <a:off x="2" y="0"/>
            <a:ext cx="5929980" cy="9756775"/>
          </a:xfrm>
          <a:ln>
            <a:noFill/>
          </a:ln>
        </p:spPr>
      </p:pic>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84</a:t>
            </a:fld>
            <a:endParaRPr lang="en-US" altLang="en-US" sz="1200" dirty="0">
              <a:solidFill>
                <a:schemeClr val="bg1"/>
              </a:solidFill>
            </a:endParaRPr>
          </a:p>
        </p:txBody>
      </p:sp>
      <p:sp>
        <p:nvSpPr>
          <p:cNvPr id="13" name="Rectangle 12">
            <a:extLst>
              <a:ext uri="{FF2B5EF4-FFF2-40B4-BE49-F238E27FC236}">
                <a16:creationId xmlns:a16="http://schemas.microsoft.com/office/drawing/2014/main" id="{96C9AD98-4853-3E4D-8AED-F078796DE831}"/>
              </a:ext>
            </a:extLst>
          </p:cNvPr>
          <p:cNvSpPr/>
          <p:nvPr/>
        </p:nvSpPr>
        <p:spPr bwMode="auto">
          <a:xfrm>
            <a:off x="-3960" y="-363265"/>
            <a:ext cx="5950615"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sp>
        <p:nvSpPr>
          <p:cNvPr id="139" name="Shape 139"/>
          <p:cNvSpPr txBox="1">
            <a:spLocks noGrp="1"/>
          </p:cNvSpPr>
          <p:nvPr>
            <p:ph type="body" sz="quarter" idx="11"/>
          </p:nvPr>
        </p:nvSpPr>
        <p:spPr>
          <a:xfrm>
            <a:off x="-409424" y="6586594"/>
            <a:ext cx="6727750" cy="1219598"/>
          </a:xfrm>
        </p:spPr>
        <p:txBody>
          <a:bodyPr/>
          <a:lstStyle/>
          <a:p>
            <a:pPr defTabSz="914400"/>
            <a:r>
              <a:rPr lang="en-US" altLang="en-US" sz="3600" dirty="0"/>
              <a:t>Assessing </a:t>
            </a:r>
            <a:br>
              <a:rPr lang="en-US" altLang="en-US" sz="3600" dirty="0"/>
            </a:br>
            <a:r>
              <a:rPr lang="en-US" altLang="en-US" sz="3600" dirty="0"/>
              <a:t>Resettlement Needs</a:t>
            </a:r>
            <a:endParaRPr lang="en-US" altLang="en-US" sz="3600" spc="300" dirty="0">
              <a:latin typeface="Calibri" pitchFamily="34" charset="0"/>
            </a:endParaRPr>
          </a:p>
        </p:txBody>
      </p:sp>
      <p:sp>
        <p:nvSpPr>
          <p:cNvPr id="34" name="Rectangle 33"/>
          <p:cNvSpPr/>
          <p:nvPr/>
        </p:nvSpPr>
        <p:spPr bwMode="auto">
          <a:xfrm>
            <a:off x="170992" y="6502127"/>
            <a:ext cx="5620023" cy="1375027"/>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grpSp>
        <p:nvGrpSpPr>
          <p:cNvPr id="74" name="Group 73">
            <a:extLst>
              <a:ext uri="{FF2B5EF4-FFF2-40B4-BE49-F238E27FC236}">
                <a16:creationId xmlns:a16="http://schemas.microsoft.com/office/drawing/2014/main" id="{3C3B4358-CEC0-3243-9A47-99CF77FEA976}"/>
              </a:ext>
            </a:extLst>
          </p:cNvPr>
          <p:cNvGrpSpPr/>
          <p:nvPr/>
        </p:nvGrpSpPr>
        <p:grpSpPr>
          <a:xfrm>
            <a:off x="5289756" y="9111916"/>
            <a:ext cx="2460403" cy="724209"/>
            <a:chOff x="5592733" y="9111916"/>
            <a:chExt cx="2460403" cy="724209"/>
          </a:xfrm>
        </p:grpSpPr>
        <p:sp>
          <p:nvSpPr>
            <p:cNvPr id="75" name="Round Same Side Corner Rectangle 74">
              <a:extLst>
                <a:ext uri="{FF2B5EF4-FFF2-40B4-BE49-F238E27FC236}">
                  <a16:creationId xmlns:a16="http://schemas.microsoft.com/office/drawing/2014/main" id="{3D3FF386-279B-CA44-809D-59F89551711B}"/>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76" name="Group 75">
              <a:extLst>
                <a:ext uri="{FF2B5EF4-FFF2-40B4-BE49-F238E27FC236}">
                  <a16:creationId xmlns:a16="http://schemas.microsoft.com/office/drawing/2014/main" id="{F62320BC-ED77-D347-A2F1-31DEAFEF9602}"/>
                </a:ext>
              </a:extLst>
            </p:cNvPr>
            <p:cNvGrpSpPr/>
            <p:nvPr/>
          </p:nvGrpSpPr>
          <p:grpSpPr>
            <a:xfrm>
              <a:off x="5765132" y="9259761"/>
              <a:ext cx="2041918" cy="473126"/>
              <a:chOff x="5582387" y="8894626"/>
              <a:chExt cx="2041918" cy="473126"/>
            </a:xfrm>
          </p:grpSpPr>
          <p:pic>
            <p:nvPicPr>
              <p:cNvPr id="77" name="Picture 76">
                <a:extLst>
                  <a:ext uri="{FF2B5EF4-FFF2-40B4-BE49-F238E27FC236}">
                    <a16:creationId xmlns:a16="http://schemas.microsoft.com/office/drawing/2014/main" id="{ADD9C9C8-C61F-014C-B1AB-6E7A5D498E48}"/>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78" name="Straight Connector 77">
                <a:extLst>
                  <a:ext uri="{FF2B5EF4-FFF2-40B4-BE49-F238E27FC236}">
                    <a16:creationId xmlns:a16="http://schemas.microsoft.com/office/drawing/2014/main" id="{140E76D2-9C06-7142-AB8D-7F283509D3B7}"/>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9" name="Picture 78">
                <a:extLst>
                  <a:ext uri="{FF2B5EF4-FFF2-40B4-BE49-F238E27FC236}">
                    <a16:creationId xmlns:a16="http://schemas.microsoft.com/office/drawing/2014/main" id="{B2C61837-4A22-6045-BE35-0707B2E2F4CD}"/>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58730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43" name="Picture Placeholder 2">
            <a:extLst>
              <a:ext uri="{FF2B5EF4-FFF2-40B4-BE49-F238E27FC236}">
                <a16:creationId xmlns:a16="http://schemas.microsoft.com/office/drawing/2014/main" id="{18FB434F-9939-C643-803D-710F244CB28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98" r="298"/>
          <a:stretch/>
        </p:blipFill>
        <p:spPr>
          <a:xfrm>
            <a:off x="2" y="0"/>
            <a:ext cx="5929980" cy="9756775"/>
          </a:xfrm>
        </p:spPr>
      </p:pic>
      <p:sp>
        <p:nvSpPr>
          <p:cNvPr id="49" name="Rectangle 48">
            <a:extLst>
              <a:ext uri="{FF2B5EF4-FFF2-40B4-BE49-F238E27FC236}">
                <a16:creationId xmlns:a16="http://schemas.microsoft.com/office/drawing/2014/main" id="{B3551FCC-AB93-FB45-9AEF-557233818349}"/>
              </a:ext>
            </a:extLst>
          </p:cNvPr>
          <p:cNvSpPr/>
          <p:nvPr/>
        </p:nvSpPr>
        <p:spPr bwMode="auto">
          <a:xfrm>
            <a:off x="-14225" y="-82688"/>
            <a:ext cx="5950615"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grpSp>
        <p:nvGrpSpPr>
          <p:cNvPr id="44" name="Group 43">
            <a:extLst>
              <a:ext uri="{FF2B5EF4-FFF2-40B4-BE49-F238E27FC236}">
                <a16:creationId xmlns:a16="http://schemas.microsoft.com/office/drawing/2014/main" id="{B12601C1-37B2-4342-A8D8-2389BD1A5A29}"/>
              </a:ext>
            </a:extLst>
          </p:cNvPr>
          <p:cNvGrpSpPr/>
          <p:nvPr/>
        </p:nvGrpSpPr>
        <p:grpSpPr>
          <a:xfrm>
            <a:off x="5930256" y="3639504"/>
            <a:ext cx="6978920" cy="1416855"/>
            <a:chOff x="6661445" y="2430945"/>
            <a:chExt cx="6978920" cy="1416855"/>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416090"/>
              <a:chOff x="-617329" y="-746760"/>
              <a:chExt cx="21807842" cy="1991615"/>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1991615"/>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621927"/>
                <a:ext cx="20340875" cy="16506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Any other concerns that the individual has in common with other people from the </a:t>
                </a:r>
                <a:r>
                  <a:rPr lang="en-US" sz="2400" dirty="0" err="1">
                    <a:solidFill>
                      <a:schemeClr val="tx2"/>
                    </a:solidFill>
                  </a:rPr>
                  <a:t>CoO</a:t>
                </a:r>
                <a:r>
                  <a:rPr lang="en-US" sz="2400" dirty="0">
                    <a:solidFill>
                      <a:schemeClr val="tx2"/>
                    </a:solidFill>
                  </a:rPr>
                  <a:t>/CoA should also be reflected.</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51912" y="2549357"/>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5691152"/>
            <a:ext cx="6978920" cy="1898170"/>
            <a:chOff x="6661445" y="2198552"/>
            <a:chExt cx="6978920" cy="1898170"/>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898170"/>
              <a:chOff x="-617329" y="-1074678"/>
              <a:chExt cx="21807842" cy="2669620"/>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669620"/>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8" y="-869155"/>
                <a:ext cx="20100405" cy="21700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The concept of dependency is central to who is considered a member of the family. Same-gender couples are recognized as a family unit for the purposes of resettlement processing by UNHCR.</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5"/>
            <a:ext cx="6978920" cy="2381135"/>
            <a:chOff x="6661445" y="2471466"/>
            <a:chExt cx="6978920" cy="2381135"/>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6"/>
              <a:ext cx="6978920" cy="2381135"/>
              <a:chOff x="-617329" y="-690846"/>
              <a:chExt cx="21807842" cy="3348874"/>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6"/>
                <a:ext cx="21807842" cy="3348874"/>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4"/>
                <a:ext cx="20340875" cy="32089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Protection and resettlement needs specific to the individual’s perceived or self-identified SOGIESC should be clearly reflected in the Resettlement Registration Form (RRF). This includes legal and protection-related information on the treatment of LGBTIQ+ people in the </a:t>
                </a:r>
                <a:r>
                  <a:rPr lang="en-US" sz="2400" dirty="0" err="1">
                    <a:solidFill>
                      <a:schemeClr val="tx2"/>
                    </a:solidFill>
                  </a:rPr>
                  <a:t>CoO</a:t>
                </a:r>
                <a:r>
                  <a:rPr lang="en-US" sz="2400" dirty="0">
                    <a:solidFill>
                      <a:schemeClr val="tx2"/>
                    </a:solidFill>
                  </a:rPr>
                  <a:t> and CoA. </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85</a:t>
            </a:fld>
            <a:endParaRPr lang="en-US" altLang="en-US" sz="1200" dirty="0">
              <a:solidFill>
                <a:schemeClr val="bg1"/>
              </a:solidFill>
            </a:endParaRPr>
          </a:p>
        </p:txBody>
      </p:sp>
      <p:sp>
        <p:nvSpPr>
          <p:cNvPr id="139" name="Shape 139"/>
          <p:cNvSpPr txBox="1">
            <a:spLocks noGrp="1"/>
          </p:cNvSpPr>
          <p:nvPr>
            <p:ph type="body" sz="quarter" idx="11"/>
          </p:nvPr>
        </p:nvSpPr>
        <p:spPr>
          <a:xfrm>
            <a:off x="-409424" y="6586594"/>
            <a:ext cx="6727750" cy="1219598"/>
          </a:xfrm>
        </p:spPr>
        <p:txBody>
          <a:bodyPr/>
          <a:lstStyle/>
          <a:p>
            <a:pPr defTabSz="914400"/>
            <a:r>
              <a:rPr lang="en-US" altLang="en-US" sz="3600" dirty="0"/>
              <a:t>The RRF</a:t>
            </a:r>
            <a:endParaRPr lang="en-US" altLang="en-US" sz="3600" spc="300" dirty="0">
              <a:latin typeface="Calibri" pitchFamily="34" charset="0"/>
            </a:endParaRPr>
          </a:p>
        </p:txBody>
      </p:sp>
      <p:sp>
        <p:nvSpPr>
          <p:cNvPr id="34" name="Rectangle 33"/>
          <p:cNvSpPr/>
          <p:nvPr/>
        </p:nvSpPr>
        <p:spPr bwMode="auto">
          <a:xfrm>
            <a:off x="170992" y="6502127"/>
            <a:ext cx="5620023" cy="1375027"/>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grpSp>
        <p:nvGrpSpPr>
          <p:cNvPr id="35" name="Group 34">
            <a:extLst>
              <a:ext uri="{FF2B5EF4-FFF2-40B4-BE49-F238E27FC236}">
                <a16:creationId xmlns:a16="http://schemas.microsoft.com/office/drawing/2014/main" id="{C334785E-83C4-A746-8241-133D29D4ED7B}"/>
              </a:ext>
            </a:extLst>
          </p:cNvPr>
          <p:cNvGrpSpPr/>
          <p:nvPr/>
        </p:nvGrpSpPr>
        <p:grpSpPr>
          <a:xfrm>
            <a:off x="5289756" y="9111916"/>
            <a:ext cx="2460403" cy="724209"/>
            <a:chOff x="5592733" y="9111916"/>
            <a:chExt cx="2460403" cy="724209"/>
          </a:xfrm>
        </p:grpSpPr>
        <p:sp>
          <p:nvSpPr>
            <p:cNvPr id="37" name="Round Same Side Corner Rectangle 36">
              <a:extLst>
                <a:ext uri="{FF2B5EF4-FFF2-40B4-BE49-F238E27FC236}">
                  <a16:creationId xmlns:a16="http://schemas.microsoft.com/office/drawing/2014/main" id="{ABBA71C8-D549-AD49-BE38-E43BFACC5731}"/>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40" name="Group 39">
              <a:extLst>
                <a:ext uri="{FF2B5EF4-FFF2-40B4-BE49-F238E27FC236}">
                  <a16:creationId xmlns:a16="http://schemas.microsoft.com/office/drawing/2014/main" id="{A0BD19D1-5603-0348-8CD1-641D4583F67C}"/>
                </a:ext>
              </a:extLst>
            </p:cNvPr>
            <p:cNvGrpSpPr/>
            <p:nvPr/>
          </p:nvGrpSpPr>
          <p:grpSpPr>
            <a:xfrm>
              <a:off x="5765132" y="9259761"/>
              <a:ext cx="2041918" cy="473126"/>
              <a:chOff x="5582387" y="8894626"/>
              <a:chExt cx="2041918" cy="473126"/>
            </a:xfrm>
          </p:grpSpPr>
          <p:pic>
            <p:nvPicPr>
              <p:cNvPr id="41" name="Picture 40">
                <a:extLst>
                  <a:ext uri="{FF2B5EF4-FFF2-40B4-BE49-F238E27FC236}">
                    <a16:creationId xmlns:a16="http://schemas.microsoft.com/office/drawing/2014/main" id="{671FD92A-6B6B-8049-A41B-4829BC364DD8}"/>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2" name="Straight Connector 41">
                <a:extLst>
                  <a:ext uri="{FF2B5EF4-FFF2-40B4-BE49-F238E27FC236}">
                    <a16:creationId xmlns:a16="http://schemas.microsoft.com/office/drawing/2014/main" id="{D28096E8-FD9E-3449-BB77-35DD177DD44E}"/>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FD461878-F268-D345-A33B-648EEF2D1D37}"/>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339834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nvGrpSpPr>
        <p:grpSpPr>
          <a:xfrm>
            <a:off x="5930256" y="2841020"/>
            <a:ext cx="6978920" cy="1416855"/>
            <a:chOff x="6661445" y="2430945"/>
            <a:chExt cx="6978920" cy="1416855"/>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416090"/>
              <a:chOff x="-617329" y="-746760"/>
              <a:chExt cx="21807842" cy="1991615"/>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1991615"/>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621926"/>
                <a:ext cx="18203357" cy="16506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Transgender people should be asked if there is a name, gender, title and pronoun with which they identify. </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685773"/>
            <a:ext cx="6978920" cy="1462683"/>
            <a:chOff x="6661445" y="2198552"/>
            <a:chExt cx="6978920" cy="1462683"/>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462683"/>
              <a:chOff x="-617329" y="-1074678"/>
              <a:chExt cx="21807842" cy="2057143"/>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057143"/>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5" y="-869155"/>
                <a:ext cx="19752604" cy="16506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Recall that self-defined gender identity is accepted without regard to legal documentation, hormone therapy or surgery.</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5"/>
            <a:ext cx="6978920" cy="1820803"/>
            <a:chOff x="6661445" y="2471466"/>
            <a:chExt cx="6978920" cy="1820803"/>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6"/>
              <a:ext cx="6978920" cy="1820803"/>
              <a:chOff x="-617329" y="-690846"/>
              <a:chExt cx="21807842" cy="2560812"/>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6"/>
                <a:ext cx="21807842" cy="2560812"/>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4"/>
                <a:ext cx="20340875" cy="21700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Not all resettlement countries accept same-gender partners for the purposes of immigration based on family reunification. Some require proof of co-habitation or legal registration. </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35" name="Group 34">
            <a:extLst>
              <a:ext uri="{FF2B5EF4-FFF2-40B4-BE49-F238E27FC236}">
                <a16:creationId xmlns:a16="http://schemas.microsoft.com/office/drawing/2014/main" id="{F62E3852-4946-7C4B-BB2D-0A9744F96B65}"/>
              </a:ext>
            </a:extLst>
          </p:cNvPr>
          <p:cNvGrpSpPr/>
          <p:nvPr/>
        </p:nvGrpSpPr>
        <p:grpSpPr>
          <a:xfrm>
            <a:off x="5930256" y="6528021"/>
            <a:ext cx="6978920" cy="1462683"/>
            <a:chOff x="6661445" y="2198552"/>
            <a:chExt cx="6978920" cy="1462683"/>
          </a:xfrm>
        </p:grpSpPr>
        <p:grpSp>
          <p:nvGrpSpPr>
            <p:cNvPr id="37" name="Group 1149">
              <a:extLst>
                <a:ext uri="{FF2B5EF4-FFF2-40B4-BE49-F238E27FC236}">
                  <a16:creationId xmlns:a16="http://schemas.microsoft.com/office/drawing/2014/main" id="{A15B2065-07E0-F341-B52F-24FF357C766B}"/>
                </a:ext>
              </a:extLst>
            </p:cNvPr>
            <p:cNvGrpSpPr/>
            <p:nvPr/>
          </p:nvGrpSpPr>
          <p:grpSpPr>
            <a:xfrm>
              <a:off x="6661445" y="2198552"/>
              <a:ext cx="6978920" cy="1462683"/>
              <a:chOff x="-617329" y="-1074678"/>
              <a:chExt cx="21807842" cy="2057143"/>
            </a:xfrm>
          </p:grpSpPr>
          <p:sp>
            <p:nvSpPr>
              <p:cNvPr id="41" name="Shape 1147">
                <a:extLst>
                  <a:ext uri="{FF2B5EF4-FFF2-40B4-BE49-F238E27FC236}">
                    <a16:creationId xmlns:a16="http://schemas.microsoft.com/office/drawing/2014/main" id="{023C1470-F1F5-D44C-9AD0-D0C1DA24E6FF}"/>
                  </a:ext>
                </a:extLst>
              </p:cNvPr>
              <p:cNvSpPr/>
              <p:nvPr/>
            </p:nvSpPr>
            <p:spPr>
              <a:xfrm>
                <a:off x="-617329" y="-1074678"/>
                <a:ext cx="21807842" cy="2057143"/>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42" name="Shape 1148">
                <a:extLst>
                  <a:ext uri="{FF2B5EF4-FFF2-40B4-BE49-F238E27FC236}">
                    <a16:creationId xmlns:a16="http://schemas.microsoft.com/office/drawing/2014/main" id="{8E062C3E-788D-FD4C-9BE7-85901696C3A2}"/>
                  </a:ext>
                </a:extLst>
              </p:cNvPr>
              <p:cNvSpPr/>
              <p:nvPr/>
            </p:nvSpPr>
            <p:spPr>
              <a:xfrm>
                <a:off x="849635" y="-869155"/>
                <a:ext cx="19752604" cy="16506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The correct name, gender and pronoun should </a:t>
                </a:r>
                <a:br>
                  <a:rPr lang="en-US" sz="2400" dirty="0">
                    <a:solidFill>
                      <a:schemeClr val="tx2"/>
                    </a:solidFill>
                  </a:rPr>
                </a:br>
                <a:r>
                  <a:rPr lang="en-US" sz="2400" dirty="0">
                    <a:solidFill>
                      <a:schemeClr val="tx2"/>
                    </a:solidFill>
                  </a:rPr>
                  <a:t>be reflected in the RRF, registration and other documentation. </a:t>
                </a:r>
              </a:p>
            </p:txBody>
          </p:sp>
        </p:grpSp>
        <p:sp>
          <p:nvSpPr>
            <p:cNvPr id="40" name="Shape 1150">
              <a:extLst>
                <a:ext uri="{FF2B5EF4-FFF2-40B4-BE49-F238E27FC236}">
                  <a16:creationId xmlns:a16="http://schemas.microsoft.com/office/drawing/2014/main" id="{40A9B0F0-1EB0-FE44-A91D-72FCAD6ACB68}"/>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pic>
        <p:nvPicPr>
          <p:cNvPr id="43" name="Picture Placeholder 2">
            <a:extLst>
              <a:ext uri="{FF2B5EF4-FFF2-40B4-BE49-F238E27FC236}">
                <a16:creationId xmlns:a16="http://schemas.microsoft.com/office/drawing/2014/main" id="{18FB434F-9939-C643-803D-710F244CB28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98" r="298"/>
          <a:stretch/>
        </p:blipFill>
        <p:spPr>
          <a:xfrm>
            <a:off x="2" y="0"/>
            <a:ext cx="5929980" cy="9756775"/>
          </a:xfrm>
        </p:spPr>
      </p:pic>
      <p:sp>
        <p:nvSpPr>
          <p:cNvPr id="49" name="Rectangle 48">
            <a:extLst>
              <a:ext uri="{FF2B5EF4-FFF2-40B4-BE49-F238E27FC236}">
                <a16:creationId xmlns:a16="http://schemas.microsoft.com/office/drawing/2014/main" id="{B3551FCC-AB93-FB45-9AEF-557233818349}"/>
              </a:ext>
            </a:extLst>
          </p:cNvPr>
          <p:cNvSpPr/>
          <p:nvPr/>
        </p:nvSpPr>
        <p:spPr bwMode="auto">
          <a:xfrm>
            <a:off x="-27167" y="-81020"/>
            <a:ext cx="5957149"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86</a:t>
            </a:fld>
            <a:endParaRPr lang="en-US" altLang="en-US" sz="1200" dirty="0">
              <a:solidFill>
                <a:schemeClr val="bg1"/>
              </a:solidFill>
            </a:endParaRPr>
          </a:p>
        </p:txBody>
      </p:sp>
      <p:sp>
        <p:nvSpPr>
          <p:cNvPr id="139" name="Shape 139"/>
          <p:cNvSpPr txBox="1">
            <a:spLocks noGrp="1"/>
          </p:cNvSpPr>
          <p:nvPr>
            <p:ph type="body" sz="quarter" idx="11"/>
          </p:nvPr>
        </p:nvSpPr>
        <p:spPr>
          <a:xfrm>
            <a:off x="-409424" y="6586594"/>
            <a:ext cx="6727750" cy="1219598"/>
          </a:xfrm>
        </p:spPr>
        <p:txBody>
          <a:bodyPr/>
          <a:lstStyle/>
          <a:p>
            <a:pPr defTabSz="914400"/>
            <a:r>
              <a:rPr lang="en-US" altLang="en-US" sz="3600" dirty="0"/>
              <a:t>The RRF</a:t>
            </a:r>
            <a:endParaRPr lang="en-US" altLang="en-US" sz="3600" spc="300" dirty="0">
              <a:latin typeface="Calibri" pitchFamily="34" charset="0"/>
            </a:endParaRPr>
          </a:p>
        </p:txBody>
      </p:sp>
      <p:sp>
        <p:nvSpPr>
          <p:cNvPr id="34" name="Rectangle 33"/>
          <p:cNvSpPr/>
          <p:nvPr/>
        </p:nvSpPr>
        <p:spPr bwMode="auto">
          <a:xfrm>
            <a:off x="170992" y="6502127"/>
            <a:ext cx="5620023" cy="1375027"/>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grpSp>
        <p:nvGrpSpPr>
          <p:cNvPr id="45" name="Group 44">
            <a:extLst>
              <a:ext uri="{FF2B5EF4-FFF2-40B4-BE49-F238E27FC236}">
                <a16:creationId xmlns:a16="http://schemas.microsoft.com/office/drawing/2014/main" id="{EC77E8B6-52C2-CC41-974D-DA10A18C8EAF}"/>
              </a:ext>
            </a:extLst>
          </p:cNvPr>
          <p:cNvGrpSpPr/>
          <p:nvPr/>
        </p:nvGrpSpPr>
        <p:grpSpPr>
          <a:xfrm>
            <a:off x="5289756" y="9111916"/>
            <a:ext cx="2460403" cy="724209"/>
            <a:chOff x="5592733" y="9111916"/>
            <a:chExt cx="2460403" cy="724209"/>
          </a:xfrm>
        </p:grpSpPr>
        <p:sp>
          <p:nvSpPr>
            <p:cNvPr id="47" name="Round Same Side Corner Rectangle 46">
              <a:extLst>
                <a:ext uri="{FF2B5EF4-FFF2-40B4-BE49-F238E27FC236}">
                  <a16:creationId xmlns:a16="http://schemas.microsoft.com/office/drawing/2014/main" id="{C6412723-3C6D-9643-9D95-E19007D17109}"/>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50" name="Group 49">
              <a:extLst>
                <a:ext uri="{FF2B5EF4-FFF2-40B4-BE49-F238E27FC236}">
                  <a16:creationId xmlns:a16="http://schemas.microsoft.com/office/drawing/2014/main" id="{1DD667D6-8E10-6C48-8A0F-6838CCC2CB0C}"/>
                </a:ext>
              </a:extLst>
            </p:cNvPr>
            <p:cNvGrpSpPr/>
            <p:nvPr/>
          </p:nvGrpSpPr>
          <p:grpSpPr>
            <a:xfrm>
              <a:off x="5765132" y="9259761"/>
              <a:ext cx="2041918" cy="473126"/>
              <a:chOff x="5582387" y="8894626"/>
              <a:chExt cx="2041918" cy="473126"/>
            </a:xfrm>
          </p:grpSpPr>
          <p:pic>
            <p:nvPicPr>
              <p:cNvPr id="68" name="Picture 67">
                <a:extLst>
                  <a:ext uri="{FF2B5EF4-FFF2-40B4-BE49-F238E27FC236}">
                    <a16:creationId xmlns:a16="http://schemas.microsoft.com/office/drawing/2014/main" id="{86FFA3DB-47CF-8D4D-8FDA-947B241BBADA}"/>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71" name="Straight Connector 70">
                <a:extLst>
                  <a:ext uri="{FF2B5EF4-FFF2-40B4-BE49-F238E27FC236}">
                    <a16:creationId xmlns:a16="http://schemas.microsoft.com/office/drawing/2014/main" id="{D66B19B3-0B10-7946-A064-11284C66819B}"/>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035812EB-CDD3-EA4F-9562-4B60528F3C8E}"/>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322920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nvGrpSpPr>
        <p:grpSpPr>
          <a:xfrm>
            <a:off x="5930256" y="2554434"/>
            <a:ext cx="6978920" cy="1655399"/>
            <a:chOff x="6661445" y="2430945"/>
            <a:chExt cx="6978920" cy="1655399"/>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654634"/>
              <a:chOff x="-617329" y="-746760"/>
              <a:chExt cx="21807842" cy="2327108"/>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2327108"/>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656685"/>
                <a:ext cx="18203357" cy="217007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Where legal documents from the CoA or </a:t>
                </a:r>
                <a:r>
                  <a:rPr lang="en-US" sz="2400" dirty="0" err="1">
                    <a:solidFill>
                      <a:schemeClr val="tx2"/>
                    </a:solidFill>
                  </a:rPr>
                  <a:t>CoO</a:t>
                </a:r>
                <a:r>
                  <a:rPr lang="en-US" sz="2400" dirty="0">
                    <a:solidFill>
                      <a:schemeClr val="tx2"/>
                    </a:solidFill>
                  </a:rPr>
                  <a:t> reflect the birth (or incorrect) name and sex, this information should be recorded under bio-data in “first name” and “sex.” </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488061"/>
            <a:ext cx="6978920" cy="1462683"/>
            <a:chOff x="6661445" y="2198552"/>
            <a:chExt cx="6978920" cy="1462683"/>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462683"/>
              <a:chOff x="-617329" y="-1074678"/>
              <a:chExt cx="21807842" cy="2057143"/>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057143"/>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5" y="-869155"/>
                <a:ext cx="19752604" cy="16506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The chosen name should be recorded under “Alias Names” and the chosen pronoun and gender should be used throughout the RRF. </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6"/>
            <a:ext cx="6978920" cy="1670594"/>
            <a:chOff x="6661445" y="2471467"/>
            <a:chExt cx="6978920" cy="1670594"/>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7"/>
              <a:ext cx="6978920" cy="1670594"/>
              <a:chOff x="-617329" y="-690845"/>
              <a:chExt cx="21807842" cy="2349555"/>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5"/>
                <a:ext cx="21807842" cy="2349555"/>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4"/>
                <a:ext cx="20340875" cy="21700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Where legal documents from the CoA or </a:t>
                </a:r>
                <a:r>
                  <a:rPr lang="en-US" sz="2400" dirty="0" err="1">
                    <a:solidFill>
                      <a:schemeClr val="tx2"/>
                    </a:solidFill>
                  </a:rPr>
                  <a:t>CoO</a:t>
                </a:r>
                <a:r>
                  <a:rPr lang="en-US" sz="2400" dirty="0">
                    <a:solidFill>
                      <a:schemeClr val="tx2"/>
                    </a:solidFill>
                  </a:rPr>
                  <a:t> reflect the correct name and gender, it should be recorded under bio-data in “first name” and “sex” and used throughout the RRF.</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35" name="Group 34">
            <a:extLst>
              <a:ext uri="{FF2B5EF4-FFF2-40B4-BE49-F238E27FC236}">
                <a16:creationId xmlns:a16="http://schemas.microsoft.com/office/drawing/2014/main" id="{F62E3852-4946-7C4B-BB2D-0A9744F96B65}"/>
              </a:ext>
            </a:extLst>
          </p:cNvPr>
          <p:cNvGrpSpPr/>
          <p:nvPr/>
        </p:nvGrpSpPr>
        <p:grpSpPr>
          <a:xfrm>
            <a:off x="5930256" y="6228972"/>
            <a:ext cx="6978920" cy="2134729"/>
            <a:chOff x="6661445" y="2122263"/>
            <a:chExt cx="6978920" cy="2134729"/>
          </a:xfrm>
        </p:grpSpPr>
        <p:grpSp>
          <p:nvGrpSpPr>
            <p:cNvPr id="37" name="Group 1149">
              <a:extLst>
                <a:ext uri="{FF2B5EF4-FFF2-40B4-BE49-F238E27FC236}">
                  <a16:creationId xmlns:a16="http://schemas.microsoft.com/office/drawing/2014/main" id="{A15B2065-07E0-F341-B52F-24FF357C766B}"/>
                </a:ext>
              </a:extLst>
            </p:cNvPr>
            <p:cNvGrpSpPr/>
            <p:nvPr/>
          </p:nvGrpSpPr>
          <p:grpSpPr>
            <a:xfrm>
              <a:off x="6661445" y="2122263"/>
              <a:ext cx="6978920" cy="2134729"/>
              <a:chOff x="-617329" y="-1181972"/>
              <a:chExt cx="21807842" cy="3002320"/>
            </a:xfrm>
          </p:grpSpPr>
          <p:sp>
            <p:nvSpPr>
              <p:cNvPr id="41" name="Shape 1147">
                <a:extLst>
                  <a:ext uri="{FF2B5EF4-FFF2-40B4-BE49-F238E27FC236}">
                    <a16:creationId xmlns:a16="http://schemas.microsoft.com/office/drawing/2014/main" id="{023C1470-F1F5-D44C-9AD0-D0C1DA24E6FF}"/>
                  </a:ext>
                </a:extLst>
              </p:cNvPr>
              <p:cNvSpPr/>
              <p:nvPr/>
            </p:nvSpPr>
            <p:spPr>
              <a:xfrm>
                <a:off x="-617329" y="-1181972"/>
                <a:ext cx="21807842" cy="3002320"/>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42" name="Shape 1148">
                <a:extLst>
                  <a:ext uri="{FF2B5EF4-FFF2-40B4-BE49-F238E27FC236}">
                    <a16:creationId xmlns:a16="http://schemas.microsoft.com/office/drawing/2014/main" id="{8E062C3E-788D-FD4C-9BE7-85901696C3A2}"/>
                  </a:ext>
                </a:extLst>
              </p:cNvPr>
              <p:cNvSpPr/>
              <p:nvPr/>
            </p:nvSpPr>
            <p:spPr>
              <a:xfrm>
                <a:off x="849638" y="-996602"/>
                <a:ext cx="18203360" cy="26895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If a case member who is not the head of household expresses diverse SOGIESC, you must keep the information confidential from the case members, if requested – even if the individual is a child.</a:t>
                </a:r>
              </a:p>
            </p:txBody>
          </p:sp>
        </p:grpSp>
        <p:sp>
          <p:nvSpPr>
            <p:cNvPr id="40" name="Shape 1150">
              <a:extLst>
                <a:ext uri="{FF2B5EF4-FFF2-40B4-BE49-F238E27FC236}">
                  <a16:creationId xmlns:a16="http://schemas.microsoft.com/office/drawing/2014/main" id="{40A9B0F0-1EB0-FE44-A91D-72FCAD6ACB68}"/>
                </a:ext>
              </a:extLst>
            </p:cNvPr>
            <p:cNvSpPr/>
            <p:nvPr/>
          </p:nvSpPr>
          <p:spPr>
            <a:xfrm rot="5400000">
              <a:off x="6554110" y="2324481"/>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pic>
        <p:nvPicPr>
          <p:cNvPr id="43" name="Picture Placeholder 2">
            <a:extLst>
              <a:ext uri="{FF2B5EF4-FFF2-40B4-BE49-F238E27FC236}">
                <a16:creationId xmlns:a16="http://schemas.microsoft.com/office/drawing/2014/main" id="{18FB434F-9939-C643-803D-710F244CB28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98" r="298"/>
          <a:stretch/>
        </p:blipFill>
        <p:spPr>
          <a:xfrm>
            <a:off x="2" y="0"/>
            <a:ext cx="5929980" cy="9756775"/>
          </a:xfrm>
        </p:spPr>
      </p:pic>
      <p:sp>
        <p:nvSpPr>
          <p:cNvPr id="49" name="Rectangle 48">
            <a:extLst>
              <a:ext uri="{FF2B5EF4-FFF2-40B4-BE49-F238E27FC236}">
                <a16:creationId xmlns:a16="http://schemas.microsoft.com/office/drawing/2014/main" id="{B3551FCC-AB93-FB45-9AEF-557233818349}"/>
              </a:ext>
            </a:extLst>
          </p:cNvPr>
          <p:cNvSpPr/>
          <p:nvPr/>
        </p:nvSpPr>
        <p:spPr bwMode="auto">
          <a:xfrm>
            <a:off x="-27167" y="-81020"/>
            <a:ext cx="5957149"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87</a:t>
            </a:fld>
            <a:endParaRPr lang="en-US" altLang="en-US" sz="1200" dirty="0">
              <a:solidFill>
                <a:schemeClr val="bg1"/>
              </a:solidFill>
            </a:endParaRPr>
          </a:p>
        </p:txBody>
      </p:sp>
      <p:sp>
        <p:nvSpPr>
          <p:cNvPr id="139" name="Shape 139"/>
          <p:cNvSpPr txBox="1">
            <a:spLocks noGrp="1"/>
          </p:cNvSpPr>
          <p:nvPr>
            <p:ph type="body" sz="quarter" idx="11"/>
          </p:nvPr>
        </p:nvSpPr>
        <p:spPr>
          <a:xfrm>
            <a:off x="-409424" y="6586594"/>
            <a:ext cx="6727750" cy="1219598"/>
          </a:xfrm>
        </p:spPr>
        <p:txBody>
          <a:bodyPr/>
          <a:lstStyle/>
          <a:p>
            <a:r>
              <a:rPr lang="en-US" altLang="en-US" sz="3600" dirty="0"/>
              <a:t>The RRF – </a:t>
            </a:r>
            <a:br>
              <a:rPr lang="en-US" altLang="en-US" sz="3600" dirty="0"/>
            </a:br>
            <a:r>
              <a:rPr lang="en-US" altLang="en-US" sz="3600" dirty="0"/>
              <a:t>Documentation </a:t>
            </a:r>
            <a:endParaRPr lang="en-US" sz="3600" dirty="0"/>
          </a:p>
        </p:txBody>
      </p:sp>
      <p:sp>
        <p:nvSpPr>
          <p:cNvPr id="34" name="Rectangle 33"/>
          <p:cNvSpPr/>
          <p:nvPr/>
        </p:nvSpPr>
        <p:spPr bwMode="auto">
          <a:xfrm>
            <a:off x="170992" y="6502127"/>
            <a:ext cx="5620023" cy="1375027"/>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grpSp>
        <p:nvGrpSpPr>
          <p:cNvPr id="45" name="Group 44">
            <a:extLst>
              <a:ext uri="{FF2B5EF4-FFF2-40B4-BE49-F238E27FC236}">
                <a16:creationId xmlns:a16="http://schemas.microsoft.com/office/drawing/2014/main" id="{3D17EB62-150E-8F41-9A02-4614F1F35E0B}"/>
              </a:ext>
            </a:extLst>
          </p:cNvPr>
          <p:cNvGrpSpPr/>
          <p:nvPr/>
        </p:nvGrpSpPr>
        <p:grpSpPr>
          <a:xfrm>
            <a:off x="5289756" y="9111916"/>
            <a:ext cx="2460403" cy="724209"/>
            <a:chOff x="5592733" y="9111916"/>
            <a:chExt cx="2460403" cy="724209"/>
          </a:xfrm>
        </p:grpSpPr>
        <p:sp>
          <p:nvSpPr>
            <p:cNvPr id="47" name="Round Same Side Corner Rectangle 46">
              <a:extLst>
                <a:ext uri="{FF2B5EF4-FFF2-40B4-BE49-F238E27FC236}">
                  <a16:creationId xmlns:a16="http://schemas.microsoft.com/office/drawing/2014/main" id="{3D9A16F9-8C85-414C-B29C-DB7443A94181}"/>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50" name="Group 49">
              <a:extLst>
                <a:ext uri="{FF2B5EF4-FFF2-40B4-BE49-F238E27FC236}">
                  <a16:creationId xmlns:a16="http://schemas.microsoft.com/office/drawing/2014/main" id="{45645840-38EC-E64B-B1D5-9BBD0484D116}"/>
                </a:ext>
              </a:extLst>
            </p:cNvPr>
            <p:cNvGrpSpPr/>
            <p:nvPr/>
          </p:nvGrpSpPr>
          <p:grpSpPr>
            <a:xfrm>
              <a:off x="5765132" y="9259761"/>
              <a:ext cx="2041918" cy="473126"/>
              <a:chOff x="5582387" y="8894626"/>
              <a:chExt cx="2041918" cy="473126"/>
            </a:xfrm>
          </p:grpSpPr>
          <p:pic>
            <p:nvPicPr>
              <p:cNvPr id="68" name="Picture 67">
                <a:extLst>
                  <a:ext uri="{FF2B5EF4-FFF2-40B4-BE49-F238E27FC236}">
                    <a16:creationId xmlns:a16="http://schemas.microsoft.com/office/drawing/2014/main" id="{57F7A405-6437-3846-B1F3-48DA3046DB5F}"/>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71" name="Straight Connector 70">
                <a:extLst>
                  <a:ext uri="{FF2B5EF4-FFF2-40B4-BE49-F238E27FC236}">
                    <a16:creationId xmlns:a16="http://schemas.microsoft.com/office/drawing/2014/main" id="{BADACB3A-384F-F34A-B13F-E04065CD4CAC}"/>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6938F756-81C9-D148-9C9E-E10A8C29B0C5}"/>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142536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nvGrpSpPr>
        <p:grpSpPr>
          <a:xfrm>
            <a:off x="5930256" y="2682281"/>
            <a:ext cx="6978920" cy="1381065"/>
            <a:chOff x="6661445" y="2430945"/>
            <a:chExt cx="6978920" cy="1381065"/>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380300"/>
              <a:chOff x="-617329" y="-746760"/>
              <a:chExt cx="21807842" cy="1941280"/>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1941280"/>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656685"/>
                <a:ext cx="18203357" cy="16506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It is essential to counsel refugees to be entirely transparent about their family composition from the very beginning.</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438772"/>
            <a:ext cx="6978920" cy="1885098"/>
            <a:chOff x="6661445" y="2198552"/>
            <a:chExt cx="6978920" cy="1885098"/>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885098"/>
              <a:chOff x="-617329" y="-1074678"/>
              <a:chExt cx="21807842" cy="2651237"/>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651237"/>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5" y="-869155"/>
                <a:ext cx="19752604" cy="217007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When their relationships with different-gender partners or with children through these partners is disclosed late in the process, it may hurt the credibility of their case.</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6"/>
            <a:ext cx="6978920" cy="1670594"/>
            <a:chOff x="6661445" y="2471467"/>
            <a:chExt cx="6978920" cy="1670594"/>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7"/>
              <a:ext cx="6978920" cy="1670594"/>
              <a:chOff x="-617329" y="-690845"/>
              <a:chExt cx="21807842" cy="2349555"/>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5"/>
                <a:ext cx="21807842" cy="2349555"/>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3"/>
                <a:ext cx="20340875" cy="21700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Some LGBTIQ+ refugees may have been or currently be involved in compulsory relationships with partners from a different gender, with whom they have children.</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35" name="Group 34">
            <a:extLst>
              <a:ext uri="{FF2B5EF4-FFF2-40B4-BE49-F238E27FC236}">
                <a16:creationId xmlns:a16="http://schemas.microsoft.com/office/drawing/2014/main" id="{F62E3852-4946-7C4B-BB2D-0A9744F96B65}"/>
              </a:ext>
            </a:extLst>
          </p:cNvPr>
          <p:cNvGrpSpPr/>
          <p:nvPr/>
        </p:nvGrpSpPr>
        <p:grpSpPr>
          <a:xfrm>
            <a:off x="5930256" y="6651790"/>
            <a:ext cx="6978920" cy="1211284"/>
            <a:chOff x="6661445" y="2122264"/>
            <a:chExt cx="6978920" cy="1211284"/>
          </a:xfrm>
        </p:grpSpPr>
        <p:grpSp>
          <p:nvGrpSpPr>
            <p:cNvPr id="37" name="Group 1149">
              <a:extLst>
                <a:ext uri="{FF2B5EF4-FFF2-40B4-BE49-F238E27FC236}">
                  <a16:creationId xmlns:a16="http://schemas.microsoft.com/office/drawing/2014/main" id="{A15B2065-07E0-F341-B52F-24FF357C766B}"/>
                </a:ext>
              </a:extLst>
            </p:cNvPr>
            <p:cNvGrpSpPr/>
            <p:nvPr/>
          </p:nvGrpSpPr>
          <p:grpSpPr>
            <a:xfrm>
              <a:off x="6661445" y="2122264"/>
              <a:ext cx="6978920" cy="1211284"/>
              <a:chOff x="-617329" y="-1181971"/>
              <a:chExt cx="21807842" cy="1703571"/>
            </a:xfrm>
          </p:grpSpPr>
          <p:sp>
            <p:nvSpPr>
              <p:cNvPr id="41" name="Shape 1147">
                <a:extLst>
                  <a:ext uri="{FF2B5EF4-FFF2-40B4-BE49-F238E27FC236}">
                    <a16:creationId xmlns:a16="http://schemas.microsoft.com/office/drawing/2014/main" id="{023C1470-F1F5-D44C-9AD0-D0C1DA24E6FF}"/>
                  </a:ext>
                </a:extLst>
              </p:cNvPr>
              <p:cNvSpPr/>
              <p:nvPr/>
            </p:nvSpPr>
            <p:spPr>
              <a:xfrm>
                <a:off x="-617329" y="-1181971"/>
                <a:ext cx="21807842" cy="1703571"/>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42" name="Shape 1148">
                <a:extLst>
                  <a:ext uri="{FF2B5EF4-FFF2-40B4-BE49-F238E27FC236}">
                    <a16:creationId xmlns:a16="http://schemas.microsoft.com/office/drawing/2014/main" id="{8E062C3E-788D-FD4C-9BE7-85901696C3A2}"/>
                  </a:ext>
                </a:extLst>
              </p:cNvPr>
              <p:cNvSpPr/>
              <p:nvPr/>
            </p:nvSpPr>
            <p:spPr>
              <a:xfrm>
                <a:off x="849638" y="-996602"/>
                <a:ext cx="18203360" cy="11312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It may also make it harder to reunify their family if they have already been resettled.</a:t>
                </a:r>
              </a:p>
            </p:txBody>
          </p:sp>
        </p:grpSp>
        <p:sp>
          <p:nvSpPr>
            <p:cNvPr id="40" name="Shape 1150">
              <a:extLst>
                <a:ext uri="{FF2B5EF4-FFF2-40B4-BE49-F238E27FC236}">
                  <a16:creationId xmlns:a16="http://schemas.microsoft.com/office/drawing/2014/main" id="{40A9B0F0-1EB0-FE44-A91D-72FCAD6ACB68}"/>
                </a:ext>
              </a:extLst>
            </p:cNvPr>
            <p:cNvSpPr/>
            <p:nvPr/>
          </p:nvSpPr>
          <p:spPr>
            <a:xfrm rot="5400000">
              <a:off x="6554110" y="2324481"/>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pic>
        <p:nvPicPr>
          <p:cNvPr id="20" name="Picture Placeholder 19">
            <a:extLst>
              <a:ext uri="{FF2B5EF4-FFF2-40B4-BE49-F238E27FC236}">
                <a16:creationId xmlns:a16="http://schemas.microsoft.com/office/drawing/2014/main" id="{7077D55B-C0B5-0D49-9C4B-B2A3FE9F46B2}"/>
              </a:ext>
            </a:extLst>
          </p:cNvPr>
          <p:cNvPicPr>
            <a:picLocks noGrp="1" noChangeAspect="1"/>
          </p:cNvPicPr>
          <p:nvPr>
            <p:ph type="pic" sz="quarter" idx="10"/>
          </p:nvPr>
        </p:nvPicPr>
        <p:blipFill rotWithShape="1">
          <a:blip r:embed="rId3"/>
          <a:srcRect l="16666" r="41150"/>
          <a:stretch/>
        </p:blipFill>
        <p:spPr>
          <a:xfrm>
            <a:off x="-55070" y="0"/>
            <a:ext cx="6026150" cy="9921875"/>
          </a:xfrm>
        </p:spPr>
      </p:pic>
      <p:sp>
        <p:nvSpPr>
          <p:cNvPr id="49" name="Rectangle 48">
            <a:extLst>
              <a:ext uri="{FF2B5EF4-FFF2-40B4-BE49-F238E27FC236}">
                <a16:creationId xmlns:a16="http://schemas.microsoft.com/office/drawing/2014/main" id="{B3551FCC-AB93-FB45-9AEF-557233818349}"/>
              </a:ext>
            </a:extLst>
          </p:cNvPr>
          <p:cNvSpPr/>
          <p:nvPr/>
        </p:nvSpPr>
        <p:spPr bwMode="auto">
          <a:xfrm>
            <a:off x="-8207" y="-81020"/>
            <a:ext cx="5957149"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88</a:t>
            </a:fld>
            <a:endParaRPr lang="en-US" altLang="en-US" sz="1200" dirty="0">
              <a:solidFill>
                <a:schemeClr val="bg1"/>
              </a:solidFill>
            </a:endParaRPr>
          </a:p>
        </p:txBody>
      </p:sp>
      <p:sp>
        <p:nvSpPr>
          <p:cNvPr id="139" name="Shape 139"/>
          <p:cNvSpPr txBox="1">
            <a:spLocks noGrp="1"/>
          </p:cNvSpPr>
          <p:nvPr>
            <p:ph type="body" sz="quarter" idx="11"/>
          </p:nvPr>
        </p:nvSpPr>
        <p:spPr>
          <a:xfrm>
            <a:off x="-409424" y="6860914"/>
            <a:ext cx="6727750" cy="1219598"/>
          </a:xfrm>
        </p:spPr>
        <p:txBody>
          <a:bodyPr/>
          <a:lstStyle/>
          <a:p>
            <a:r>
              <a:rPr lang="en-US" altLang="en-US" sz="3600" dirty="0"/>
              <a:t>Counseling for </a:t>
            </a:r>
            <a:br>
              <a:rPr lang="en-US" altLang="en-US" sz="3600" dirty="0"/>
            </a:br>
            <a:r>
              <a:rPr lang="en-US" altLang="en-US" sz="3600" dirty="0"/>
              <a:t>Refugees with Complex Family Situations</a:t>
            </a:r>
          </a:p>
        </p:txBody>
      </p:sp>
      <p:sp>
        <p:nvSpPr>
          <p:cNvPr id="34" name="Rectangle 33"/>
          <p:cNvSpPr/>
          <p:nvPr/>
        </p:nvSpPr>
        <p:spPr bwMode="auto">
          <a:xfrm>
            <a:off x="170992" y="6631309"/>
            <a:ext cx="5620023" cy="1648182"/>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grpSp>
        <p:nvGrpSpPr>
          <p:cNvPr id="43" name="Group 42">
            <a:extLst>
              <a:ext uri="{FF2B5EF4-FFF2-40B4-BE49-F238E27FC236}">
                <a16:creationId xmlns:a16="http://schemas.microsoft.com/office/drawing/2014/main" id="{1EA23C0A-3A5E-F140-BDD3-39EEE393B4F1}"/>
              </a:ext>
            </a:extLst>
          </p:cNvPr>
          <p:cNvGrpSpPr/>
          <p:nvPr/>
        </p:nvGrpSpPr>
        <p:grpSpPr>
          <a:xfrm>
            <a:off x="5289756" y="9111916"/>
            <a:ext cx="2460403" cy="724209"/>
            <a:chOff x="5592733" y="9111916"/>
            <a:chExt cx="2460403" cy="724209"/>
          </a:xfrm>
        </p:grpSpPr>
        <p:sp>
          <p:nvSpPr>
            <p:cNvPr id="45" name="Round Same Side Corner Rectangle 44">
              <a:extLst>
                <a:ext uri="{FF2B5EF4-FFF2-40B4-BE49-F238E27FC236}">
                  <a16:creationId xmlns:a16="http://schemas.microsoft.com/office/drawing/2014/main" id="{4BF16DBE-D203-3C45-887C-B9E54E9F53BA}"/>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47" name="Group 46">
              <a:extLst>
                <a:ext uri="{FF2B5EF4-FFF2-40B4-BE49-F238E27FC236}">
                  <a16:creationId xmlns:a16="http://schemas.microsoft.com/office/drawing/2014/main" id="{89EA74ED-7A3B-894B-AE67-736E1EE3527E}"/>
                </a:ext>
              </a:extLst>
            </p:cNvPr>
            <p:cNvGrpSpPr/>
            <p:nvPr/>
          </p:nvGrpSpPr>
          <p:grpSpPr>
            <a:xfrm>
              <a:off x="5765132" y="9259761"/>
              <a:ext cx="2041918" cy="473126"/>
              <a:chOff x="5582387" y="8894626"/>
              <a:chExt cx="2041918" cy="473126"/>
            </a:xfrm>
          </p:grpSpPr>
          <p:pic>
            <p:nvPicPr>
              <p:cNvPr id="50" name="Picture 49">
                <a:extLst>
                  <a:ext uri="{FF2B5EF4-FFF2-40B4-BE49-F238E27FC236}">
                    <a16:creationId xmlns:a16="http://schemas.microsoft.com/office/drawing/2014/main" id="{89BABF97-73FF-8C4C-BE52-FBAA8A89091C}"/>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68" name="Straight Connector 67">
                <a:extLst>
                  <a:ext uri="{FF2B5EF4-FFF2-40B4-BE49-F238E27FC236}">
                    <a16:creationId xmlns:a16="http://schemas.microsoft.com/office/drawing/2014/main" id="{CB4694C9-4790-8149-A7F2-8DFA5B14A524}"/>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4F6F33F4-D50C-0E4E-8DF8-AA69EC332233}"/>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249551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nvGrpSpPr>
        <p:grpSpPr>
          <a:xfrm>
            <a:off x="5930256" y="2294309"/>
            <a:ext cx="6978920" cy="1705310"/>
            <a:chOff x="6661445" y="2430945"/>
            <a:chExt cx="6978920" cy="1705310"/>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704545"/>
              <a:chOff x="-617329" y="-746760"/>
              <a:chExt cx="21807842" cy="2397304"/>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2397304"/>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656685"/>
                <a:ext cx="18954232" cy="217007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Clarify the assistance available in the resettlement country. States with a focus on LGBTIQ+ persons of concern may better meet their needs.</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515629"/>
            <a:ext cx="6978920" cy="1079754"/>
            <a:chOff x="6661445" y="2198552"/>
            <a:chExt cx="6978920" cy="1079754"/>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079754"/>
              <a:chOff x="-617329" y="-1074678"/>
              <a:chExt cx="21807842" cy="1518586"/>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1518586"/>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5" y="-869155"/>
                <a:ext cx="19752604" cy="11312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Consider whether same-gender family reunification rights are recognized.</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35" name="Group 34">
            <a:extLst>
              <a:ext uri="{FF2B5EF4-FFF2-40B4-BE49-F238E27FC236}">
                <a16:creationId xmlns:a16="http://schemas.microsoft.com/office/drawing/2014/main" id="{F62E3852-4946-7C4B-BB2D-0A9744F96B65}"/>
              </a:ext>
            </a:extLst>
          </p:cNvPr>
          <p:cNvGrpSpPr/>
          <p:nvPr/>
        </p:nvGrpSpPr>
        <p:grpSpPr>
          <a:xfrm>
            <a:off x="5930256" y="6085313"/>
            <a:ext cx="6978920" cy="1211284"/>
            <a:chOff x="6661445" y="2122264"/>
            <a:chExt cx="6978920" cy="1211284"/>
          </a:xfrm>
        </p:grpSpPr>
        <p:grpSp>
          <p:nvGrpSpPr>
            <p:cNvPr id="37" name="Group 1149">
              <a:extLst>
                <a:ext uri="{FF2B5EF4-FFF2-40B4-BE49-F238E27FC236}">
                  <a16:creationId xmlns:a16="http://schemas.microsoft.com/office/drawing/2014/main" id="{A15B2065-07E0-F341-B52F-24FF357C766B}"/>
                </a:ext>
              </a:extLst>
            </p:cNvPr>
            <p:cNvGrpSpPr/>
            <p:nvPr/>
          </p:nvGrpSpPr>
          <p:grpSpPr>
            <a:xfrm>
              <a:off x="6661445" y="2122264"/>
              <a:ext cx="6978920" cy="1211284"/>
              <a:chOff x="-617329" y="-1181971"/>
              <a:chExt cx="21807842" cy="1703571"/>
            </a:xfrm>
          </p:grpSpPr>
          <p:sp>
            <p:nvSpPr>
              <p:cNvPr id="41" name="Shape 1147">
                <a:extLst>
                  <a:ext uri="{FF2B5EF4-FFF2-40B4-BE49-F238E27FC236}">
                    <a16:creationId xmlns:a16="http://schemas.microsoft.com/office/drawing/2014/main" id="{023C1470-F1F5-D44C-9AD0-D0C1DA24E6FF}"/>
                  </a:ext>
                </a:extLst>
              </p:cNvPr>
              <p:cNvSpPr/>
              <p:nvPr/>
            </p:nvSpPr>
            <p:spPr>
              <a:xfrm>
                <a:off x="-617329" y="-1181971"/>
                <a:ext cx="21807842" cy="1703571"/>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42" name="Shape 1148">
                <a:extLst>
                  <a:ext uri="{FF2B5EF4-FFF2-40B4-BE49-F238E27FC236}">
                    <a16:creationId xmlns:a16="http://schemas.microsoft.com/office/drawing/2014/main" id="{8E062C3E-788D-FD4C-9BE7-85901696C3A2}"/>
                  </a:ext>
                </a:extLst>
              </p:cNvPr>
              <p:cNvSpPr/>
              <p:nvPr/>
            </p:nvSpPr>
            <p:spPr>
              <a:xfrm>
                <a:off x="849638" y="-996602"/>
                <a:ext cx="18203360" cy="11312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The length of processing time for LGBTIQ+ cases should be weighed.</a:t>
                </a:r>
              </a:p>
            </p:txBody>
          </p:sp>
        </p:grpSp>
        <p:sp>
          <p:nvSpPr>
            <p:cNvPr id="40" name="Shape 1150">
              <a:extLst>
                <a:ext uri="{FF2B5EF4-FFF2-40B4-BE49-F238E27FC236}">
                  <a16:creationId xmlns:a16="http://schemas.microsoft.com/office/drawing/2014/main" id="{40A9B0F0-1EB0-FE44-A91D-72FCAD6ACB68}"/>
                </a:ext>
              </a:extLst>
            </p:cNvPr>
            <p:cNvSpPr/>
            <p:nvPr/>
          </p:nvSpPr>
          <p:spPr>
            <a:xfrm rot="5400000">
              <a:off x="6554110" y="2324481"/>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6"/>
            <a:ext cx="6978920" cy="1202710"/>
            <a:chOff x="6661445" y="2471467"/>
            <a:chExt cx="6978920" cy="1202710"/>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7"/>
              <a:ext cx="6978920" cy="1202710"/>
              <a:chOff x="-617329" y="-690845"/>
              <a:chExt cx="21807842" cy="1691514"/>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5"/>
                <a:ext cx="21807842" cy="1691514"/>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3"/>
                <a:ext cx="20340875" cy="11312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LGBTIQ+ refugees should not be resettled where they may be isolated or re-victimized. </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pic>
        <p:nvPicPr>
          <p:cNvPr id="43" name="Picture Placeholder 3">
            <a:extLst>
              <a:ext uri="{FF2B5EF4-FFF2-40B4-BE49-F238E27FC236}">
                <a16:creationId xmlns:a16="http://schemas.microsoft.com/office/drawing/2014/main" id="{59BFE11E-6579-EA4B-9C5F-7204675E0D3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060" r="2206"/>
          <a:stretch/>
        </p:blipFill>
        <p:spPr>
          <a:xfrm>
            <a:off x="-34925" y="0"/>
            <a:ext cx="6026150" cy="10010775"/>
          </a:xfrm>
        </p:spPr>
      </p:pic>
      <p:sp>
        <p:nvSpPr>
          <p:cNvPr id="49" name="Rectangle 48">
            <a:extLst>
              <a:ext uri="{FF2B5EF4-FFF2-40B4-BE49-F238E27FC236}">
                <a16:creationId xmlns:a16="http://schemas.microsoft.com/office/drawing/2014/main" id="{B3551FCC-AB93-FB45-9AEF-557233818349}"/>
              </a:ext>
            </a:extLst>
          </p:cNvPr>
          <p:cNvSpPr/>
          <p:nvPr/>
        </p:nvSpPr>
        <p:spPr bwMode="auto">
          <a:xfrm>
            <a:off x="-12288" y="-81020"/>
            <a:ext cx="5957149"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89</a:t>
            </a:fld>
            <a:endParaRPr lang="en-US" altLang="en-US" sz="1200" dirty="0">
              <a:solidFill>
                <a:schemeClr val="bg1"/>
              </a:solidFill>
            </a:endParaRPr>
          </a:p>
        </p:txBody>
      </p:sp>
      <p:sp>
        <p:nvSpPr>
          <p:cNvPr id="139" name="Shape 139"/>
          <p:cNvSpPr txBox="1">
            <a:spLocks noGrp="1"/>
          </p:cNvSpPr>
          <p:nvPr>
            <p:ph type="body" sz="quarter" idx="11"/>
          </p:nvPr>
        </p:nvSpPr>
        <p:spPr>
          <a:xfrm>
            <a:off x="-409424" y="6860914"/>
            <a:ext cx="6727750" cy="1219598"/>
          </a:xfrm>
        </p:spPr>
        <p:txBody>
          <a:bodyPr/>
          <a:lstStyle/>
          <a:p>
            <a:r>
              <a:rPr lang="en-US" altLang="en-US" sz="3600" dirty="0"/>
              <a:t>Resettlement Country Considerations</a:t>
            </a:r>
          </a:p>
        </p:txBody>
      </p:sp>
      <p:sp>
        <p:nvSpPr>
          <p:cNvPr id="34" name="Rectangle 33"/>
          <p:cNvSpPr/>
          <p:nvPr/>
        </p:nvSpPr>
        <p:spPr bwMode="auto">
          <a:xfrm>
            <a:off x="170992" y="6631309"/>
            <a:ext cx="5620023" cy="1648182"/>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grpSp>
        <p:nvGrpSpPr>
          <p:cNvPr id="45" name="Group 44">
            <a:extLst>
              <a:ext uri="{FF2B5EF4-FFF2-40B4-BE49-F238E27FC236}">
                <a16:creationId xmlns:a16="http://schemas.microsoft.com/office/drawing/2014/main" id="{191A01C1-78D1-0E41-B10D-BEAA6E81293B}"/>
              </a:ext>
            </a:extLst>
          </p:cNvPr>
          <p:cNvGrpSpPr/>
          <p:nvPr/>
        </p:nvGrpSpPr>
        <p:grpSpPr>
          <a:xfrm>
            <a:off x="5289756" y="9111916"/>
            <a:ext cx="2460403" cy="724209"/>
            <a:chOff x="5592733" y="9111916"/>
            <a:chExt cx="2460403" cy="724209"/>
          </a:xfrm>
        </p:grpSpPr>
        <p:sp>
          <p:nvSpPr>
            <p:cNvPr id="47" name="Round Same Side Corner Rectangle 46">
              <a:extLst>
                <a:ext uri="{FF2B5EF4-FFF2-40B4-BE49-F238E27FC236}">
                  <a16:creationId xmlns:a16="http://schemas.microsoft.com/office/drawing/2014/main" id="{F2786924-7159-3D46-B3A2-032CAC318927}"/>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50" name="Group 49">
              <a:extLst>
                <a:ext uri="{FF2B5EF4-FFF2-40B4-BE49-F238E27FC236}">
                  <a16:creationId xmlns:a16="http://schemas.microsoft.com/office/drawing/2014/main" id="{3312F619-D721-7748-BE38-9E04653203BA}"/>
                </a:ext>
              </a:extLst>
            </p:cNvPr>
            <p:cNvGrpSpPr/>
            <p:nvPr/>
          </p:nvGrpSpPr>
          <p:grpSpPr>
            <a:xfrm>
              <a:off x="5765132" y="9259761"/>
              <a:ext cx="2041918" cy="473126"/>
              <a:chOff x="5582387" y="8894626"/>
              <a:chExt cx="2041918" cy="473126"/>
            </a:xfrm>
          </p:grpSpPr>
          <p:pic>
            <p:nvPicPr>
              <p:cNvPr id="68" name="Picture 67">
                <a:extLst>
                  <a:ext uri="{FF2B5EF4-FFF2-40B4-BE49-F238E27FC236}">
                    <a16:creationId xmlns:a16="http://schemas.microsoft.com/office/drawing/2014/main" id="{09F3E52F-6D75-1048-8058-FE97C8CA95BA}"/>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71" name="Straight Connector 70">
                <a:extLst>
                  <a:ext uri="{FF2B5EF4-FFF2-40B4-BE49-F238E27FC236}">
                    <a16:creationId xmlns:a16="http://schemas.microsoft.com/office/drawing/2014/main" id="{7297E1D1-9987-0741-9B1C-2BE223F920E4}"/>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FF3197D4-03AC-F448-B458-6EFCD7273868}"/>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274941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4386136" y="4393987"/>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nvCxnSpPr>
        <p:spPr bwMode="auto">
          <a:xfrm>
            <a:off x="8683226"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6599" kern="0" spc="330" dirty="0">
                <a:solidFill>
                  <a:schemeClr val="bg1"/>
                </a:solidFill>
              </a:rPr>
              <a:t>OBJECTIVES</a:t>
            </a:r>
          </a:p>
        </p:txBody>
      </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70759" y="4384258"/>
            <a:ext cx="4260513" cy="845206"/>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2600" b="1" cap="all" dirty="0">
                <a:solidFill>
                  <a:schemeClr val="bg1"/>
                </a:solidFill>
                <a:latin typeface="Calibri" charset="0"/>
                <a:ea typeface="Calibri" charset="0"/>
                <a:cs typeface="Calibri" charset="0"/>
              </a:rPr>
              <a:t>COMPOUNDED MARGINALIZATION </a:t>
            </a: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4470356" y="4366722"/>
            <a:ext cx="4159379" cy="854502"/>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r>
              <a:rPr lang="en-US" altLang="en-US" sz="2600" b="1" kern="0" dirty="0">
                <a:solidFill>
                  <a:srgbClr val="FFFFFF"/>
                </a:solidFill>
                <a:latin typeface="Calibri" charset="0"/>
                <a:ea typeface="MS PGothic" charset="-128"/>
                <a:cs typeface="Calibri" charset="0"/>
              </a:rPr>
              <a:t>EVOLVING NEEDS</a:t>
            </a:r>
            <a:endParaRPr lang="en-US" sz="2600" b="1" dirty="0"/>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nvSpPr>
        <p:spPr>
          <a:xfrm>
            <a:off x="8756045" y="4401120"/>
            <a:ext cx="4159379" cy="828344"/>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2600" b="1" cap="all" dirty="0">
                <a:solidFill>
                  <a:schemeClr val="bg1"/>
                </a:solidFill>
                <a:latin typeface="Calibri" charset="0"/>
                <a:ea typeface="Calibri" charset="0"/>
                <a:cs typeface="Calibri" charset="0"/>
              </a:rPr>
              <a:t>HIGH RISK SITUATIONS</a:t>
            </a: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9</a:t>
            </a:fld>
            <a:endParaRPr lang="en-US" altLang="en-US" sz="1200" dirty="0">
              <a:solidFill>
                <a:schemeClr val="bg1"/>
              </a:solidFill>
            </a:endParaRPr>
          </a:p>
        </p:txBody>
      </p:sp>
      <p:sp>
        <p:nvSpPr>
          <p:cNvPr id="3" name="Content Placeholder 2">
            <a:extLst>
              <a:ext uri="{FF2B5EF4-FFF2-40B4-BE49-F238E27FC236}">
                <a16:creationId xmlns:a16="http://schemas.microsoft.com/office/drawing/2014/main" id="{458284D3-BAE3-524C-85DC-252A2415B145}"/>
              </a:ext>
            </a:extLst>
          </p:cNvPr>
          <p:cNvSpPr>
            <a:spLocks noGrp="1"/>
          </p:cNvSpPr>
          <p:nvPr>
            <p:ph idx="1"/>
          </p:nvPr>
        </p:nvSpPr>
        <p:spPr>
          <a:xfrm>
            <a:off x="333334" y="5437400"/>
            <a:ext cx="3708314" cy="2573539"/>
          </a:xfrm>
        </p:spPr>
        <p:txBody>
          <a:bodyPr/>
          <a:lstStyle/>
          <a:p>
            <a:r>
              <a:rPr lang="en-US" dirty="0"/>
              <a:t>They may encounter marginalization as both migrants and people of diverse SOGIESC.</a:t>
            </a:r>
          </a:p>
          <a:p>
            <a:endParaRPr lang="en-US" dirty="0"/>
          </a:p>
        </p:txBody>
      </p:sp>
      <p:pic>
        <p:nvPicPr>
          <p:cNvPr id="8" name="Picture Placeholder 7">
            <a:extLst>
              <a:ext uri="{FF2B5EF4-FFF2-40B4-BE49-F238E27FC236}">
                <a16:creationId xmlns:a16="http://schemas.microsoft.com/office/drawing/2014/main" id="{4BC40307-9A18-1846-8F8E-BCE3FB50FCA7}"/>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a14:imgEffect>
                      <a14:brightnessContrast bright="-20000"/>
                    </a14:imgEffect>
                  </a14:imgLayer>
                </a14:imgProps>
              </a:ext>
            </a:extLst>
          </a:blip>
          <a:srcRect t="15086" b="38055"/>
          <a:stretch/>
        </p:blipFill>
        <p:spPr>
          <a:xfrm>
            <a:off x="0" y="0"/>
            <a:ext cx="13003213" cy="3885006"/>
          </a:xfrm>
        </p:spPr>
      </p:pic>
      <p:sp>
        <p:nvSpPr>
          <p:cNvPr id="5" name="Content Placeholder 4">
            <a:extLst>
              <a:ext uri="{FF2B5EF4-FFF2-40B4-BE49-F238E27FC236}">
                <a16:creationId xmlns:a16="http://schemas.microsoft.com/office/drawing/2014/main" id="{DFA01AA0-0683-7947-82E7-F2FCD3AE4626}"/>
              </a:ext>
            </a:extLst>
          </p:cNvPr>
          <p:cNvSpPr>
            <a:spLocks noGrp="1"/>
          </p:cNvSpPr>
          <p:nvPr>
            <p:ph idx="11"/>
          </p:nvPr>
        </p:nvSpPr>
        <p:spPr>
          <a:xfrm>
            <a:off x="4535425" y="5437400"/>
            <a:ext cx="4034088" cy="2573539"/>
          </a:xfrm>
        </p:spPr>
        <p:txBody>
          <a:bodyPr/>
          <a:lstStyle/>
          <a:p>
            <a:r>
              <a:rPr lang="en-US" dirty="0"/>
              <a:t>As migration or forced displacement can last months, years or decades, people with diverse SOGIESC may have evolving needs throughout their migration journey.</a:t>
            </a:r>
          </a:p>
        </p:txBody>
      </p:sp>
      <p:sp>
        <p:nvSpPr>
          <p:cNvPr id="6" name="Content Placeholder 5">
            <a:extLst>
              <a:ext uri="{FF2B5EF4-FFF2-40B4-BE49-F238E27FC236}">
                <a16:creationId xmlns:a16="http://schemas.microsoft.com/office/drawing/2014/main" id="{0838A04E-954F-9147-B9CA-725964A20AA6}"/>
              </a:ext>
            </a:extLst>
          </p:cNvPr>
          <p:cNvSpPr>
            <a:spLocks noGrp="1"/>
          </p:cNvSpPr>
          <p:nvPr>
            <p:ph idx="12"/>
          </p:nvPr>
        </p:nvSpPr>
        <p:spPr>
          <a:xfrm>
            <a:off x="8843834" y="5437400"/>
            <a:ext cx="4022768" cy="2573539"/>
          </a:xfrm>
        </p:spPr>
        <p:txBody>
          <a:bodyPr/>
          <a:lstStyle/>
          <a:p>
            <a:r>
              <a:rPr lang="en-US" dirty="0"/>
              <a:t>Movement, especially across borders, can place people </a:t>
            </a:r>
            <a:br>
              <a:rPr lang="en-US" dirty="0"/>
            </a:br>
            <a:r>
              <a:rPr lang="en-US" dirty="0"/>
              <a:t>with diverse SOGIESC in </a:t>
            </a:r>
            <a:br>
              <a:rPr lang="en-US" dirty="0"/>
            </a:br>
            <a:r>
              <a:rPr lang="en-US" dirty="0"/>
              <a:t>high-risk situations.</a:t>
            </a:r>
          </a:p>
          <a:p>
            <a:endParaRPr lang="en-US" dirty="0"/>
          </a:p>
        </p:txBody>
      </p:sp>
      <p:sp>
        <p:nvSpPr>
          <p:cNvPr id="2" name="Title 1">
            <a:extLst>
              <a:ext uri="{FF2B5EF4-FFF2-40B4-BE49-F238E27FC236}">
                <a16:creationId xmlns:a16="http://schemas.microsoft.com/office/drawing/2014/main" id="{F22A0BBD-F5BE-3449-8C37-1AC28AB7C83B}"/>
              </a:ext>
            </a:extLst>
          </p:cNvPr>
          <p:cNvSpPr>
            <a:spLocks noGrp="1"/>
          </p:cNvSpPr>
          <p:nvPr>
            <p:ph type="title"/>
          </p:nvPr>
        </p:nvSpPr>
        <p:spPr>
          <a:xfrm>
            <a:off x="-19932" y="2632002"/>
            <a:ext cx="6018395" cy="956333"/>
          </a:xfrm>
          <a:solidFill>
            <a:schemeClr val="accent2"/>
          </a:solidFill>
        </p:spPr>
        <p:txBody>
          <a:bodyPr/>
          <a:lstStyle/>
          <a:p>
            <a:pPr marL="288925" algn="l"/>
            <a:r>
              <a:rPr lang="en-US" altLang="en-US" cap="none" spc="0" dirty="0">
                <a:solidFill>
                  <a:schemeClr val="bg1"/>
                </a:solidFill>
                <a:latin typeface="Calibri" charset="0"/>
                <a:ea typeface="MS PGothic" charset="-128"/>
                <a:cs typeface="Calibri" charset="0"/>
              </a:rPr>
              <a:t>What cha</a:t>
            </a:r>
            <a:r>
              <a:rPr lang="en-US" altLang="en-US" cap="none" spc="0" dirty="0">
                <a:solidFill>
                  <a:schemeClr val="bg1"/>
                </a:solidFill>
                <a:ea typeface="MS PGothic" charset="-128"/>
              </a:rPr>
              <a:t>llenges</a:t>
            </a:r>
            <a:r>
              <a:rPr lang="en-US" altLang="en-US" cap="none" spc="0" dirty="0">
                <a:solidFill>
                  <a:schemeClr val="bg1"/>
                </a:solidFill>
                <a:latin typeface="Calibri" charset="0"/>
                <a:ea typeface="MS PGothic" charset="-128"/>
                <a:cs typeface="Calibri" charset="0"/>
              </a:rPr>
              <a:t> do peop</a:t>
            </a:r>
            <a:r>
              <a:rPr lang="en-US" altLang="en-US" cap="none" spc="0" dirty="0">
                <a:solidFill>
                  <a:schemeClr val="bg1"/>
                </a:solidFill>
                <a:ea typeface="MS PGothic" charset="-128"/>
              </a:rPr>
              <a:t>le </a:t>
            </a:r>
            <a:r>
              <a:rPr lang="en-US" altLang="en-US" cap="none" spc="0" dirty="0">
                <a:solidFill>
                  <a:schemeClr val="bg1"/>
                </a:solidFill>
                <a:latin typeface="Calibri" charset="0"/>
                <a:ea typeface="MS PGothic" charset="-128"/>
                <a:cs typeface="Calibri" charset="0"/>
              </a:rPr>
              <a:t>with diverse SOGIESC experience?</a:t>
            </a:r>
            <a:endParaRPr lang="en-US" cap="none" spc="0" dirty="0"/>
          </a:p>
        </p:txBody>
      </p:sp>
      <p:sp>
        <p:nvSpPr>
          <p:cNvPr id="14" name="Rectangle 13">
            <a:extLst>
              <a:ext uri="{FF2B5EF4-FFF2-40B4-BE49-F238E27FC236}">
                <a16:creationId xmlns:a16="http://schemas.microsoft.com/office/drawing/2014/main" id="{44C469FD-3482-2847-B7DE-66D3EA2A86DD}"/>
              </a:ext>
            </a:extLst>
          </p:cNvPr>
          <p:cNvSpPr/>
          <p:nvPr/>
        </p:nvSpPr>
        <p:spPr>
          <a:xfrm>
            <a:off x="-19931" y="3696056"/>
            <a:ext cx="13036202" cy="507831"/>
          </a:xfrm>
          <a:prstGeom prst="rect">
            <a:avLst/>
          </a:prstGeom>
          <a:solidFill>
            <a:schemeClr val="tx2"/>
          </a:solidFill>
        </p:spPr>
        <p:txBody>
          <a:bodyPr wrap="square">
            <a:spAutoFit/>
          </a:bodyPr>
          <a:lstStyle/>
          <a:p>
            <a:pPr algn="ctr"/>
            <a:r>
              <a:rPr lang="en-US" altLang="en-US" sz="2700" b="1" dirty="0">
                <a:solidFill>
                  <a:schemeClr val="bg1"/>
                </a:solidFill>
                <a:latin typeface="Calibri" charset="0"/>
                <a:ea typeface="MS PGothic" charset="-128"/>
                <a:cs typeface="Calibri" charset="0"/>
              </a:rPr>
              <a:t>During migration or forced displacement, people with diverse SOGIESC may experience:</a:t>
            </a:r>
          </a:p>
        </p:txBody>
      </p:sp>
      <p:cxnSp>
        <p:nvCxnSpPr>
          <p:cNvPr id="56" name="Straight Connector 55">
            <a:extLst>
              <a:ext uri="{FF2B5EF4-FFF2-40B4-BE49-F238E27FC236}">
                <a16:creationId xmlns:a16="http://schemas.microsoft.com/office/drawing/2014/main" id="{5B24821B-B555-FB48-894B-4205473986C7}"/>
              </a:ext>
            </a:extLst>
          </p:cNvPr>
          <p:cNvCxnSpPr>
            <a:cxnSpLocks/>
          </p:cNvCxnSpPr>
          <p:nvPr/>
        </p:nvCxnSpPr>
        <p:spPr bwMode="auto">
          <a:xfrm>
            <a:off x="1292604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DA38825E-A0E4-264E-868A-68D5DD757BE7}"/>
              </a:ext>
            </a:extLst>
          </p:cNvPr>
          <p:cNvCxnSpPr>
            <a:cxnSpLocks/>
          </p:cNvCxnSpPr>
          <p:nvPr/>
        </p:nvCxnSpPr>
        <p:spPr bwMode="auto">
          <a:xfrm>
            <a:off x="3300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130377040"/>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53" name="Group 52">
            <a:extLst>
              <a:ext uri="{FF2B5EF4-FFF2-40B4-BE49-F238E27FC236}">
                <a16:creationId xmlns:a16="http://schemas.microsoft.com/office/drawing/2014/main" id="{390DE5AD-A901-C543-A9C6-188690749545}"/>
              </a:ext>
            </a:extLst>
          </p:cNvPr>
          <p:cNvGrpSpPr/>
          <p:nvPr/>
        </p:nvGrpSpPr>
        <p:grpSpPr>
          <a:xfrm>
            <a:off x="5898988" y="1095582"/>
            <a:ext cx="6978920" cy="1079754"/>
            <a:chOff x="6661445" y="2198552"/>
            <a:chExt cx="6978920" cy="1079754"/>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079754"/>
              <a:chOff x="-617329" y="-1074678"/>
              <a:chExt cx="21807842" cy="1518586"/>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1518586"/>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5" y="-869155"/>
                <a:ext cx="19752604" cy="11312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400" dirty="0">
                    <a:solidFill>
                      <a:schemeClr val="tx2"/>
                    </a:solidFill>
                  </a:rPr>
                  <a:t>Core protection standards are expected to be met in all resettlement countries.  </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sp>
        <p:nvSpPr>
          <p:cNvPr id="42" name="Shape 1148">
            <a:extLst>
              <a:ext uri="{FF2B5EF4-FFF2-40B4-BE49-F238E27FC236}">
                <a16:creationId xmlns:a16="http://schemas.microsoft.com/office/drawing/2014/main" id="{8E062C3E-788D-FD4C-9BE7-85901696C3A2}"/>
              </a:ext>
            </a:extLst>
          </p:cNvPr>
          <p:cNvSpPr/>
          <p:nvPr/>
        </p:nvSpPr>
        <p:spPr>
          <a:xfrm>
            <a:off x="6565931" y="2280512"/>
            <a:ext cx="5877563" cy="11736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pPr algn="ctr"/>
            <a:r>
              <a:rPr lang="en-US" sz="2400" dirty="0">
                <a:solidFill>
                  <a:schemeClr val="tx2"/>
                </a:solidFill>
              </a:rPr>
              <a:t>Let us now look at several elements to consider when submitting an LGBTIQ+ case to a potential resettlement country. </a:t>
            </a:r>
          </a:p>
        </p:txBody>
      </p:sp>
      <p:pic>
        <p:nvPicPr>
          <p:cNvPr id="43" name="Picture Placeholder 3">
            <a:extLst>
              <a:ext uri="{FF2B5EF4-FFF2-40B4-BE49-F238E27FC236}">
                <a16:creationId xmlns:a16="http://schemas.microsoft.com/office/drawing/2014/main" id="{59BFE11E-6579-EA4B-9C5F-7204675E0D3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060" r="2206"/>
          <a:stretch/>
        </p:blipFill>
        <p:spPr>
          <a:xfrm>
            <a:off x="-34925" y="0"/>
            <a:ext cx="6026150" cy="10010775"/>
          </a:xfrm>
        </p:spPr>
      </p:pic>
      <p:sp>
        <p:nvSpPr>
          <p:cNvPr id="49" name="Rectangle 48">
            <a:extLst>
              <a:ext uri="{FF2B5EF4-FFF2-40B4-BE49-F238E27FC236}">
                <a16:creationId xmlns:a16="http://schemas.microsoft.com/office/drawing/2014/main" id="{B3551FCC-AB93-FB45-9AEF-557233818349}"/>
              </a:ext>
            </a:extLst>
          </p:cNvPr>
          <p:cNvSpPr/>
          <p:nvPr/>
        </p:nvSpPr>
        <p:spPr bwMode="auto">
          <a:xfrm>
            <a:off x="-12288" y="-81020"/>
            <a:ext cx="5957149"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90</a:t>
            </a:fld>
            <a:endParaRPr lang="en-US" altLang="en-US" sz="1200" dirty="0">
              <a:solidFill>
                <a:schemeClr val="bg1"/>
              </a:solidFill>
            </a:endParaRPr>
          </a:p>
        </p:txBody>
      </p:sp>
      <p:sp>
        <p:nvSpPr>
          <p:cNvPr id="139" name="Shape 139"/>
          <p:cNvSpPr txBox="1">
            <a:spLocks noGrp="1"/>
          </p:cNvSpPr>
          <p:nvPr>
            <p:ph type="body" sz="quarter" idx="11"/>
          </p:nvPr>
        </p:nvSpPr>
        <p:spPr>
          <a:xfrm>
            <a:off x="-409424" y="6860914"/>
            <a:ext cx="6727750" cy="1219598"/>
          </a:xfrm>
        </p:spPr>
        <p:txBody>
          <a:bodyPr/>
          <a:lstStyle/>
          <a:p>
            <a:r>
              <a:rPr lang="en-US" altLang="en-US" sz="3600" dirty="0"/>
              <a:t>Resettlement Country Considerations</a:t>
            </a:r>
          </a:p>
        </p:txBody>
      </p:sp>
      <p:sp>
        <p:nvSpPr>
          <p:cNvPr id="34" name="Rectangle 33"/>
          <p:cNvSpPr/>
          <p:nvPr/>
        </p:nvSpPr>
        <p:spPr bwMode="auto">
          <a:xfrm>
            <a:off x="170992" y="6631309"/>
            <a:ext cx="5620023" cy="1648182"/>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grpSp>
        <p:nvGrpSpPr>
          <p:cNvPr id="4" name="Group 3">
            <a:extLst>
              <a:ext uri="{FF2B5EF4-FFF2-40B4-BE49-F238E27FC236}">
                <a16:creationId xmlns:a16="http://schemas.microsoft.com/office/drawing/2014/main" id="{8170D22B-8593-4544-A4D5-A4A2F5EE37F5}"/>
              </a:ext>
            </a:extLst>
          </p:cNvPr>
          <p:cNvGrpSpPr/>
          <p:nvPr/>
        </p:nvGrpSpPr>
        <p:grpSpPr>
          <a:xfrm>
            <a:off x="6065974" y="3527403"/>
            <a:ext cx="6811934" cy="1063208"/>
            <a:chOff x="6621849" y="6578423"/>
            <a:chExt cx="6811934" cy="1063208"/>
          </a:xfrm>
        </p:grpSpPr>
        <p:sp>
          <p:nvSpPr>
            <p:cNvPr id="45" name="Shape 1148">
              <a:extLst>
                <a:ext uri="{FF2B5EF4-FFF2-40B4-BE49-F238E27FC236}">
                  <a16:creationId xmlns:a16="http://schemas.microsoft.com/office/drawing/2014/main" id="{050553A3-FF04-0544-A470-67408C5DE47E}"/>
                </a:ext>
              </a:extLst>
            </p:cNvPr>
            <p:cNvSpPr/>
            <p:nvPr/>
          </p:nvSpPr>
          <p:spPr>
            <a:xfrm>
              <a:off x="7293858" y="6746801"/>
              <a:ext cx="6041916" cy="7427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r>
                <a:rPr lang="en-US" sz="2200" dirty="0">
                  <a:solidFill>
                    <a:schemeClr val="tx2"/>
                  </a:solidFill>
                </a:rPr>
                <a:t>Here are questions we might ask when considering which resettlement country is the most appropriate.</a:t>
              </a:r>
            </a:p>
          </p:txBody>
        </p:sp>
        <p:sp>
          <p:nvSpPr>
            <p:cNvPr id="3" name="Rectangle 2">
              <a:extLst>
                <a:ext uri="{FF2B5EF4-FFF2-40B4-BE49-F238E27FC236}">
                  <a16:creationId xmlns:a16="http://schemas.microsoft.com/office/drawing/2014/main" id="{A65E68E1-86BC-7944-9F2E-38DA4E7A8740}"/>
                </a:ext>
              </a:extLst>
            </p:cNvPr>
            <p:cNvSpPr/>
            <p:nvPr/>
          </p:nvSpPr>
          <p:spPr bwMode="auto">
            <a:xfrm>
              <a:off x="6912791" y="6578423"/>
              <a:ext cx="6520992" cy="1063208"/>
            </a:xfrm>
            <a:prstGeom prst="rect">
              <a:avLst/>
            </a:prstGeom>
            <a:noFill/>
            <a:ln w="79375"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47" name="Group 46">
              <a:extLst>
                <a:ext uri="{FF2B5EF4-FFF2-40B4-BE49-F238E27FC236}">
                  <a16:creationId xmlns:a16="http://schemas.microsoft.com/office/drawing/2014/main" id="{555D6E59-6A53-7F46-AFF3-462C5290566C}"/>
                </a:ext>
              </a:extLst>
            </p:cNvPr>
            <p:cNvGrpSpPr/>
            <p:nvPr/>
          </p:nvGrpSpPr>
          <p:grpSpPr>
            <a:xfrm>
              <a:off x="6621849" y="6860455"/>
              <a:ext cx="637515" cy="637514"/>
              <a:chOff x="6074504" y="5697079"/>
              <a:chExt cx="804375" cy="804374"/>
            </a:xfrm>
          </p:grpSpPr>
          <p:sp>
            <p:nvSpPr>
              <p:cNvPr id="50" name="Shape 7274">
                <a:extLst>
                  <a:ext uri="{FF2B5EF4-FFF2-40B4-BE49-F238E27FC236}">
                    <a16:creationId xmlns:a16="http://schemas.microsoft.com/office/drawing/2014/main" id="{D820CE46-A0E2-4046-B40B-623404ADD376}"/>
                  </a:ext>
                </a:extLst>
              </p:cNvPr>
              <p:cNvSpPr/>
              <p:nvPr/>
            </p:nvSpPr>
            <p:spPr>
              <a:xfrm>
                <a:off x="6074504" y="5697079"/>
                <a:ext cx="804375" cy="804374"/>
              </a:xfrm>
              <a:prstGeom prst="ellipse">
                <a:avLst/>
              </a:prstGeom>
              <a:solidFill>
                <a:schemeClr val="accent2"/>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68" name="Group 67">
                <a:extLst>
                  <a:ext uri="{FF2B5EF4-FFF2-40B4-BE49-F238E27FC236}">
                    <a16:creationId xmlns:a16="http://schemas.microsoft.com/office/drawing/2014/main" id="{86B96997-7B25-D446-B3DE-4D07806E002F}"/>
                  </a:ext>
                </a:extLst>
              </p:cNvPr>
              <p:cNvGrpSpPr/>
              <p:nvPr/>
            </p:nvGrpSpPr>
            <p:grpSpPr>
              <a:xfrm>
                <a:off x="6213791" y="5834993"/>
                <a:ext cx="519196" cy="519196"/>
                <a:chOff x="3826887" y="2439250"/>
                <a:chExt cx="539993" cy="539993"/>
              </a:xfrm>
              <a:solidFill>
                <a:schemeClr val="bg1"/>
              </a:solidFill>
            </p:grpSpPr>
            <p:sp>
              <p:nvSpPr>
                <p:cNvPr id="71" name="Freeform 1292">
                  <a:extLst>
                    <a:ext uri="{FF2B5EF4-FFF2-40B4-BE49-F238E27FC236}">
                      <a16:creationId xmlns:a16="http://schemas.microsoft.com/office/drawing/2014/main" id="{FD0E2A73-E5E8-8B49-92E5-70FC24B8290A}"/>
                    </a:ext>
                  </a:extLst>
                </p:cNvPr>
                <p:cNvSpPr>
                  <a:spLocks noEditPoints="1"/>
                </p:cNvSpPr>
                <p:nvPr/>
              </p:nvSpPr>
              <p:spPr bwMode="auto">
                <a:xfrm>
                  <a:off x="3826887" y="2439250"/>
                  <a:ext cx="539993" cy="539993"/>
                </a:xfrm>
                <a:custGeom>
                  <a:avLst/>
                  <a:gdLst>
                    <a:gd name="T0" fmla="*/ 1625 w 3852"/>
                    <a:gd name="T1" fmla="*/ 519 h 3852"/>
                    <a:gd name="T2" fmla="*/ 1257 w 3852"/>
                    <a:gd name="T3" fmla="*/ 653 h 3852"/>
                    <a:gd name="T4" fmla="*/ 944 w 3852"/>
                    <a:gd name="T5" fmla="*/ 875 h 3852"/>
                    <a:gd name="T6" fmla="*/ 700 w 3852"/>
                    <a:gd name="T7" fmla="*/ 1173 h 3852"/>
                    <a:gd name="T8" fmla="*/ 543 w 3852"/>
                    <a:gd name="T9" fmla="*/ 1528 h 3852"/>
                    <a:gd name="T10" fmla="*/ 488 w 3852"/>
                    <a:gd name="T11" fmla="*/ 1926 h 3852"/>
                    <a:gd name="T12" fmla="*/ 543 w 3852"/>
                    <a:gd name="T13" fmla="*/ 2324 h 3852"/>
                    <a:gd name="T14" fmla="*/ 700 w 3852"/>
                    <a:gd name="T15" fmla="*/ 2679 h 3852"/>
                    <a:gd name="T16" fmla="*/ 944 w 3852"/>
                    <a:gd name="T17" fmla="*/ 2977 h 3852"/>
                    <a:gd name="T18" fmla="*/ 1257 w 3852"/>
                    <a:gd name="T19" fmla="*/ 3199 h 3852"/>
                    <a:gd name="T20" fmla="*/ 1625 w 3852"/>
                    <a:gd name="T21" fmla="*/ 3333 h 3852"/>
                    <a:gd name="T22" fmla="*/ 2029 w 3852"/>
                    <a:gd name="T23" fmla="*/ 3361 h 3852"/>
                    <a:gd name="T24" fmla="*/ 2417 w 3852"/>
                    <a:gd name="T25" fmla="*/ 3278 h 3852"/>
                    <a:gd name="T26" fmla="*/ 2759 w 3852"/>
                    <a:gd name="T27" fmla="*/ 3098 h 3852"/>
                    <a:gd name="T28" fmla="*/ 3040 w 3852"/>
                    <a:gd name="T29" fmla="*/ 2835 h 3852"/>
                    <a:gd name="T30" fmla="*/ 3242 w 3852"/>
                    <a:gd name="T31" fmla="*/ 2507 h 3852"/>
                    <a:gd name="T32" fmla="*/ 3350 w 3852"/>
                    <a:gd name="T33" fmla="*/ 2129 h 3852"/>
                    <a:gd name="T34" fmla="*/ 3350 w 3852"/>
                    <a:gd name="T35" fmla="*/ 1723 h 3852"/>
                    <a:gd name="T36" fmla="*/ 3242 w 3852"/>
                    <a:gd name="T37" fmla="*/ 1345 h 3852"/>
                    <a:gd name="T38" fmla="*/ 3040 w 3852"/>
                    <a:gd name="T39" fmla="*/ 1017 h 3852"/>
                    <a:gd name="T40" fmla="*/ 2759 w 3852"/>
                    <a:gd name="T41" fmla="*/ 754 h 3852"/>
                    <a:gd name="T42" fmla="*/ 2417 w 3852"/>
                    <a:gd name="T43" fmla="*/ 574 h 3852"/>
                    <a:gd name="T44" fmla="*/ 2029 w 3852"/>
                    <a:gd name="T45" fmla="*/ 491 h 3852"/>
                    <a:gd name="T46" fmla="*/ 2158 w 3852"/>
                    <a:gd name="T47" fmla="*/ 14 h 3852"/>
                    <a:gd name="T48" fmla="*/ 2597 w 3852"/>
                    <a:gd name="T49" fmla="*/ 120 h 3852"/>
                    <a:gd name="T50" fmla="*/ 2991 w 3852"/>
                    <a:gd name="T51" fmla="*/ 322 h 3852"/>
                    <a:gd name="T52" fmla="*/ 3326 w 3852"/>
                    <a:gd name="T53" fmla="*/ 603 h 3852"/>
                    <a:gd name="T54" fmla="*/ 3588 w 3852"/>
                    <a:gd name="T55" fmla="*/ 955 h 3852"/>
                    <a:gd name="T56" fmla="*/ 3767 w 3852"/>
                    <a:gd name="T57" fmla="*/ 1361 h 3852"/>
                    <a:gd name="T58" fmla="*/ 3848 w 3852"/>
                    <a:gd name="T59" fmla="*/ 1809 h 3852"/>
                    <a:gd name="T60" fmla="*/ 3820 w 3852"/>
                    <a:gd name="T61" fmla="*/ 2272 h 3852"/>
                    <a:gd name="T62" fmla="*/ 3690 w 3852"/>
                    <a:gd name="T63" fmla="*/ 2700 h 3852"/>
                    <a:gd name="T64" fmla="*/ 3467 w 3852"/>
                    <a:gd name="T65" fmla="*/ 3080 h 3852"/>
                    <a:gd name="T66" fmla="*/ 3166 w 3852"/>
                    <a:gd name="T67" fmla="*/ 3398 h 3852"/>
                    <a:gd name="T68" fmla="*/ 2800 w 3852"/>
                    <a:gd name="T69" fmla="*/ 3642 h 3852"/>
                    <a:gd name="T70" fmla="*/ 2382 w 3852"/>
                    <a:gd name="T71" fmla="*/ 3797 h 3852"/>
                    <a:gd name="T72" fmla="*/ 1926 w 3852"/>
                    <a:gd name="T73" fmla="*/ 3852 h 3852"/>
                    <a:gd name="T74" fmla="*/ 1470 w 3852"/>
                    <a:gd name="T75" fmla="*/ 3797 h 3852"/>
                    <a:gd name="T76" fmla="*/ 1052 w 3852"/>
                    <a:gd name="T77" fmla="*/ 3642 h 3852"/>
                    <a:gd name="T78" fmla="*/ 686 w 3852"/>
                    <a:gd name="T79" fmla="*/ 3398 h 3852"/>
                    <a:gd name="T80" fmla="*/ 385 w 3852"/>
                    <a:gd name="T81" fmla="*/ 3080 h 3852"/>
                    <a:gd name="T82" fmla="*/ 162 w 3852"/>
                    <a:gd name="T83" fmla="*/ 2700 h 3852"/>
                    <a:gd name="T84" fmla="*/ 32 w 3852"/>
                    <a:gd name="T85" fmla="*/ 2272 h 3852"/>
                    <a:gd name="T86" fmla="*/ 4 w 3852"/>
                    <a:gd name="T87" fmla="*/ 1809 h 3852"/>
                    <a:gd name="T88" fmla="*/ 85 w 3852"/>
                    <a:gd name="T89" fmla="*/ 1361 h 3852"/>
                    <a:gd name="T90" fmla="*/ 264 w 3852"/>
                    <a:gd name="T91" fmla="*/ 955 h 3852"/>
                    <a:gd name="T92" fmla="*/ 526 w 3852"/>
                    <a:gd name="T93" fmla="*/ 603 h 3852"/>
                    <a:gd name="T94" fmla="*/ 861 w 3852"/>
                    <a:gd name="T95" fmla="*/ 322 h 3852"/>
                    <a:gd name="T96" fmla="*/ 1255 w 3852"/>
                    <a:gd name="T97" fmla="*/ 120 h 3852"/>
                    <a:gd name="T98" fmla="*/ 1694 w 3852"/>
                    <a:gd name="T99" fmla="*/ 14 h 3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52" h="3852">
                      <a:moveTo>
                        <a:pt x="1926" y="488"/>
                      </a:moveTo>
                      <a:lnTo>
                        <a:pt x="1823" y="491"/>
                      </a:lnTo>
                      <a:lnTo>
                        <a:pt x="1723" y="502"/>
                      </a:lnTo>
                      <a:lnTo>
                        <a:pt x="1625" y="519"/>
                      </a:lnTo>
                      <a:lnTo>
                        <a:pt x="1528" y="543"/>
                      </a:lnTo>
                      <a:lnTo>
                        <a:pt x="1435" y="574"/>
                      </a:lnTo>
                      <a:lnTo>
                        <a:pt x="1345" y="610"/>
                      </a:lnTo>
                      <a:lnTo>
                        <a:pt x="1257" y="653"/>
                      </a:lnTo>
                      <a:lnTo>
                        <a:pt x="1173" y="700"/>
                      </a:lnTo>
                      <a:lnTo>
                        <a:pt x="1093" y="754"/>
                      </a:lnTo>
                      <a:lnTo>
                        <a:pt x="1017" y="812"/>
                      </a:lnTo>
                      <a:lnTo>
                        <a:pt x="944" y="875"/>
                      </a:lnTo>
                      <a:lnTo>
                        <a:pt x="875" y="944"/>
                      </a:lnTo>
                      <a:lnTo>
                        <a:pt x="812" y="1017"/>
                      </a:lnTo>
                      <a:lnTo>
                        <a:pt x="754" y="1093"/>
                      </a:lnTo>
                      <a:lnTo>
                        <a:pt x="700" y="1173"/>
                      </a:lnTo>
                      <a:lnTo>
                        <a:pt x="653" y="1257"/>
                      </a:lnTo>
                      <a:lnTo>
                        <a:pt x="610" y="1345"/>
                      </a:lnTo>
                      <a:lnTo>
                        <a:pt x="574" y="1435"/>
                      </a:lnTo>
                      <a:lnTo>
                        <a:pt x="543" y="1528"/>
                      </a:lnTo>
                      <a:lnTo>
                        <a:pt x="519" y="1625"/>
                      </a:lnTo>
                      <a:lnTo>
                        <a:pt x="502" y="1723"/>
                      </a:lnTo>
                      <a:lnTo>
                        <a:pt x="491" y="1823"/>
                      </a:lnTo>
                      <a:lnTo>
                        <a:pt x="488" y="1926"/>
                      </a:lnTo>
                      <a:lnTo>
                        <a:pt x="491" y="2029"/>
                      </a:lnTo>
                      <a:lnTo>
                        <a:pt x="502" y="2129"/>
                      </a:lnTo>
                      <a:lnTo>
                        <a:pt x="519" y="2227"/>
                      </a:lnTo>
                      <a:lnTo>
                        <a:pt x="543" y="2324"/>
                      </a:lnTo>
                      <a:lnTo>
                        <a:pt x="574" y="2417"/>
                      </a:lnTo>
                      <a:lnTo>
                        <a:pt x="610" y="2507"/>
                      </a:lnTo>
                      <a:lnTo>
                        <a:pt x="653" y="2595"/>
                      </a:lnTo>
                      <a:lnTo>
                        <a:pt x="700" y="2679"/>
                      </a:lnTo>
                      <a:lnTo>
                        <a:pt x="754" y="2759"/>
                      </a:lnTo>
                      <a:lnTo>
                        <a:pt x="812" y="2835"/>
                      </a:lnTo>
                      <a:lnTo>
                        <a:pt x="875" y="2908"/>
                      </a:lnTo>
                      <a:lnTo>
                        <a:pt x="944" y="2977"/>
                      </a:lnTo>
                      <a:lnTo>
                        <a:pt x="1017" y="3040"/>
                      </a:lnTo>
                      <a:lnTo>
                        <a:pt x="1093" y="3098"/>
                      </a:lnTo>
                      <a:lnTo>
                        <a:pt x="1173" y="3152"/>
                      </a:lnTo>
                      <a:lnTo>
                        <a:pt x="1257" y="3199"/>
                      </a:lnTo>
                      <a:lnTo>
                        <a:pt x="1345" y="3242"/>
                      </a:lnTo>
                      <a:lnTo>
                        <a:pt x="1435" y="3278"/>
                      </a:lnTo>
                      <a:lnTo>
                        <a:pt x="1528" y="3309"/>
                      </a:lnTo>
                      <a:lnTo>
                        <a:pt x="1625" y="3333"/>
                      </a:lnTo>
                      <a:lnTo>
                        <a:pt x="1723" y="3350"/>
                      </a:lnTo>
                      <a:lnTo>
                        <a:pt x="1823" y="3361"/>
                      </a:lnTo>
                      <a:lnTo>
                        <a:pt x="1926" y="3364"/>
                      </a:lnTo>
                      <a:lnTo>
                        <a:pt x="2029" y="3361"/>
                      </a:lnTo>
                      <a:lnTo>
                        <a:pt x="2129" y="3350"/>
                      </a:lnTo>
                      <a:lnTo>
                        <a:pt x="2227" y="3333"/>
                      </a:lnTo>
                      <a:lnTo>
                        <a:pt x="2324" y="3309"/>
                      </a:lnTo>
                      <a:lnTo>
                        <a:pt x="2417" y="3278"/>
                      </a:lnTo>
                      <a:lnTo>
                        <a:pt x="2507" y="3242"/>
                      </a:lnTo>
                      <a:lnTo>
                        <a:pt x="2595" y="3199"/>
                      </a:lnTo>
                      <a:lnTo>
                        <a:pt x="2679" y="3152"/>
                      </a:lnTo>
                      <a:lnTo>
                        <a:pt x="2759" y="3098"/>
                      </a:lnTo>
                      <a:lnTo>
                        <a:pt x="2835" y="3040"/>
                      </a:lnTo>
                      <a:lnTo>
                        <a:pt x="2908" y="2977"/>
                      </a:lnTo>
                      <a:lnTo>
                        <a:pt x="2977" y="2908"/>
                      </a:lnTo>
                      <a:lnTo>
                        <a:pt x="3040" y="2835"/>
                      </a:lnTo>
                      <a:lnTo>
                        <a:pt x="3098" y="2759"/>
                      </a:lnTo>
                      <a:lnTo>
                        <a:pt x="3152" y="2679"/>
                      </a:lnTo>
                      <a:lnTo>
                        <a:pt x="3199" y="2595"/>
                      </a:lnTo>
                      <a:lnTo>
                        <a:pt x="3242" y="2507"/>
                      </a:lnTo>
                      <a:lnTo>
                        <a:pt x="3278" y="2417"/>
                      </a:lnTo>
                      <a:lnTo>
                        <a:pt x="3309" y="2324"/>
                      </a:lnTo>
                      <a:lnTo>
                        <a:pt x="3333" y="2227"/>
                      </a:lnTo>
                      <a:lnTo>
                        <a:pt x="3350" y="2129"/>
                      </a:lnTo>
                      <a:lnTo>
                        <a:pt x="3361" y="2029"/>
                      </a:lnTo>
                      <a:lnTo>
                        <a:pt x="3364" y="1926"/>
                      </a:lnTo>
                      <a:lnTo>
                        <a:pt x="3361" y="1823"/>
                      </a:lnTo>
                      <a:lnTo>
                        <a:pt x="3350" y="1723"/>
                      </a:lnTo>
                      <a:lnTo>
                        <a:pt x="3333" y="1625"/>
                      </a:lnTo>
                      <a:lnTo>
                        <a:pt x="3309" y="1528"/>
                      </a:lnTo>
                      <a:lnTo>
                        <a:pt x="3278" y="1435"/>
                      </a:lnTo>
                      <a:lnTo>
                        <a:pt x="3242" y="1345"/>
                      </a:lnTo>
                      <a:lnTo>
                        <a:pt x="3199" y="1257"/>
                      </a:lnTo>
                      <a:lnTo>
                        <a:pt x="3152" y="1173"/>
                      </a:lnTo>
                      <a:lnTo>
                        <a:pt x="3098" y="1093"/>
                      </a:lnTo>
                      <a:lnTo>
                        <a:pt x="3040" y="1017"/>
                      </a:lnTo>
                      <a:lnTo>
                        <a:pt x="2977" y="944"/>
                      </a:lnTo>
                      <a:lnTo>
                        <a:pt x="2908" y="875"/>
                      </a:lnTo>
                      <a:lnTo>
                        <a:pt x="2835" y="812"/>
                      </a:lnTo>
                      <a:lnTo>
                        <a:pt x="2759" y="754"/>
                      </a:lnTo>
                      <a:lnTo>
                        <a:pt x="2679" y="700"/>
                      </a:lnTo>
                      <a:lnTo>
                        <a:pt x="2595" y="653"/>
                      </a:lnTo>
                      <a:lnTo>
                        <a:pt x="2507" y="610"/>
                      </a:lnTo>
                      <a:lnTo>
                        <a:pt x="2417" y="574"/>
                      </a:lnTo>
                      <a:lnTo>
                        <a:pt x="2324" y="543"/>
                      </a:lnTo>
                      <a:lnTo>
                        <a:pt x="2227" y="519"/>
                      </a:lnTo>
                      <a:lnTo>
                        <a:pt x="2129" y="502"/>
                      </a:lnTo>
                      <a:lnTo>
                        <a:pt x="2029" y="491"/>
                      </a:lnTo>
                      <a:lnTo>
                        <a:pt x="1926" y="488"/>
                      </a:lnTo>
                      <a:close/>
                      <a:moveTo>
                        <a:pt x="1926" y="0"/>
                      </a:moveTo>
                      <a:lnTo>
                        <a:pt x="2043" y="4"/>
                      </a:lnTo>
                      <a:lnTo>
                        <a:pt x="2158" y="14"/>
                      </a:lnTo>
                      <a:lnTo>
                        <a:pt x="2272" y="32"/>
                      </a:lnTo>
                      <a:lnTo>
                        <a:pt x="2382" y="55"/>
                      </a:lnTo>
                      <a:lnTo>
                        <a:pt x="2491" y="85"/>
                      </a:lnTo>
                      <a:lnTo>
                        <a:pt x="2597" y="120"/>
                      </a:lnTo>
                      <a:lnTo>
                        <a:pt x="2700" y="162"/>
                      </a:lnTo>
                      <a:lnTo>
                        <a:pt x="2800" y="210"/>
                      </a:lnTo>
                      <a:lnTo>
                        <a:pt x="2897" y="264"/>
                      </a:lnTo>
                      <a:lnTo>
                        <a:pt x="2991" y="322"/>
                      </a:lnTo>
                      <a:lnTo>
                        <a:pt x="3080" y="385"/>
                      </a:lnTo>
                      <a:lnTo>
                        <a:pt x="3166" y="454"/>
                      </a:lnTo>
                      <a:lnTo>
                        <a:pt x="3249" y="526"/>
                      </a:lnTo>
                      <a:lnTo>
                        <a:pt x="3326" y="603"/>
                      </a:lnTo>
                      <a:lnTo>
                        <a:pt x="3398" y="686"/>
                      </a:lnTo>
                      <a:lnTo>
                        <a:pt x="3467" y="772"/>
                      </a:lnTo>
                      <a:lnTo>
                        <a:pt x="3530" y="861"/>
                      </a:lnTo>
                      <a:lnTo>
                        <a:pt x="3588" y="955"/>
                      </a:lnTo>
                      <a:lnTo>
                        <a:pt x="3642" y="1052"/>
                      </a:lnTo>
                      <a:lnTo>
                        <a:pt x="3690" y="1152"/>
                      </a:lnTo>
                      <a:lnTo>
                        <a:pt x="3732" y="1255"/>
                      </a:lnTo>
                      <a:lnTo>
                        <a:pt x="3767" y="1361"/>
                      </a:lnTo>
                      <a:lnTo>
                        <a:pt x="3797" y="1470"/>
                      </a:lnTo>
                      <a:lnTo>
                        <a:pt x="3820" y="1580"/>
                      </a:lnTo>
                      <a:lnTo>
                        <a:pt x="3838" y="1694"/>
                      </a:lnTo>
                      <a:lnTo>
                        <a:pt x="3848" y="1809"/>
                      </a:lnTo>
                      <a:lnTo>
                        <a:pt x="3852" y="1926"/>
                      </a:lnTo>
                      <a:lnTo>
                        <a:pt x="3848" y="2043"/>
                      </a:lnTo>
                      <a:lnTo>
                        <a:pt x="3838" y="2158"/>
                      </a:lnTo>
                      <a:lnTo>
                        <a:pt x="3820" y="2272"/>
                      </a:lnTo>
                      <a:lnTo>
                        <a:pt x="3797" y="2382"/>
                      </a:lnTo>
                      <a:lnTo>
                        <a:pt x="3767" y="2491"/>
                      </a:lnTo>
                      <a:lnTo>
                        <a:pt x="3732" y="2597"/>
                      </a:lnTo>
                      <a:lnTo>
                        <a:pt x="3690" y="2700"/>
                      </a:lnTo>
                      <a:lnTo>
                        <a:pt x="3642" y="2800"/>
                      </a:lnTo>
                      <a:lnTo>
                        <a:pt x="3588" y="2897"/>
                      </a:lnTo>
                      <a:lnTo>
                        <a:pt x="3530" y="2991"/>
                      </a:lnTo>
                      <a:lnTo>
                        <a:pt x="3467" y="3080"/>
                      </a:lnTo>
                      <a:lnTo>
                        <a:pt x="3398" y="3166"/>
                      </a:lnTo>
                      <a:lnTo>
                        <a:pt x="3326" y="3249"/>
                      </a:lnTo>
                      <a:lnTo>
                        <a:pt x="3249" y="3326"/>
                      </a:lnTo>
                      <a:lnTo>
                        <a:pt x="3166" y="3398"/>
                      </a:lnTo>
                      <a:lnTo>
                        <a:pt x="3080" y="3467"/>
                      </a:lnTo>
                      <a:lnTo>
                        <a:pt x="2991" y="3530"/>
                      </a:lnTo>
                      <a:lnTo>
                        <a:pt x="2897" y="3588"/>
                      </a:lnTo>
                      <a:lnTo>
                        <a:pt x="2800" y="3642"/>
                      </a:lnTo>
                      <a:lnTo>
                        <a:pt x="2700" y="3690"/>
                      </a:lnTo>
                      <a:lnTo>
                        <a:pt x="2597" y="3732"/>
                      </a:lnTo>
                      <a:lnTo>
                        <a:pt x="2491" y="3767"/>
                      </a:lnTo>
                      <a:lnTo>
                        <a:pt x="2382" y="3797"/>
                      </a:lnTo>
                      <a:lnTo>
                        <a:pt x="2272" y="3820"/>
                      </a:lnTo>
                      <a:lnTo>
                        <a:pt x="2158" y="3838"/>
                      </a:lnTo>
                      <a:lnTo>
                        <a:pt x="2043" y="3848"/>
                      </a:lnTo>
                      <a:lnTo>
                        <a:pt x="1926" y="3852"/>
                      </a:lnTo>
                      <a:lnTo>
                        <a:pt x="1809" y="3848"/>
                      </a:lnTo>
                      <a:lnTo>
                        <a:pt x="1694" y="3838"/>
                      </a:lnTo>
                      <a:lnTo>
                        <a:pt x="1580" y="3820"/>
                      </a:lnTo>
                      <a:lnTo>
                        <a:pt x="1470" y="3797"/>
                      </a:lnTo>
                      <a:lnTo>
                        <a:pt x="1361" y="3767"/>
                      </a:lnTo>
                      <a:lnTo>
                        <a:pt x="1255" y="3732"/>
                      </a:lnTo>
                      <a:lnTo>
                        <a:pt x="1152" y="3690"/>
                      </a:lnTo>
                      <a:lnTo>
                        <a:pt x="1052" y="3642"/>
                      </a:lnTo>
                      <a:lnTo>
                        <a:pt x="955" y="3588"/>
                      </a:lnTo>
                      <a:lnTo>
                        <a:pt x="861" y="3530"/>
                      </a:lnTo>
                      <a:lnTo>
                        <a:pt x="772" y="3467"/>
                      </a:lnTo>
                      <a:lnTo>
                        <a:pt x="686" y="3398"/>
                      </a:lnTo>
                      <a:lnTo>
                        <a:pt x="603" y="3326"/>
                      </a:lnTo>
                      <a:lnTo>
                        <a:pt x="526" y="3249"/>
                      </a:lnTo>
                      <a:lnTo>
                        <a:pt x="454" y="3166"/>
                      </a:lnTo>
                      <a:lnTo>
                        <a:pt x="385" y="3080"/>
                      </a:lnTo>
                      <a:lnTo>
                        <a:pt x="322" y="2991"/>
                      </a:lnTo>
                      <a:lnTo>
                        <a:pt x="264" y="2897"/>
                      </a:lnTo>
                      <a:lnTo>
                        <a:pt x="210" y="2800"/>
                      </a:lnTo>
                      <a:lnTo>
                        <a:pt x="162" y="2700"/>
                      </a:lnTo>
                      <a:lnTo>
                        <a:pt x="120" y="2597"/>
                      </a:lnTo>
                      <a:lnTo>
                        <a:pt x="85" y="2491"/>
                      </a:lnTo>
                      <a:lnTo>
                        <a:pt x="55" y="2382"/>
                      </a:lnTo>
                      <a:lnTo>
                        <a:pt x="32" y="2272"/>
                      </a:lnTo>
                      <a:lnTo>
                        <a:pt x="14" y="2158"/>
                      </a:lnTo>
                      <a:lnTo>
                        <a:pt x="4" y="2043"/>
                      </a:lnTo>
                      <a:lnTo>
                        <a:pt x="0" y="1926"/>
                      </a:lnTo>
                      <a:lnTo>
                        <a:pt x="4" y="1809"/>
                      </a:lnTo>
                      <a:lnTo>
                        <a:pt x="14" y="1694"/>
                      </a:lnTo>
                      <a:lnTo>
                        <a:pt x="32" y="1580"/>
                      </a:lnTo>
                      <a:lnTo>
                        <a:pt x="55" y="1470"/>
                      </a:lnTo>
                      <a:lnTo>
                        <a:pt x="85" y="1361"/>
                      </a:lnTo>
                      <a:lnTo>
                        <a:pt x="120" y="1255"/>
                      </a:lnTo>
                      <a:lnTo>
                        <a:pt x="162" y="1152"/>
                      </a:lnTo>
                      <a:lnTo>
                        <a:pt x="210" y="1052"/>
                      </a:lnTo>
                      <a:lnTo>
                        <a:pt x="264" y="955"/>
                      </a:lnTo>
                      <a:lnTo>
                        <a:pt x="322" y="861"/>
                      </a:lnTo>
                      <a:lnTo>
                        <a:pt x="385" y="772"/>
                      </a:lnTo>
                      <a:lnTo>
                        <a:pt x="454" y="686"/>
                      </a:lnTo>
                      <a:lnTo>
                        <a:pt x="526" y="603"/>
                      </a:lnTo>
                      <a:lnTo>
                        <a:pt x="603" y="526"/>
                      </a:lnTo>
                      <a:lnTo>
                        <a:pt x="686" y="454"/>
                      </a:lnTo>
                      <a:lnTo>
                        <a:pt x="772" y="385"/>
                      </a:lnTo>
                      <a:lnTo>
                        <a:pt x="861" y="322"/>
                      </a:lnTo>
                      <a:lnTo>
                        <a:pt x="955" y="264"/>
                      </a:lnTo>
                      <a:lnTo>
                        <a:pt x="1052" y="210"/>
                      </a:lnTo>
                      <a:lnTo>
                        <a:pt x="1152" y="162"/>
                      </a:lnTo>
                      <a:lnTo>
                        <a:pt x="1255" y="120"/>
                      </a:lnTo>
                      <a:lnTo>
                        <a:pt x="1361" y="85"/>
                      </a:lnTo>
                      <a:lnTo>
                        <a:pt x="1470" y="55"/>
                      </a:lnTo>
                      <a:lnTo>
                        <a:pt x="1580" y="32"/>
                      </a:lnTo>
                      <a:lnTo>
                        <a:pt x="1694" y="14"/>
                      </a:lnTo>
                      <a:lnTo>
                        <a:pt x="1809" y="4"/>
                      </a:lnTo>
                      <a:lnTo>
                        <a:pt x="19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337">
                  <a:extLst>
                    <a:ext uri="{FF2B5EF4-FFF2-40B4-BE49-F238E27FC236}">
                      <a16:creationId xmlns:a16="http://schemas.microsoft.com/office/drawing/2014/main" id="{512B2406-E128-824C-AAF2-622AF0581949}"/>
                    </a:ext>
                  </a:extLst>
                </p:cNvPr>
                <p:cNvSpPr>
                  <a:spLocks noEditPoints="1"/>
                </p:cNvSpPr>
                <p:nvPr/>
              </p:nvSpPr>
              <p:spPr bwMode="auto">
                <a:xfrm>
                  <a:off x="4039026" y="2595357"/>
                  <a:ext cx="122582" cy="237503"/>
                </a:xfrm>
                <a:custGeom>
                  <a:avLst/>
                  <a:gdLst>
                    <a:gd name="T0" fmla="*/ 357 w 762"/>
                    <a:gd name="T1" fmla="*/ 1107 h 1494"/>
                    <a:gd name="T2" fmla="*/ 415 w 762"/>
                    <a:gd name="T3" fmla="*/ 1124 h 1494"/>
                    <a:gd name="T4" fmla="*/ 462 w 762"/>
                    <a:gd name="T5" fmla="*/ 1158 h 1494"/>
                    <a:gd name="T6" fmla="*/ 494 w 762"/>
                    <a:gd name="T7" fmla="*/ 1206 h 1494"/>
                    <a:gd name="T8" fmla="*/ 512 w 762"/>
                    <a:gd name="T9" fmla="*/ 1266 h 1494"/>
                    <a:gd name="T10" fmla="*/ 512 w 762"/>
                    <a:gd name="T11" fmla="*/ 1332 h 1494"/>
                    <a:gd name="T12" fmla="*/ 495 w 762"/>
                    <a:gd name="T13" fmla="*/ 1391 h 1494"/>
                    <a:gd name="T14" fmla="*/ 463 w 762"/>
                    <a:gd name="T15" fmla="*/ 1439 h 1494"/>
                    <a:gd name="T16" fmla="*/ 416 w 762"/>
                    <a:gd name="T17" fmla="*/ 1474 h 1494"/>
                    <a:gd name="T18" fmla="*/ 357 w 762"/>
                    <a:gd name="T19" fmla="*/ 1492 h 1494"/>
                    <a:gd name="T20" fmla="*/ 291 w 762"/>
                    <a:gd name="T21" fmla="*/ 1492 h 1494"/>
                    <a:gd name="T22" fmla="*/ 233 w 762"/>
                    <a:gd name="T23" fmla="*/ 1474 h 1494"/>
                    <a:gd name="T24" fmla="*/ 187 w 762"/>
                    <a:gd name="T25" fmla="*/ 1439 h 1494"/>
                    <a:gd name="T26" fmla="*/ 155 w 762"/>
                    <a:gd name="T27" fmla="*/ 1391 h 1494"/>
                    <a:gd name="T28" fmla="*/ 138 w 762"/>
                    <a:gd name="T29" fmla="*/ 1332 h 1494"/>
                    <a:gd name="T30" fmla="*/ 138 w 762"/>
                    <a:gd name="T31" fmla="*/ 1266 h 1494"/>
                    <a:gd name="T32" fmla="*/ 155 w 762"/>
                    <a:gd name="T33" fmla="*/ 1206 h 1494"/>
                    <a:gd name="T34" fmla="*/ 189 w 762"/>
                    <a:gd name="T35" fmla="*/ 1158 h 1494"/>
                    <a:gd name="T36" fmla="*/ 235 w 762"/>
                    <a:gd name="T37" fmla="*/ 1124 h 1494"/>
                    <a:gd name="T38" fmla="*/ 292 w 762"/>
                    <a:gd name="T39" fmla="*/ 1107 h 1494"/>
                    <a:gd name="T40" fmla="*/ 353 w 762"/>
                    <a:gd name="T41" fmla="*/ 0 h 1494"/>
                    <a:gd name="T42" fmla="*/ 457 w 762"/>
                    <a:gd name="T43" fmla="*/ 8 h 1494"/>
                    <a:gd name="T44" fmla="*/ 546 w 762"/>
                    <a:gd name="T45" fmla="*/ 31 h 1494"/>
                    <a:gd name="T46" fmla="*/ 618 w 762"/>
                    <a:gd name="T47" fmla="*/ 66 h 1494"/>
                    <a:gd name="T48" fmla="*/ 676 w 762"/>
                    <a:gd name="T49" fmla="*/ 113 h 1494"/>
                    <a:gd name="T50" fmla="*/ 719 w 762"/>
                    <a:gd name="T51" fmla="*/ 168 h 1494"/>
                    <a:gd name="T52" fmla="*/ 746 w 762"/>
                    <a:gd name="T53" fmla="*/ 231 h 1494"/>
                    <a:gd name="T54" fmla="*/ 761 w 762"/>
                    <a:gd name="T55" fmla="*/ 300 h 1494"/>
                    <a:gd name="T56" fmla="*/ 760 w 762"/>
                    <a:gd name="T57" fmla="*/ 377 h 1494"/>
                    <a:gd name="T58" fmla="*/ 742 w 762"/>
                    <a:gd name="T59" fmla="*/ 456 h 1494"/>
                    <a:gd name="T60" fmla="*/ 711 w 762"/>
                    <a:gd name="T61" fmla="*/ 526 h 1494"/>
                    <a:gd name="T62" fmla="*/ 670 w 762"/>
                    <a:gd name="T63" fmla="*/ 588 h 1494"/>
                    <a:gd name="T64" fmla="*/ 625 w 762"/>
                    <a:gd name="T65" fmla="*/ 643 h 1494"/>
                    <a:gd name="T66" fmla="*/ 580 w 762"/>
                    <a:gd name="T67" fmla="*/ 694 h 1494"/>
                    <a:gd name="T68" fmla="*/ 518 w 762"/>
                    <a:gd name="T69" fmla="*/ 782 h 1494"/>
                    <a:gd name="T70" fmla="*/ 482 w 762"/>
                    <a:gd name="T71" fmla="*/ 870 h 1494"/>
                    <a:gd name="T72" fmla="*/ 472 w 762"/>
                    <a:gd name="T73" fmla="*/ 963 h 1494"/>
                    <a:gd name="T74" fmla="*/ 190 w 762"/>
                    <a:gd name="T75" fmla="*/ 1001 h 1494"/>
                    <a:gd name="T76" fmla="*/ 189 w 762"/>
                    <a:gd name="T77" fmla="*/ 899 h 1494"/>
                    <a:gd name="T78" fmla="*/ 204 w 762"/>
                    <a:gd name="T79" fmla="*/ 804 h 1494"/>
                    <a:gd name="T80" fmla="*/ 245 w 762"/>
                    <a:gd name="T81" fmla="*/ 708 h 1494"/>
                    <a:gd name="T82" fmla="*/ 313 w 762"/>
                    <a:gd name="T83" fmla="*/ 611 h 1494"/>
                    <a:gd name="T84" fmla="*/ 368 w 762"/>
                    <a:gd name="T85" fmla="*/ 543 h 1494"/>
                    <a:gd name="T86" fmla="*/ 409 w 762"/>
                    <a:gd name="T87" fmla="*/ 478 h 1494"/>
                    <a:gd name="T88" fmla="*/ 433 w 762"/>
                    <a:gd name="T89" fmla="*/ 417 h 1494"/>
                    <a:gd name="T90" fmla="*/ 434 w 762"/>
                    <a:gd name="T91" fmla="*/ 363 h 1494"/>
                    <a:gd name="T92" fmla="*/ 419 w 762"/>
                    <a:gd name="T93" fmla="*/ 320 h 1494"/>
                    <a:gd name="T94" fmla="*/ 390 w 762"/>
                    <a:gd name="T95" fmla="*/ 288 h 1494"/>
                    <a:gd name="T96" fmla="*/ 344 w 762"/>
                    <a:gd name="T97" fmla="*/ 267 h 1494"/>
                    <a:gd name="T98" fmla="*/ 281 w 762"/>
                    <a:gd name="T99" fmla="*/ 258 h 1494"/>
                    <a:gd name="T100" fmla="*/ 209 w 762"/>
                    <a:gd name="T101" fmla="*/ 265 h 1494"/>
                    <a:gd name="T102" fmla="*/ 135 w 762"/>
                    <a:gd name="T103" fmla="*/ 288 h 1494"/>
                    <a:gd name="T104" fmla="*/ 71 w 762"/>
                    <a:gd name="T105" fmla="*/ 322 h 1494"/>
                    <a:gd name="T106" fmla="*/ 36 w 762"/>
                    <a:gd name="T107" fmla="*/ 69 h 1494"/>
                    <a:gd name="T108" fmla="*/ 124 w 762"/>
                    <a:gd name="T109" fmla="*/ 35 h 1494"/>
                    <a:gd name="T110" fmla="*/ 231 w 762"/>
                    <a:gd name="T111" fmla="*/ 9 h 1494"/>
                    <a:gd name="T112" fmla="*/ 353 w 762"/>
                    <a:gd name="T113" fmla="*/ 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2" h="1494">
                      <a:moveTo>
                        <a:pt x="324" y="1104"/>
                      </a:moveTo>
                      <a:lnTo>
                        <a:pt x="357" y="1107"/>
                      </a:lnTo>
                      <a:lnTo>
                        <a:pt x="388" y="1113"/>
                      </a:lnTo>
                      <a:lnTo>
                        <a:pt x="415" y="1124"/>
                      </a:lnTo>
                      <a:lnTo>
                        <a:pt x="440" y="1140"/>
                      </a:lnTo>
                      <a:lnTo>
                        <a:pt x="462" y="1158"/>
                      </a:lnTo>
                      <a:lnTo>
                        <a:pt x="480" y="1181"/>
                      </a:lnTo>
                      <a:lnTo>
                        <a:pt x="494" y="1206"/>
                      </a:lnTo>
                      <a:lnTo>
                        <a:pt x="505" y="1235"/>
                      </a:lnTo>
                      <a:lnTo>
                        <a:pt x="512" y="1266"/>
                      </a:lnTo>
                      <a:lnTo>
                        <a:pt x="514" y="1299"/>
                      </a:lnTo>
                      <a:lnTo>
                        <a:pt x="512" y="1332"/>
                      </a:lnTo>
                      <a:lnTo>
                        <a:pt x="506" y="1363"/>
                      </a:lnTo>
                      <a:lnTo>
                        <a:pt x="495" y="1391"/>
                      </a:lnTo>
                      <a:lnTo>
                        <a:pt x="481" y="1416"/>
                      </a:lnTo>
                      <a:lnTo>
                        <a:pt x="463" y="1439"/>
                      </a:lnTo>
                      <a:lnTo>
                        <a:pt x="442" y="1458"/>
                      </a:lnTo>
                      <a:lnTo>
                        <a:pt x="416" y="1474"/>
                      </a:lnTo>
                      <a:lnTo>
                        <a:pt x="388" y="1485"/>
                      </a:lnTo>
                      <a:lnTo>
                        <a:pt x="357" y="1492"/>
                      </a:lnTo>
                      <a:lnTo>
                        <a:pt x="324" y="1494"/>
                      </a:lnTo>
                      <a:lnTo>
                        <a:pt x="291" y="1492"/>
                      </a:lnTo>
                      <a:lnTo>
                        <a:pt x="261" y="1485"/>
                      </a:lnTo>
                      <a:lnTo>
                        <a:pt x="233" y="1474"/>
                      </a:lnTo>
                      <a:lnTo>
                        <a:pt x="209" y="1458"/>
                      </a:lnTo>
                      <a:lnTo>
                        <a:pt x="187" y="1439"/>
                      </a:lnTo>
                      <a:lnTo>
                        <a:pt x="170" y="1416"/>
                      </a:lnTo>
                      <a:lnTo>
                        <a:pt x="155" y="1391"/>
                      </a:lnTo>
                      <a:lnTo>
                        <a:pt x="144" y="1363"/>
                      </a:lnTo>
                      <a:lnTo>
                        <a:pt x="138" y="1332"/>
                      </a:lnTo>
                      <a:lnTo>
                        <a:pt x="135" y="1299"/>
                      </a:lnTo>
                      <a:lnTo>
                        <a:pt x="138" y="1266"/>
                      </a:lnTo>
                      <a:lnTo>
                        <a:pt x="144" y="1235"/>
                      </a:lnTo>
                      <a:lnTo>
                        <a:pt x="155" y="1206"/>
                      </a:lnTo>
                      <a:lnTo>
                        <a:pt x="170" y="1181"/>
                      </a:lnTo>
                      <a:lnTo>
                        <a:pt x="189" y="1158"/>
                      </a:lnTo>
                      <a:lnTo>
                        <a:pt x="210" y="1140"/>
                      </a:lnTo>
                      <a:lnTo>
                        <a:pt x="235" y="1124"/>
                      </a:lnTo>
                      <a:lnTo>
                        <a:pt x="261" y="1113"/>
                      </a:lnTo>
                      <a:lnTo>
                        <a:pt x="292" y="1107"/>
                      </a:lnTo>
                      <a:lnTo>
                        <a:pt x="324" y="1104"/>
                      </a:lnTo>
                      <a:close/>
                      <a:moveTo>
                        <a:pt x="353" y="0"/>
                      </a:moveTo>
                      <a:lnTo>
                        <a:pt x="407" y="2"/>
                      </a:lnTo>
                      <a:lnTo>
                        <a:pt x="457" y="8"/>
                      </a:lnTo>
                      <a:lnTo>
                        <a:pt x="504" y="18"/>
                      </a:lnTo>
                      <a:lnTo>
                        <a:pt x="546" y="31"/>
                      </a:lnTo>
                      <a:lnTo>
                        <a:pt x="584" y="47"/>
                      </a:lnTo>
                      <a:lnTo>
                        <a:pt x="618" y="66"/>
                      </a:lnTo>
                      <a:lnTo>
                        <a:pt x="649" y="88"/>
                      </a:lnTo>
                      <a:lnTo>
                        <a:pt x="676" y="113"/>
                      </a:lnTo>
                      <a:lnTo>
                        <a:pt x="699" y="140"/>
                      </a:lnTo>
                      <a:lnTo>
                        <a:pt x="719" y="168"/>
                      </a:lnTo>
                      <a:lnTo>
                        <a:pt x="735" y="199"/>
                      </a:lnTo>
                      <a:lnTo>
                        <a:pt x="746" y="231"/>
                      </a:lnTo>
                      <a:lnTo>
                        <a:pt x="756" y="264"/>
                      </a:lnTo>
                      <a:lnTo>
                        <a:pt x="761" y="300"/>
                      </a:lnTo>
                      <a:lnTo>
                        <a:pt x="762" y="335"/>
                      </a:lnTo>
                      <a:lnTo>
                        <a:pt x="760" y="377"/>
                      </a:lnTo>
                      <a:lnTo>
                        <a:pt x="753" y="418"/>
                      </a:lnTo>
                      <a:lnTo>
                        <a:pt x="742" y="456"/>
                      </a:lnTo>
                      <a:lnTo>
                        <a:pt x="727" y="492"/>
                      </a:lnTo>
                      <a:lnTo>
                        <a:pt x="711" y="526"/>
                      </a:lnTo>
                      <a:lnTo>
                        <a:pt x="692" y="558"/>
                      </a:lnTo>
                      <a:lnTo>
                        <a:pt x="670" y="588"/>
                      </a:lnTo>
                      <a:lnTo>
                        <a:pt x="648" y="616"/>
                      </a:lnTo>
                      <a:lnTo>
                        <a:pt x="625" y="643"/>
                      </a:lnTo>
                      <a:lnTo>
                        <a:pt x="602" y="670"/>
                      </a:lnTo>
                      <a:lnTo>
                        <a:pt x="580" y="694"/>
                      </a:lnTo>
                      <a:lnTo>
                        <a:pt x="545" y="738"/>
                      </a:lnTo>
                      <a:lnTo>
                        <a:pt x="518" y="782"/>
                      </a:lnTo>
                      <a:lnTo>
                        <a:pt x="496" y="825"/>
                      </a:lnTo>
                      <a:lnTo>
                        <a:pt x="482" y="870"/>
                      </a:lnTo>
                      <a:lnTo>
                        <a:pt x="474" y="915"/>
                      </a:lnTo>
                      <a:lnTo>
                        <a:pt x="472" y="963"/>
                      </a:lnTo>
                      <a:lnTo>
                        <a:pt x="472" y="1001"/>
                      </a:lnTo>
                      <a:lnTo>
                        <a:pt x="190" y="1001"/>
                      </a:lnTo>
                      <a:lnTo>
                        <a:pt x="189" y="946"/>
                      </a:lnTo>
                      <a:lnTo>
                        <a:pt x="189" y="899"/>
                      </a:lnTo>
                      <a:lnTo>
                        <a:pt x="194" y="851"/>
                      </a:lnTo>
                      <a:lnTo>
                        <a:pt x="204" y="804"/>
                      </a:lnTo>
                      <a:lnTo>
                        <a:pt x="222" y="756"/>
                      </a:lnTo>
                      <a:lnTo>
                        <a:pt x="245" y="708"/>
                      </a:lnTo>
                      <a:lnTo>
                        <a:pt x="276" y="660"/>
                      </a:lnTo>
                      <a:lnTo>
                        <a:pt x="313" y="611"/>
                      </a:lnTo>
                      <a:lnTo>
                        <a:pt x="341" y="576"/>
                      </a:lnTo>
                      <a:lnTo>
                        <a:pt x="368" y="543"/>
                      </a:lnTo>
                      <a:lnTo>
                        <a:pt x="390" y="510"/>
                      </a:lnTo>
                      <a:lnTo>
                        <a:pt x="409" y="478"/>
                      </a:lnTo>
                      <a:lnTo>
                        <a:pt x="424" y="447"/>
                      </a:lnTo>
                      <a:lnTo>
                        <a:pt x="433" y="417"/>
                      </a:lnTo>
                      <a:lnTo>
                        <a:pt x="436" y="386"/>
                      </a:lnTo>
                      <a:lnTo>
                        <a:pt x="434" y="363"/>
                      </a:lnTo>
                      <a:lnTo>
                        <a:pt x="429" y="340"/>
                      </a:lnTo>
                      <a:lnTo>
                        <a:pt x="419" y="320"/>
                      </a:lnTo>
                      <a:lnTo>
                        <a:pt x="407" y="303"/>
                      </a:lnTo>
                      <a:lnTo>
                        <a:pt x="390" y="288"/>
                      </a:lnTo>
                      <a:lnTo>
                        <a:pt x="369" y="275"/>
                      </a:lnTo>
                      <a:lnTo>
                        <a:pt x="344" y="267"/>
                      </a:lnTo>
                      <a:lnTo>
                        <a:pt x="315" y="260"/>
                      </a:lnTo>
                      <a:lnTo>
                        <a:pt x="281" y="258"/>
                      </a:lnTo>
                      <a:lnTo>
                        <a:pt x="245" y="259"/>
                      </a:lnTo>
                      <a:lnTo>
                        <a:pt x="209" y="265"/>
                      </a:lnTo>
                      <a:lnTo>
                        <a:pt x="171" y="275"/>
                      </a:lnTo>
                      <a:lnTo>
                        <a:pt x="135" y="288"/>
                      </a:lnTo>
                      <a:lnTo>
                        <a:pt x="101" y="304"/>
                      </a:lnTo>
                      <a:lnTo>
                        <a:pt x="71" y="322"/>
                      </a:lnTo>
                      <a:lnTo>
                        <a:pt x="0" y="88"/>
                      </a:lnTo>
                      <a:lnTo>
                        <a:pt x="36" y="69"/>
                      </a:lnTo>
                      <a:lnTo>
                        <a:pt x="78" y="51"/>
                      </a:lnTo>
                      <a:lnTo>
                        <a:pt x="124" y="35"/>
                      </a:lnTo>
                      <a:lnTo>
                        <a:pt x="176" y="20"/>
                      </a:lnTo>
                      <a:lnTo>
                        <a:pt x="231" y="9"/>
                      </a:lnTo>
                      <a:lnTo>
                        <a:pt x="291" y="3"/>
                      </a:lnTo>
                      <a:lnTo>
                        <a:pt x="3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cxnSp>
        <p:nvCxnSpPr>
          <p:cNvPr id="6" name="Straight Connector 5">
            <a:extLst>
              <a:ext uri="{FF2B5EF4-FFF2-40B4-BE49-F238E27FC236}">
                <a16:creationId xmlns:a16="http://schemas.microsoft.com/office/drawing/2014/main" id="{F86A9DB4-E514-CD49-A958-BB446989B3E1}"/>
              </a:ext>
            </a:extLst>
          </p:cNvPr>
          <p:cNvCxnSpPr>
            <a:cxnSpLocks/>
          </p:cNvCxnSpPr>
          <p:nvPr/>
        </p:nvCxnSpPr>
        <p:spPr bwMode="auto">
          <a:xfrm>
            <a:off x="6504817" y="-618354"/>
            <a:ext cx="5417309" cy="0"/>
          </a:xfrm>
          <a:prstGeom prst="line">
            <a:avLst/>
          </a:prstGeom>
          <a:blipFill dpi="0" rotWithShape="0">
            <a:blip r:embed="rId4"/>
            <a:srcRect/>
            <a:tile tx="0" ty="0" sx="100000" sy="100000" flip="none" algn="tl"/>
          </a:blipFill>
          <a:ln w="63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4" name="Shape 1148">
            <a:extLst>
              <a:ext uri="{FF2B5EF4-FFF2-40B4-BE49-F238E27FC236}">
                <a16:creationId xmlns:a16="http://schemas.microsoft.com/office/drawing/2014/main" id="{17AA71D6-7B25-2940-AAD0-2201DF7C9892}"/>
              </a:ext>
            </a:extLst>
          </p:cNvPr>
          <p:cNvSpPr/>
          <p:nvPr/>
        </p:nvSpPr>
        <p:spPr>
          <a:xfrm>
            <a:off x="6326048" y="4846863"/>
            <a:ext cx="6551860" cy="36666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t">
            <a:spAutoFit/>
          </a:bodyPr>
          <a:lstStyle/>
          <a:p>
            <a:pPr marL="228600" lvl="0" indent="-228600">
              <a:spcBef>
                <a:spcPts val="300"/>
              </a:spcBef>
              <a:spcAft>
                <a:spcPts val="300"/>
              </a:spcAft>
              <a:buClr>
                <a:srgbClr val="451E56"/>
              </a:buClr>
              <a:buFont typeface="+mj-lt"/>
              <a:buAutoNum type="arabicPeriod"/>
            </a:pPr>
            <a:r>
              <a:rPr lang="en-US" altLang="en-US" sz="1700" i="1" dirty="0">
                <a:solidFill>
                  <a:prstClr val="black"/>
                </a:solidFill>
                <a:ea typeface="MS PGothic" charset="-128"/>
              </a:rPr>
              <a:t>Are SOGIESC </a:t>
            </a:r>
            <a:r>
              <a:rPr lang="en-US" altLang="en-US" sz="1700" b="1" i="1" dirty="0">
                <a:solidFill>
                  <a:prstClr val="black"/>
                </a:solidFill>
                <a:ea typeface="MS PGothic" charset="-128"/>
              </a:rPr>
              <a:t>related laws </a:t>
            </a:r>
            <a:r>
              <a:rPr lang="en-US" altLang="en-US" sz="1700" i="1" dirty="0">
                <a:solidFill>
                  <a:prstClr val="black"/>
                </a:solidFill>
                <a:ea typeface="MS PGothic" charset="-128"/>
              </a:rPr>
              <a:t>and policies non-discriminatory and friendly?</a:t>
            </a:r>
          </a:p>
          <a:p>
            <a:pPr marL="228600" lvl="0" indent="-228600">
              <a:spcBef>
                <a:spcPts val="300"/>
              </a:spcBef>
              <a:spcAft>
                <a:spcPts val="300"/>
              </a:spcAft>
              <a:buClr>
                <a:srgbClr val="451E56"/>
              </a:buClr>
              <a:buFont typeface="+mj-lt"/>
              <a:buAutoNum type="arabicPeriod"/>
            </a:pPr>
            <a:r>
              <a:rPr lang="en-US" altLang="en-US" sz="1700" i="1" dirty="0">
                <a:solidFill>
                  <a:prstClr val="black"/>
                </a:solidFill>
                <a:ea typeface="MS PGothic" charset="-128"/>
              </a:rPr>
              <a:t>Is accessing </a:t>
            </a:r>
            <a:r>
              <a:rPr lang="en-US" altLang="en-US" sz="1700" b="1" i="1" dirty="0">
                <a:solidFill>
                  <a:prstClr val="black"/>
                </a:solidFill>
                <a:ea typeface="MS PGothic" charset="-128"/>
              </a:rPr>
              <a:t>police protection</a:t>
            </a:r>
            <a:r>
              <a:rPr lang="en-US" altLang="en-US" sz="1700" i="1" dirty="0">
                <a:solidFill>
                  <a:prstClr val="black"/>
                </a:solidFill>
                <a:ea typeface="MS PGothic" charset="-128"/>
              </a:rPr>
              <a:t>, </a:t>
            </a:r>
            <a:r>
              <a:rPr lang="en-US" altLang="en-US" sz="1700" b="1" i="1" dirty="0">
                <a:solidFill>
                  <a:prstClr val="black"/>
                </a:solidFill>
                <a:ea typeface="MS PGothic" charset="-128"/>
              </a:rPr>
              <a:t>employment, health care, education </a:t>
            </a:r>
            <a:r>
              <a:rPr lang="en-US" altLang="en-US" sz="1700" i="1" dirty="0">
                <a:solidFill>
                  <a:prstClr val="black"/>
                </a:solidFill>
                <a:ea typeface="MS PGothic" charset="-128"/>
              </a:rPr>
              <a:t>and other </a:t>
            </a:r>
            <a:r>
              <a:rPr lang="en-US" altLang="en-US" sz="1700" b="1" i="1" dirty="0">
                <a:solidFill>
                  <a:prstClr val="black"/>
                </a:solidFill>
                <a:ea typeface="MS PGothic" charset="-128"/>
              </a:rPr>
              <a:t>services </a:t>
            </a:r>
            <a:r>
              <a:rPr lang="en-US" altLang="en-US" sz="1700" i="1" dirty="0">
                <a:solidFill>
                  <a:prstClr val="black"/>
                </a:solidFill>
                <a:ea typeface="MS PGothic" charset="-128"/>
              </a:rPr>
              <a:t>non-discriminatory and friendly?</a:t>
            </a:r>
          </a:p>
          <a:p>
            <a:pPr marL="228600" lvl="0" indent="-228600">
              <a:spcBef>
                <a:spcPts val="300"/>
              </a:spcBef>
              <a:spcAft>
                <a:spcPts val="300"/>
              </a:spcAft>
              <a:buClr>
                <a:srgbClr val="451E56"/>
              </a:buClr>
              <a:buFont typeface="+mj-lt"/>
              <a:buAutoNum type="arabicPeriod"/>
            </a:pPr>
            <a:r>
              <a:rPr lang="en-US" altLang="en-US" sz="1700" i="1" dirty="0">
                <a:solidFill>
                  <a:prstClr val="black"/>
                </a:solidFill>
                <a:ea typeface="MS PGothic" charset="-128"/>
              </a:rPr>
              <a:t>What are the predominant </a:t>
            </a:r>
            <a:r>
              <a:rPr lang="en-US" altLang="en-US" sz="1700" b="1" i="1" dirty="0">
                <a:solidFill>
                  <a:prstClr val="black"/>
                </a:solidFill>
                <a:ea typeface="MS PGothic" charset="-128"/>
              </a:rPr>
              <a:t>social attitudes </a:t>
            </a:r>
            <a:r>
              <a:rPr lang="en-US" altLang="en-US" sz="1700" i="1" dirty="0">
                <a:solidFill>
                  <a:prstClr val="black"/>
                </a:solidFill>
                <a:ea typeface="MS PGothic" charset="-128"/>
              </a:rPr>
              <a:t>towards LGBTIQ+ people? </a:t>
            </a:r>
          </a:p>
          <a:p>
            <a:pPr marL="228600" lvl="0" indent="-228600">
              <a:spcBef>
                <a:spcPts val="300"/>
              </a:spcBef>
              <a:spcAft>
                <a:spcPts val="300"/>
              </a:spcAft>
              <a:buClr>
                <a:srgbClr val="451E56"/>
              </a:buClr>
              <a:buFont typeface="+mj-lt"/>
              <a:buAutoNum type="arabicPeriod"/>
            </a:pPr>
            <a:r>
              <a:rPr lang="en-US" altLang="en-US" sz="1700" i="1" dirty="0">
                <a:solidFill>
                  <a:prstClr val="black"/>
                </a:solidFill>
                <a:ea typeface="MS PGothic" charset="-128"/>
              </a:rPr>
              <a:t>Are there </a:t>
            </a:r>
            <a:r>
              <a:rPr lang="en-US" altLang="en-US" sz="1700" b="1" i="1" dirty="0">
                <a:solidFill>
                  <a:prstClr val="black"/>
                </a:solidFill>
                <a:ea typeface="MS PGothic" charset="-128"/>
              </a:rPr>
              <a:t>immigration provisions </a:t>
            </a:r>
            <a:r>
              <a:rPr lang="en-US" altLang="en-US" sz="1700" i="1" dirty="0">
                <a:solidFill>
                  <a:prstClr val="black"/>
                </a:solidFill>
                <a:ea typeface="MS PGothic" charset="-128"/>
              </a:rPr>
              <a:t>allowing for the reunification of partners/spouses?</a:t>
            </a:r>
          </a:p>
          <a:p>
            <a:pPr marL="228600" lvl="0" indent="-228600">
              <a:spcBef>
                <a:spcPts val="300"/>
              </a:spcBef>
              <a:spcAft>
                <a:spcPts val="300"/>
              </a:spcAft>
              <a:buClr>
                <a:srgbClr val="451E56"/>
              </a:buClr>
              <a:buFont typeface="+mj-lt"/>
              <a:buAutoNum type="arabicPeriod"/>
            </a:pPr>
            <a:r>
              <a:rPr lang="en-US" altLang="en-US" sz="1700" i="1" dirty="0">
                <a:solidFill>
                  <a:prstClr val="black"/>
                </a:solidFill>
                <a:ea typeface="MS PGothic" charset="-128"/>
              </a:rPr>
              <a:t>Are </a:t>
            </a:r>
            <a:r>
              <a:rPr lang="en-US" altLang="en-US" sz="1700" b="1" i="1" dirty="0">
                <a:solidFill>
                  <a:prstClr val="black"/>
                </a:solidFill>
                <a:ea typeface="MS PGothic" charset="-128"/>
              </a:rPr>
              <a:t>post-arrival services </a:t>
            </a:r>
            <a:r>
              <a:rPr lang="en-US" altLang="en-US" sz="1700" i="1" dirty="0">
                <a:solidFill>
                  <a:prstClr val="black"/>
                </a:solidFill>
                <a:ea typeface="MS PGothic" charset="-128"/>
              </a:rPr>
              <a:t>for LGBTIQ+ refugees with specific needs available?</a:t>
            </a:r>
          </a:p>
          <a:p>
            <a:pPr marL="228600" lvl="0" indent="-228600">
              <a:spcBef>
                <a:spcPts val="300"/>
              </a:spcBef>
              <a:spcAft>
                <a:spcPts val="300"/>
              </a:spcAft>
              <a:buClr>
                <a:srgbClr val="451E56"/>
              </a:buClr>
              <a:buFont typeface="+mj-lt"/>
              <a:buAutoNum type="arabicPeriod"/>
            </a:pPr>
            <a:r>
              <a:rPr lang="en-US" altLang="en-US" sz="1700" i="1" dirty="0">
                <a:solidFill>
                  <a:prstClr val="black"/>
                </a:solidFill>
                <a:ea typeface="MS PGothic" charset="-128"/>
              </a:rPr>
              <a:t>Have NGOs and other </a:t>
            </a:r>
            <a:r>
              <a:rPr lang="en-US" altLang="en-US" sz="1700" b="1" i="1" dirty="0">
                <a:solidFill>
                  <a:prstClr val="black"/>
                </a:solidFill>
                <a:ea typeface="MS PGothic" charset="-128"/>
              </a:rPr>
              <a:t>service providers </a:t>
            </a:r>
            <a:r>
              <a:rPr lang="en-US" altLang="en-US" sz="1700" i="1" dirty="0">
                <a:solidFill>
                  <a:prstClr val="black"/>
                </a:solidFill>
                <a:ea typeface="MS PGothic" charset="-128"/>
              </a:rPr>
              <a:t>been trained to assist LGBTIQ+ refugees?</a:t>
            </a:r>
          </a:p>
          <a:p>
            <a:pPr marL="228600" lvl="0" indent="-228600">
              <a:spcBef>
                <a:spcPts val="300"/>
              </a:spcBef>
              <a:spcAft>
                <a:spcPts val="300"/>
              </a:spcAft>
              <a:buClr>
                <a:srgbClr val="451E56"/>
              </a:buClr>
              <a:buFont typeface="+mj-lt"/>
              <a:buAutoNum type="arabicPeriod"/>
            </a:pPr>
            <a:r>
              <a:rPr lang="en-US" altLang="en-US" sz="1700" i="1" dirty="0">
                <a:solidFill>
                  <a:prstClr val="black"/>
                </a:solidFill>
                <a:ea typeface="MS PGothic" charset="-128"/>
              </a:rPr>
              <a:t>Are there related </a:t>
            </a:r>
            <a:r>
              <a:rPr lang="en-US" altLang="en-US" sz="1700" b="1" i="1" dirty="0">
                <a:solidFill>
                  <a:prstClr val="black"/>
                </a:solidFill>
                <a:ea typeface="MS PGothic" charset="-128"/>
              </a:rPr>
              <a:t>LGBTIQ+ community organizations</a:t>
            </a:r>
            <a:r>
              <a:rPr lang="en-US" altLang="en-US" sz="1700" i="1" dirty="0">
                <a:solidFill>
                  <a:prstClr val="black"/>
                </a:solidFill>
                <a:ea typeface="MS PGothic" charset="-128"/>
              </a:rPr>
              <a:t>? Are they linked with refugee-serving organizations?</a:t>
            </a:r>
          </a:p>
        </p:txBody>
      </p:sp>
      <p:sp>
        <p:nvSpPr>
          <p:cNvPr id="52" name="Shape 1148">
            <a:extLst>
              <a:ext uri="{FF2B5EF4-FFF2-40B4-BE49-F238E27FC236}">
                <a16:creationId xmlns:a16="http://schemas.microsoft.com/office/drawing/2014/main" id="{E33F89C6-2B8C-9443-BEC2-748E315EF48C}"/>
              </a:ext>
            </a:extLst>
          </p:cNvPr>
          <p:cNvSpPr/>
          <p:nvPr/>
        </p:nvSpPr>
        <p:spPr>
          <a:xfrm>
            <a:off x="-5796" y="-12102"/>
            <a:ext cx="13009010" cy="118872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anchor="ctr">
            <a:spAutoFit/>
          </a:bodyPr>
          <a:lstStyle/>
          <a:p>
            <a:pPr algn="ctr"/>
            <a:r>
              <a:rPr lang="en-US" sz="2400" b="1" dirty="0">
                <a:solidFill>
                  <a:schemeClr val="bg1"/>
                </a:solidFill>
              </a:rPr>
              <a:t>When assessing potential resettlement countries for LGBTIQ+ applicants, please keep in mind that:</a:t>
            </a:r>
          </a:p>
        </p:txBody>
      </p:sp>
      <p:grpSp>
        <p:nvGrpSpPr>
          <p:cNvPr id="37" name="Group 36">
            <a:extLst>
              <a:ext uri="{FF2B5EF4-FFF2-40B4-BE49-F238E27FC236}">
                <a16:creationId xmlns:a16="http://schemas.microsoft.com/office/drawing/2014/main" id="{84C01D47-78EE-C14D-9F3D-5EABFEA94C99}"/>
              </a:ext>
            </a:extLst>
          </p:cNvPr>
          <p:cNvGrpSpPr/>
          <p:nvPr/>
        </p:nvGrpSpPr>
        <p:grpSpPr>
          <a:xfrm>
            <a:off x="5289756" y="9111916"/>
            <a:ext cx="2460403" cy="724209"/>
            <a:chOff x="5592733" y="9111916"/>
            <a:chExt cx="2460403" cy="724209"/>
          </a:xfrm>
        </p:grpSpPr>
        <p:sp>
          <p:nvSpPr>
            <p:cNvPr id="38" name="Round Same Side Corner Rectangle 37">
              <a:extLst>
                <a:ext uri="{FF2B5EF4-FFF2-40B4-BE49-F238E27FC236}">
                  <a16:creationId xmlns:a16="http://schemas.microsoft.com/office/drawing/2014/main" id="{F489ADFD-C3B9-3044-BCC7-2DFECBF64A82}"/>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39" name="Group 38">
              <a:extLst>
                <a:ext uri="{FF2B5EF4-FFF2-40B4-BE49-F238E27FC236}">
                  <a16:creationId xmlns:a16="http://schemas.microsoft.com/office/drawing/2014/main" id="{0DF8E8F1-1476-F24B-AAA1-E94F4F64AC9C}"/>
                </a:ext>
              </a:extLst>
            </p:cNvPr>
            <p:cNvGrpSpPr/>
            <p:nvPr/>
          </p:nvGrpSpPr>
          <p:grpSpPr>
            <a:xfrm>
              <a:off x="5765132" y="9259761"/>
              <a:ext cx="2041918" cy="473126"/>
              <a:chOff x="5582387" y="8894626"/>
              <a:chExt cx="2041918" cy="473126"/>
            </a:xfrm>
          </p:grpSpPr>
          <p:pic>
            <p:nvPicPr>
              <p:cNvPr id="40" name="Picture 39">
                <a:extLst>
                  <a:ext uri="{FF2B5EF4-FFF2-40B4-BE49-F238E27FC236}">
                    <a16:creationId xmlns:a16="http://schemas.microsoft.com/office/drawing/2014/main" id="{ADD25F9C-18B1-244A-A49D-DA6A9D0E56B3}"/>
                  </a:ext>
                </a:extLst>
              </p:cNvPr>
              <p:cNvPicPr>
                <a:picLocks noChangeAspect="1"/>
              </p:cNvPicPr>
              <p:nvPr/>
            </p:nvPicPr>
            <p:blipFill rotWithShape="1">
              <a:blip r:embed="rId5"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1" name="Straight Connector 40">
                <a:extLst>
                  <a:ext uri="{FF2B5EF4-FFF2-40B4-BE49-F238E27FC236}">
                    <a16:creationId xmlns:a16="http://schemas.microsoft.com/office/drawing/2014/main" id="{180C31D7-036D-CC4A-97CE-434E957C960B}"/>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90134856-4367-F545-858A-C3D067ECA89E}"/>
                  </a:ext>
                </a:extLst>
              </p:cNvPr>
              <p:cNvPicPr>
                <a:picLocks noChangeAspect="1"/>
              </p:cNvPicPr>
              <p:nvPr/>
            </p:nvPicPr>
            <p:blipFill>
              <a:blip r:embed="rId6">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11583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fade">
                                      <p:cBhvr>
                                        <p:cTn id="2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7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3" y="1113906"/>
            <a:ext cx="2694051" cy="1913526"/>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7" y="3421210"/>
            <a:ext cx="8573503" cy="2151592"/>
          </a:xfrm>
        </p:spPr>
        <p:txBody>
          <a:bodyPr>
            <a:noAutofit/>
          </a:bodyPr>
          <a:lstStyle/>
          <a:p>
            <a:r>
              <a:rPr lang="en-US" altLang="en-US" sz="5400" dirty="0"/>
              <a:t>CONSIDERING</a:t>
            </a:r>
            <a:r>
              <a:rPr lang="en-US" altLang="en-US" sz="5400" dirty="0">
                <a:solidFill>
                  <a:srgbClr val="FF0000"/>
                </a:solidFill>
              </a:rPr>
              <a:t> </a:t>
            </a:r>
            <a:r>
              <a:rPr lang="en-US" altLang="en-US" sz="5400" dirty="0"/>
              <a:t>Resettlement </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3"/>
            <a:ext cx="4702055" cy="1630414"/>
          </a:xfrm>
        </p:spPr>
        <p:txBody>
          <a:bodyPr/>
          <a:lstStyle/>
          <a:p>
            <a:r>
              <a:rPr lang="en-US" dirty="0">
                <a:solidFill>
                  <a:schemeClr val="tx2"/>
                </a:solidFill>
              </a:rPr>
              <a:t>Exercise</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WORKBOOK - PAGE </a:t>
            </a:r>
            <a:r>
              <a:rPr lang="en-US" sz="3600" b="1" dirty="0">
                <a:solidFill>
                  <a:schemeClr val="tx2"/>
                </a:solidFill>
              </a:rPr>
              <a:t>43</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91</a:t>
            </a:fld>
            <a:endParaRPr lang="en-US" altLang="en-US" sz="1200" dirty="0">
              <a:solidFill>
                <a:schemeClr val="bg1"/>
              </a:solidFill>
            </a:endParaRPr>
          </a:p>
        </p:txBody>
      </p:sp>
      <p:sp>
        <p:nvSpPr>
          <p:cNvPr id="40" name="Title 53">
            <a:extLst>
              <a:ext uri="{FF2B5EF4-FFF2-40B4-BE49-F238E27FC236}">
                <a16:creationId xmlns:a16="http://schemas.microsoft.com/office/drawing/2014/main" id="{CA162064-3864-4843-97BF-330828F95261}"/>
              </a:ext>
            </a:extLst>
          </p:cNvPr>
          <p:cNvSpPr txBox="1">
            <a:spLocks/>
          </p:cNvSpPr>
          <p:nvPr/>
        </p:nvSpPr>
        <p:spPr>
          <a:xfrm>
            <a:off x="3617261" y="7605561"/>
            <a:ext cx="5709097" cy="1098280"/>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Country office facts</a:t>
            </a:r>
          </a:p>
          <a:p>
            <a:r>
              <a:rPr lang="en-US" dirty="0">
                <a:solidFill>
                  <a:schemeClr val="tx2"/>
                </a:solidFill>
              </a:rPr>
              <a:t> - PAGE </a:t>
            </a:r>
            <a:r>
              <a:rPr lang="en-US" sz="3600" b="1" dirty="0">
                <a:solidFill>
                  <a:schemeClr val="tx2"/>
                </a:solidFill>
              </a:rPr>
              <a:t>47</a:t>
            </a:r>
            <a:endParaRPr lang="en-US" b="1" dirty="0">
              <a:solidFill>
                <a:schemeClr val="tx2"/>
              </a:solidFill>
            </a:endParaRPr>
          </a:p>
        </p:txBody>
      </p:sp>
    </p:spTree>
    <p:extLst>
      <p:ext uri="{BB962C8B-B14F-4D97-AF65-F5344CB8AC3E}">
        <p14:creationId xmlns:p14="http://schemas.microsoft.com/office/powerpoint/2010/main" val="2941393833"/>
      </p:ext>
    </p:extLst>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p:txBody>
          <a:bodyPr/>
          <a:lstStyle/>
          <a:p>
            <a:r>
              <a:rPr lang="en-US"/>
              <a:t>Key Learning Points</a:t>
            </a:r>
            <a:endParaRPr lang="en-US" dirty="0"/>
          </a:p>
        </p:txBody>
      </p:sp>
      <p:grpSp>
        <p:nvGrpSpPr>
          <p:cNvPr id="4" name="Group 3">
            <a:extLst>
              <a:ext uri="{FF2B5EF4-FFF2-40B4-BE49-F238E27FC236}">
                <a16:creationId xmlns:a16="http://schemas.microsoft.com/office/drawing/2014/main" id="{CF3F4B4D-F44D-934F-90DA-54459FF9383C}"/>
              </a:ext>
            </a:extLst>
          </p:cNvPr>
          <p:cNvGrpSpPr/>
          <p:nvPr/>
        </p:nvGrpSpPr>
        <p:grpSpPr>
          <a:xfrm>
            <a:off x="-162896" y="2446484"/>
            <a:ext cx="3733650" cy="5172545"/>
            <a:chOff x="-162896" y="2446484"/>
            <a:chExt cx="3733650" cy="5172545"/>
          </a:xfrm>
        </p:grpSpPr>
        <p:grpSp>
          <p:nvGrpSpPr>
            <p:cNvPr id="16" name="Group 15">
              <a:extLst>
                <a:ext uri="{FF2B5EF4-FFF2-40B4-BE49-F238E27FC236}">
                  <a16:creationId xmlns:a16="http://schemas.microsoft.com/office/drawing/2014/main" id="{DCF10100-6DB6-984F-AE4A-74B60C66936F}"/>
                </a:ext>
              </a:extLst>
            </p:cNvPr>
            <p:cNvGrpSpPr/>
            <p:nvPr/>
          </p:nvGrpSpPr>
          <p:grpSpPr>
            <a:xfrm>
              <a:off x="-162896" y="2446484"/>
              <a:ext cx="3733650" cy="3822079"/>
              <a:chOff x="3397270" y="1628989"/>
              <a:chExt cx="1332045"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397270" y="1823303"/>
                <a:ext cx="1332045"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Resettlement </a:t>
                </a:r>
                <a:br>
                  <a:rPr lang="en-US" sz="2800" b="1" dirty="0">
                    <a:solidFill>
                      <a:schemeClr val="bg1"/>
                    </a:solidFill>
                    <a:latin typeface="Calibri" panose="020F0502020204030204" pitchFamily="34" charset="0"/>
                    <a:cs typeface="Calibri" panose="020F0502020204030204" pitchFamily="34" charset="0"/>
                  </a:rPr>
                </a:br>
                <a:r>
                  <a:rPr lang="en-US" sz="2800" b="1" dirty="0">
                    <a:solidFill>
                      <a:schemeClr val="bg1"/>
                    </a:solidFill>
                    <a:latin typeface="Calibri" panose="020F0502020204030204" pitchFamily="34" charset="0"/>
                    <a:cs typeface="Calibri" panose="020F0502020204030204" pitchFamily="34" charset="0"/>
                  </a:rPr>
                  <a:t>as a solution on a case-by-case basis</a:t>
                </a: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1187548" y="6409255"/>
              <a:ext cx="1201708" cy="1209774"/>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01</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5" name="Group 4">
            <a:extLst>
              <a:ext uri="{FF2B5EF4-FFF2-40B4-BE49-F238E27FC236}">
                <a16:creationId xmlns:a16="http://schemas.microsoft.com/office/drawing/2014/main" id="{8254CBAA-B078-C04E-81FD-5B7265019987}"/>
              </a:ext>
            </a:extLst>
          </p:cNvPr>
          <p:cNvGrpSpPr/>
          <p:nvPr/>
        </p:nvGrpSpPr>
        <p:grpSpPr>
          <a:xfrm>
            <a:off x="3169764" y="2446484"/>
            <a:ext cx="3422722" cy="5186368"/>
            <a:chOff x="3169764" y="2446484"/>
            <a:chExt cx="3422722" cy="5186368"/>
          </a:xfrm>
        </p:grpSpPr>
        <p:grpSp>
          <p:nvGrpSpPr>
            <p:cNvPr id="27" name="Group 26">
              <a:extLst>
                <a:ext uri="{FF2B5EF4-FFF2-40B4-BE49-F238E27FC236}">
                  <a16:creationId xmlns:a16="http://schemas.microsoft.com/office/drawing/2014/main" id="{B266244D-0174-8D43-95D1-C0FE70B4504A}"/>
                </a:ext>
              </a:extLst>
            </p:cNvPr>
            <p:cNvGrpSpPr/>
            <p:nvPr/>
          </p:nvGrpSpPr>
          <p:grpSpPr>
            <a:xfrm>
              <a:off x="3169764" y="2446484"/>
              <a:ext cx="3422722" cy="3822079"/>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509460" y="1830890"/>
                <a:ext cx="1110188"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Encouraging</a:t>
                </a:r>
              </a:p>
              <a:p>
                <a:pPr algn="ctr"/>
                <a:r>
                  <a:rPr lang="en-US" sz="2800" b="1" dirty="0">
                    <a:solidFill>
                      <a:schemeClr val="bg1"/>
                    </a:solidFill>
                    <a:latin typeface="Calibri" panose="020F0502020204030204" pitchFamily="34" charset="0"/>
                    <a:cs typeface="Calibri" panose="020F0502020204030204" pitchFamily="34" charset="0"/>
                  </a:rPr>
                  <a:t>transparency</a:t>
                </a: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4362842" y="6423078"/>
              <a:ext cx="1201708" cy="1209774"/>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02</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6" name="Group 5">
            <a:extLst>
              <a:ext uri="{FF2B5EF4-FFF2-40B4-BE49-F238E27FC236}">
                <a16:creationId xmlns:a16="http://schemas.microsoft.com/office/drawing/2014/main" id="{EC90B03F-766C-C349-8DCE-586879A0EF4C}"/>
              </a:ext>
            </a:extLst>
          </p:cNvPr>
          <p:cNvGrpSpPr/>
          <p:nvPr/>
        </p:nvGrpSpPr>
        <p:grpSpPr>
          <a:xfrm>
            <a:off x="6339528" y="2446484"/>
            <a:ext cx="3422722" cy="5195238"/>
            <a:chOff x="6339528" y="2446484"/>
            <a:chExt cx="3422722" cy="5195238"/>
          </a:xfrm>
        </p:grpSpPr>
        <p:grpSp>
          <p:nvGrpSpPr>
            <p:cNvPr id="36" name="Group 35">
              <a:extLst>
                <a:ext uri="{FF2B5EF4-FFF2-40B4-BE49-F238E27FC236}">
                  <a16:creationId xmlns:a16="http://schemas.microsoft.com/office/drawing/2014/main" id="{CEA08C4A-BDA3-BA4E-AB46-4BE92EB05F21}"/>
                </a:ext>
              </a:extLst>
            </p:cNvPr>
            <p:cNvGrpSpPr/>
            <p:nvPr/>
          </p:nvGrpSpPr>
          <p:grpSpPr>
            <a:xfrm>
              <a:off x="6339528" y="2446484"/>
              <a:ext cx="3422722" cy="3822079"/>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518820" y="1830890"/>
                <a:ext cx="1109891"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Care and accuracy with gender identity</a:t>
                </a: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7489791" y="6431948"/>
              <a:ext cx="1201708" cy="1209774"/>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03</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7" name="Group 6">
            <a:extLst>
              <a:ext uri="{FF2B5EF4-FFF2-40B4-BE49-F238E27FC236}">
                <a16:creationId xmlns:a16="http://schemas.microsoft.com/office/drawing/2014/main" id="{4304932D-6483-1645-A770-7E442601F963}"/>
              </a:ext>
            </a:extLst>
          </p:cNvPr>
          <p:cNvGrpSpPr/>
          <p:nvPr/>
        </p:nvGrpSpPr>
        <p:grpSpPr>
          <a:xfrm>
            <a:off x="9510126" y="2446484"/>
            <a:ext cx="3422722" cy="5195238"/>
            <a:chOff x="9510126" y="2446484"/>
            <a:chExt cx="3422722" cy="5195238"/>
          </a:xfrm>
        </p:grpSpPr>
        <p:grpSp>
          <p:nvGrpSpPr>
            <p:cNvPr id="39" name="Group 38">
              <a:extLst>
                <a:ext uri="{FF2B5EF4-FFF2-40B4-BE49-F238E27FC236}">
                  <a16:creationId xmlns:a16="http://schemas.microsoft.com/office/drawing/2014/main" id="{8B20AC37-288F-2544-BA6D-3C4267F8CAC7}"/>
                </a:ext>
              </a:extLst>
            </p:cNvPr>
            <p:cNvGrpSpPr/>
            <p:nvPr/>
          </p:nvGrpSpPr>
          <p:grpSpPr>
            <a:xfrm>
              <a:off x="9510126" y="2446484"/>
              <a:ext cx="3422722" cy="3822079"/>
              <a:chOff x="3455386" y="1628989"/>
              <a:chExt cx="1221116" cy="1363594"/>
            </a:xfrm>
          </p:grpSpPr>
          <p:sp>
            <p:nvSpPr>
              <p:cNvPr id="40" name="Freeform 60">
                <a:extLst>
                  <a:ext uri="{FF2B5EF4-FFF2-40B4-BE49-F238E27FC236}">
                    <a16:creationId xmlns:a16="http://schemas.microsoft.com/office/drawing/2014/main" id="{694D880F-C28D-2C41-9B73-CA23CF408FA3}"/>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41" name="Oval 23">
                <a:extLst>
                  <a:ext uri="{FF2B5EF4-FFF2-40B4-BE49-F238E27FC236}">
                    <a16:creationId xmlns:a16="http://schemas.microsoft.com/office/drawing/2014/main" id="{04259075-9408-7642-9D80-5C73D2A7869E}"/>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Urgency and protection</a:t>
                </a:r>
              </a:p>
            </p:txBody>
          </p:sp>
        </p:grpSp>
        <p:grpSp>
          <p:nvGrpSpPr>
            <p:cNvPr id="54" name="Group 230">
              <a:extLst>
                <a:ext uri="{FF2B5EF4-FFF2-40B4-BE49-F238E27FC236}">
                  <a16:creationId xmlns:a16="http://schemas.microsoft.com/office/drawing/2014/main" id="{95B0B386-10A2-C14B-BE28-B095C9449972}"/>
                </a:ext>
              </a:extLst>
            </p:cNvPr>
            <p:cNvGrpSpPr>
              <a:grpSpLocks noChangeAspect="1"/>
            </p:cNvGrpSpPr>
            <p:nvPr/>
          </p:nvGrpSpPr>
          <p:grpSpPr>
            <a:xfrm>
              <a:off x="10668514" y="6431948"/>
              <a:ext cx="1201708" cy="1209774"/>
              <a:chOff x="0" y="0"/>
              <a:chExt cx="1455740" cy="1465510"/>
            </a:xfrm>
            <a:solidFill>
              <a:schemeClr val="accent3"/>
            </a:solidFill>
          </p:grpSpPr>
          <p:sp>
            <p:nvSpPr>
              <p:cNvPr id="55" name="Shape 227">
                <a:extLst>
                  <a:ext uri="{FF2B5EF4-FFF2-40B4-BE49-F238E27FC236}">
                    <a16:creationId xmlns:a16="http://schemas.microsoft.com/office/drawing/2014/main" id="{F443A6E0-733C-4846-A93C-45709B14FABE}"/>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04</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6" name="Shape 228">
                <a:extLst>
                  <a:ext uri="{FF2B5EF4-FFF2-40B4-BE49-F238E27FC236}">
                    <a16:creationId xmlns:a16="http://schemas.microsoft.com/office/drawing/2014/main" id="{150BEB94-1E25-D748-A3D2-94916A3FD6E7}"/>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7" name="Shape 229">
                <a:extLst>
                  <a:ext uri="{FF2B5EF4-FFF2-40B4-BE49-F238E27FC236}">
                    <a16:creationId xmlns:a16="http://schemas.microsoft.com/office/drawing/2014/main" id="{CB69C093-C344-3F44-84F9-0106C3F12000}"/>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sp>
        <p:nvSpPr>
          <p:cNvPr id="32" name="Slide Number Placeholder 5">
            <a:extLst>
              <a:ext uri="{FF2B5EF4-FFF2-40B4-BE49-F238E27FC236}">
                <a16:creationId xmlns:a16="http://schemas.microsoft.com/office/drawing/2014/main" id="{D2FF9082-F539-854A-835C-3747FEC8C160}"/>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92</a:t>
            </a:fld>
            <a:endParaRPr lang="en-US" altLang="en-US" sz="1200" dirty="0">
              <a:solidFill>
                <a:schemeClr val="bg1"/>
              </a:solidFill>
            </a:endParaRPr>
          </a:p>
        </p:txBody>
      </p:sp>
    </p:spTree>
    <p:extLst>
      <p:ext uri="{BB962C8B-B14F-4D97-AF65-F5344CB8AC3E}">
        <p14:creationId xmlns:p14="http://schemas.microsoft.com/office/powerpoint/2010/main" val="3717588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2">
            <a:extLst>
              <a:ext uri="{FF2B5EF4-FFF2-40B4-BE49-F238E27FC236}">
                <a16:creationId xmlns:a16="http://schemas.microsoft.com/office/drawing/2014/main" id="{6CBE8873-F00D-D641-B9F4-2908939AB77E}"/>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32047" y="-417957"/>
            <a:ext cx="13022185" cy="10126763"/>
          </a:xfrm>
          <a:prstGeom prst="rect">
            <a:avLst/>
          </a:prstGeom>
        </p:spPr>
      </p:pic>
      <p:sp>
        <p:nvSpPr>
          <p:cNvPr id="16" name="Shape 668">
            <a:extLst>
              <a:ext uri="{FF2B5EF4-FFF2-40B4-BE49-F238E27FC236}">
                <a16:creationId xmlns:a16="http://schemas.microsoft.com/office/drawing/2014/main" id="{FD6140D9-AAC0-614F-B698-46801D115DD1}"/>
              </a:ext>
            </a:extLst>
          </p:cNvPr>
          <p:cNvSpPr/>
          <p:nvPr/>
        </p:nvSpPr>
        <p:spPr>
          <a:xfrm>
            <a:off x="-32047" y="4357588"/>
            <a:ext cx="13035260" cy="3492600"/>
          </a:xfrm>
          <a:prstGeom prst="rect">
            <a:avLst/>
          </a:prstGeom>
          <a:solidFill>
            <a:schemeClr val="accent2"/>
          </a:solidFill>
          <a:ln w="12700">
            <a:miter lim="400000"/>
          </a:ln>
        </p:spPr>
        <p:txBody>
          <a:bodyPr lIns="38100" tIns="38100" rIns="38100" bIns="38100" anchor="ctr"/>
          <a:lstStyle/>
          <a:p>
            <a:pPr marL="0" marR="0" lvl="0" indent="0" algn="l" defTabSz="43815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7" name="Text Placeholder 4">
            <a:extLst>
              <a:ext uri="{FF2B5EF4-FFF2-40B4-BE49-F238E27FC236}">
                <a16:creationId xmlns:a16="http://schemas.microsoft.com/office/drawing/2014/main" id="{FB77F1D8-B80E-1949-892E-8DF0B2119486}"/>
              </a:ext>
            </a:extLst>
          </p:cNvPr>
          <p:cNvSpPr txBox="1">
            <a:spLocks/>
          </p:cNvSpPr>
          <p:nvPr/>
        </p:nvSpPr>
        <p:spPr>
          <a:xfrm>
            <a:off x="-50441" y="5482322"/>
            <a:ext cx="13048335" cy="1073728"/>
          </a:xfrm>
          <a:prstGeom prst="rect">
            <a:avLst/>
          </a:prstGeom>
        </p:spPr>
        <p:txBody>
          <a:bodyPr>
            <a:noAutofit/>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a:lnSpc>
                <a:spcPct val="70000"/>
              </a:lnSpc>
            </a:pPr>
            <a:r>
              <a:rPr lang="en-US" sz="11500" b="1" kern="0" dirty="0">
                <a:solidFill>
                  <a:schemeClr val="bg1"/>
                </a:solidFill>
                <a:latin typeface="+mn-lt"/>
              </a:rPr>
              <a:t>WRAP UP</a:t>
            </a:r>
            <a:endParaRPr lang="en-US" sz="4400" b="1" kern="0" dirty="0">
              <a:solidFill>
                <a:schemeClr val="bg1"/>
              </a:solidFill>
              <a:latin typeface="+mn-lt"/>
            </a:endParaRPr>
          </a:p>
        </p:txBody>
      </p:sp>
      <p:grpSp>
        <p:nvGrpSpPr>
          <p:cNvPr id="18" name="Group 17">
            <a:extLst>
              <a:ext uri="{FF2B5EF4-FFF2-40B4-BE49-F238E27FC236}">
                <a16:creationId xmlns:a16="http://schemas.microsoft.com/office/drawing/2014/main" id="{76A28302-C396-9945-B3D7-0AC22825730E}"/>
              </a:ext>
            </a:extLst>
          </p:cNvPr>
          <p:cNvGrpSpPr/>
          <p:nvPr/>
        </p:nvGrpSpPr>
        <p:grpSpPr>
          <a:xfrm>
            <a:off x="-30881" y="9372315"/>
            <a:ext cx="13003213" cy="432065"/>
            <a:chOff x="1" y="9426435"/>
            <a:chExt cx="13004800" cy="472939"/>
          </a:xfrm>
        </p:grpSpPr>
        <p:sp>
          <p:nvSpPr>
            <p:cNvPr id="19" name="Shape 606">
              <a:extLst>
                <a:ext uri="{FF2B5EF4-FFF2-40B4-BE49-F238E27FC236}">
                  <a16:creationId xmlns:a16="http://schemas.microsoft.com/office/drawing/2014/main" id="{075D5590-88F0-2D42-B45C-819F4DFE97B2}"/>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0" name="Shape 607">
              <a:extLst>
                <a:ext uri="{FF2B5EF4-FFF2-40B4-BE49-F238E27FC236}">
                  <a16:creationId xmlns:a16="http://schemas.microsoft.com/office/drawing/2014/main" id="{653052E6-6338-194D-BF58-EE622393602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1" name="Shape 608">
              <a:extLst>
                <a:ext uri="{FF2B5EF4-FFF2-40B4-BE49-F238E27FC236}">
                  <a16:creationId xmlns:a16="http://schemas.microsoft.com/office/drawing/2014/main" id="{F5EDC1B9-542A-124A-AA00-DBF40C2FAAF6}"/>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2" name="Shape 609">
              <a:extLst>
                <a:ext uri="{FF2B5EF4-FFF2-40B4-BE49-F238E27FC236}">
                  <a16:creationId xmlns:a16="http://schemas.microsoft.com/office/drawing/2014/main" id="{D337D5A1-BFDB-314F-BE91-E3F5FA90DE62}"/>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3" name="Shape 610">
              <a:extLst>
                <a:ext uri="{FF2B5EF4-FFF2-40B4-BE49-F238E27FC236}">
                  <a16:creationId xmlns:a16="http://schemas.microsoft.com/office/drawing/2014/main" id="{F34C9629-B4A7-D143-8376-02A879402822}"/>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4" name="Shape 610">
              <a:extLst>
                <a:ext uri="{FF2B5EF4-FFF2-40B4-BE49-F238E27FC236}">
                  <a16:creationId xmlns:a16="http://schemas.microsoft.com/office/drawing/2014/main" id="{C9F74B8B-E24B-074F-8A32-ABA51F748E6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5" name="Shape 610">
              <a:extLst>
                <a:ext uri="{FF2B5EF4-FFF2-40B4-BE49-F238E27FC236}">
                  <a16:creationId xmlns:a16="http://schemas.microsoft.com/office/drawing/2014/main" id="{3DB7C7A1-3F64-4540-A1F0-1D13A0147F26}"/>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43" name="Slide Number Placeholder 5">
            <a:extLst>
              <a:ext uri="{FF2B5EF4-FFF2-40B4-BE49-F238E27FC236}">
                <a16:creationId xmlns:a16="http://schemas.microsoft.com/office/drawing/2014/main" id="{46FD7B67-F57A-B44B-88E5-4518C338779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93</a:t>
            </a:fld>
            <a:endParaRPr lang="en-US" altLang="en-US" sz="1200" dirty="0">
              <a:solidFill>
                <a:schemeClr val="bg1"/>
              </a:solidFill>
            </a:endParaRPr>
          </a:p>
        </p:txBody>
      </p:sp>
      <p:grpSp>
        <p:nvGrpSpPr>
          <p:cNvPr id="26" name="Group 25">
            <a:extLst>
              <a:ext uri="{FF2B5EF4-FFF2-40B4-BE49-F238E27FC236}">
                <a16:creationId xmlns:a16="http://schemas.microsoft.com/office/drawing/2014/main" id="{BBF802B4-D597-4846-A2C5-C7B376359DFC}"/>
              </a:ext>
            </a:extLst>
          </p:cNvPr>
          <p:cNvGrpSpPr/>
          <p:nvPr/>
        </p:nvGrpSpPr>
        <p:grpSpPr>
          <a:xfrm>
            <a:off x="5509581" y="8936492"/>
            <a:ext cx="2041918" cy="473126"/>
            <a:chOff x="5582387" y="8894626"/>
            <a:chExt cx="2041918" cy="473126"/>
          </a:xfrm>
        </p:grpSpPr>
        <p:pic>
          <p:nvPicPr>
            <p:cNvPr id="27" name="Picture 26">
              <a:extLst>
                <a:ext uri="{FF2B5EF4-FFF2-40B4-BE49-F238E27FC236}">
                  <a16:creationId xmlns:a16="http://schemas.microsoft.com/office/drawing/2014/main" id="{ED86DA23-80EF-9440-A728-76E7F077ADF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8" name="Straight Connector 27">
              <a:extLst>
                <a:ext uri="{FF2B5EF4-FFF2-40B4-BE49-F238E27FC236}">
                  <a16:creationId xmlns:a16="http://schemas.microsoft.com/office/drawing/2014/main" id="{E4647075-E109-E94E-B53D-699A4129AE71}"/>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E25279C8-BCE2-8349-897C-54362F9EBEC4}"/>
                </a:ext>
              </a:extLst>
            </p:cNvPr>
            <p:cNvPicPr>
              <a:picLocks noChangeAspect="1"/>
            </p:cNvPicPr>
            <p:nvPr/>
          </p:nvPicPr>
          <p:blipFill>
            <a:blip r:embed="rId5"/>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226249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2183"/>
            <a:ext cx="13003213" cy="9752409"/>
          </a:xfrm>
          <a:prstGeom prst="rect">
            <a:avLst/>
          </a:prstGeom>
          <a:gradFill>
            <a:gsLst>
              <a:gs pos="1000">
                <a:schemeClr val="accent1"/>
              </a:gs>
              <a:gs pos="100000">
                <a:schemeClr val="accent1">
                  <a:lumMod val="75000"/>
                </a:schemeClr>
              </a:gs>
            </a:gsLst>
            <a:path path="circle">
              <a:fillToRect l="50000" t="50000" r="50000" b="50000"/>
            </a:path>
          </a:gradFill>
          <a:ln w="25400" cap="flat" cmpd="sng" algn="ctr">
            <a:noFill/>
            <a:prstDash val="solid"/>
            <a:round/>
            <a:headEnd type="none" w="med" len="med"/>
            <a:tailEnd type="none" w="med" len="med"/>
          </a:ln>
          <a:effectLst/>
        </p:spPr>
        <p:txBody>
          <a:bodyPr/>
          <a:lstStyle/>
          <a:p>
            <a:pPr algn="ctr" eaLnBrk="1" hangingPunct="1"/>
            <a:endParaRPr lang="en-US">
              <a:sym typeface="Gill Sans" charset="0"/>
            </a:endParaRPr>
          </a:p>
        </p:txBody>
      </p:sp>
      <p:sp>
        <p:nvSpPr>
          <p:cNvPr id="10" name="Rectangle 9"/>
          <p:cNvSpPr/>
          <p:nvPr/>
        </p:nvSpPr>
        <p:spPr>
          <a:xfrm>
            <a:off x="7727781" y="0"/>
            <a:ext cx="2494059" cy="75397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80">
              <a:ln w="0"/>
              <a:solidFill>
                <a:schemeClr val="accent1"/>
              </a:solidFill>
              <a:effectLst>
                <a:outerShdw blurRad="38100" dist="25400" dir="5400000" algn="ctr" rotWithShape="0">
                  <a:srgbClr val="6E747A">
                    <a:alpha val="43000"/>
                  </a:srgbClr>
                </a:outerShdw>
              </a:effectLst>
            </a:endParaRPr>
          </a:p>
        </p:txBody>
      </p:sp>
      <p:sp>
        <p:nvSpPr>
          <p:cNvPr id="12" name="TextBox 11"/>
          <p:cNvSpPr txBox="1"/>
          <p:nvPr/>
        </p:nvSpPr>
        <p:spPr>
          <a:xfrm>
            <a:off x="1016901" y="1655338"/>
            <a:ext cx="4824386" cy="2061851"/>
          </a:xfrm>
          <a:prstGeom prst="rect">
            <a:avLst/>
          </a:prstGeom>
          <a:noFill/>
        </p:spPr>
        <p:txBody>
          <a:bodyPr wrap="square" rtlCol="0">
            <a:spAutoFit/>
          </a:bodyPr>
          <a:lstStyle/>
          <a:p>
            <a:r>
              <a:rPr lang="en-US" sz="3200" b="1">
                <a:solidFill>
                  <a:schemeClr val="bg1"/>
                </a:solidFill>
                <a:latin typeface="Calibri" charset="0"/>
                <a:ea typeface="Calibri" charset="0"/>
                <a:cs typeface="Calibri" charset="0"/>
              </a:rPr>
              <a:t>Bureau of Population, Refugees and Migration (PRM) of the United States Department of State </a:t>
            </a:r>
          </a:p>
        </p:txBody>
      </p:sp>
      <p:sp>
        <p:nvSpPr>
          <p:cNvPr id="29" name="TextBox 28"/>
          <p:cNvSpPr txBox="1"/>
          <p:nvPr/>
        </p:nvSpPr>
        <p:spPr>
          <a:xfrm>
            <a:off x="1016901" y="3890082"/>
            <a:ext cx="4553486" cy="4246799"/>
          </a:xfrm>
          <a:prstGeom prst="rect">
            <a:avLst/>
          </a:prstGeom>
          <a:noFill/>
        </p:spPr>
        <p:txBody>
          <a:bodyPr wrap="square" rtlCol="0">
            <a:spAutoFit/>
          </a:bodyPr>
          <a:lstStyle/>
          <a:p>
            <a:pPr eaLnBrk="1" hangingPunct="1">
              <a:lnSpc>
                <a:spcPct val="150000"/>
              </a:lnSpc>
            </a:pPr>
            <a:r>
              <a:rPr lang="en-US" altLang="en-US" sz="1800">
                <a:solidFill>
                  <a:schemeClr val="bg1"/>
                </a:solidFill>
                <a:latin typeface="Calibri" panose="020F0502020204030204" pitchFamily="34" charset="0"/>
              </a:rPr>
              <a:t>The development of this training package was made possible through the generous support of the American people through the </a:t>
            </a:r>
            <a:r>
              <a:rPr lang="en-US" altLang="en-US" sz="1800" b="1">
                <a:solidFill>
                  <a:schemeClr val="bg1"/>
                </a:solidFill>
                <a:latin typeface="Calibri" panose="020F0502020204030204" pitchFamily="34" charset="0"/>
              </a:rPr>
              <a:t>Bureau of Population, Refugees and Migration (PRM) of the United States Department of State</a:t>
            </a:r>
            <a:r>
              <a:rPr lang="en-US" altLang="en-US" sz="1800">
                <a:solidFill>
                  <a:schemeClr val="bg1"/>
                </a:solidFill>
                <a:latin typeface="Calibri" panose="020F0502020204030204" pitchFamily="34" charset="0"/>
              </a:rPr>
              <a:t> as part of the project, “Sensitization and Adjudication Training on Refugees Fleeing Persecution Based on Sexual Orientation and Gender Identity.” The content does not necessarily reflect the views of PRM or the United States.</a:t>
            </a:r>
          </a:p>
        </p:txBody>
      </p:sp>
      <p:pic>
        <p:nvPicPr>
          <p:cNvPr id="5" name="Picture Placeholder 4"/>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tretch/>
        </p:blipFill>
        <p:spPr>
          <a:xfrm>
            <a:off x="7373816" y="5061894"/>
            <a:ext cx="3201988" cy="3201987"/>
          </a:xfrm>
        </p:spPr>
      </p:pic>
    </p:spTree>
    <p:extLst>
      <p:ext uri="{BB962C8B-B14F-4D97-AF65-F5344CB8AC3E}">
        <p14:creationId xmlns:p14="http://schemas.microsoft.com/office/powerpoint/2010/main" val="3580914701"/>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3">
            <a:extLst>
              <a:ext uri="{FF2B5EF4-FFF2-40B4-BE49-F238E27FC236}">
                <a16:creationId xmlns:a16="http://schemas.microsoft.com/office/drawing/2014/main" id="{F9EA5FAA-185D-704C-9151-B47EC178D5BF}"/>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a:ext>
            </a:extLst>
          </a:blip>
          <a:srcRect/>
          <a:stretch>
            <a:fillRect/>
          </a:stretch>
        </p:blipFill>
        <p:spPr>
          <a:xfrm>
            <a:off x="-21902" y="0"/>
            <a:ext cx="13004800" cy="9753600"/>
          </a:xfrm>
          <a:prstGeom prst="rect">
            <a:avLst/>
          </a:prstGeom>
        </p:spPr>
      </p:pic>
      <p:sp>
        <p:nvSpPr>
          <p:cNvPr id="30" name="Rectangle 29"/>
          <p:cNvSpPr/>
          <p:nvPr/>
        </p:nvSpPr>
        <p:spPr>
          <a:xfrm>
            <a:off x="6539702" y="1221234"/>
            <a:ext cx="6463512" cy="7314307"/>
          </a:xfrm>
          <a:prstGeom prst="rect">
            <a:avLst/>
          </a:prstGeom>
          <a:solidFill>
            <a:schemeClr val="accent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80"/>
          </a:p>
        </p:txBody>
      </p:sp>
      <p:sp>
        <p:nvSpPr>
          <p:cNvPr id="12" name="TextBox 11"/>
          <p:cNvSpPr txBox="1"/>
          <p:nvPr/>
        </p:nvSpPr>
        <p:spPr>
          <a:xfrm>
            <a:off x="7129227" y="1901203"/>
            <a:ext cx="2192908" cy="552011"/>
          </a:xfrm>
          <a:prstGeom prst="rect">
            <a:avLst/>
          </a:prstGeom>
          <a:noFill/>
        </p:spPr>
        <p:txBody>
          <a:bodyPr wrap="none" rtlCol="0">
            <a:spAutoFit/>
          </a:bodyPr>
          <a:lstStyle/>
          <a:p>
            <a:r>
              <a:rPr lang="en-US" sz="2987" b="1" dirty="0">
                <a:solidFill>
                  <a:schemeClr val="bg1"/>
                </a:solidFill>
                <a:latin typeface="Calibri" charset="0"/>
                <a:ea typeface="Calibri" charset="0"/>
                <a:cs typeface="Calibri" charset="0"/>
              </a:rPr>
              <a:t>CONTACT US</a:t>
            </a:r>
          </a:p>
        </p:txBody>
      </p:sp>
      <p:sp>
        <p:nvSpPr>
          <p:cNvPr id="29" name="TextBox 28"/>
          <p:cNvSpPr txBox="1"/>
          <p:nvPr/>
        </p:nvSpPr>
        <p:spPr>
          <a:xfrm>
            <a:off x="7123976" y="2382730"/>
            <a:ext cx="5220423" cy="4435189"/>
          </a:xfrm>
          <a:prstGeom prst="rect">
            <a:avLst/>
          </a:prstGeom>
          <a:noFill/>
        </p:spPr>
        <p:txBody>
          <a:bodyPr wrap="square" rtlCol="0">
            <a:spAutoFit/>
          </a:bodyPr>
          <a:lstStyle/>
          <a:p>
            <a:pPr>
              <a:lnSpc>
                <a:spcPct val="150000"/>
              </a:lnSpc>
            </a:pPr>
            <a:r>
              <a:rPr lang="en-US" sz="1800" dirty="0">
                <a:solidFill>
                  <a:schemeClr val="bg1"/>
                </a:solidFill>
                <a:latin typeface="Calibri" panose="020F0502020204030204" pitchFamily="34" charset="0"/>
                <a:ea typeface="Calibri" charset="0"/>
                <a:cs typeface="Calibri" charset="0"/>
              </a:rPr>
              <a:t>For more information about this training package, please contact:</a:t>
            </a:r>
            <a:r>
              <a:rPr lang="en-US" sz="1000" b="1" dirty="0">
                <a:solidFill>
                  <a:schemeClr val="bg1"/>
                </a:solidFill>
                <a:latin typeface="Calibri" panose="020F0502020204030204" pitchFamily="34" charset="0"/>
                <a:ea typeface="Calibri" charset="0"/>
                <a:cs typeface="Calibri" charset="0"/>
              </a:rPr>
              <a:t> </a:t>
            </a:r>
            <a:br>
              <a:rPr lang="en-US" sz="1800" b="1" dirty="0">
                <a:solidFill>
                  <a:schemeClr val="bg1"/>
                </a:solidFill>
                <a:latin typeface="Calibri" panose="020F0502020204030204" pitchFamily="34" charset="0"/>
                <a:ea typeface="Calibri" charset="0"/>
                <a:cs typeface="Calibri" charset="0"/>
              </a:rPr>
            </a:br>
            <a:r>
              <a:rPr lang="en-US" sz="1800" b="1" dirty="0">
                <a:solidFill>
                  <a:schemeClr val="bg1"/>
                </a:solidFill>
                <a:latin typeface="Calibri" panose="020F0502020204030204" pitchFamily="34" charset="0"/>
                <a:ea typeface="Calibri" charset="0"/>
                <a:cs typeface="Calibri" charset="0"/>
              </a:rPr>
              <a:t>IOM: </a:t>
            </a:r>
            <a:r>
              <a:rPr lang="en-US" sz="1800" dirty="0">
                <a:solidFill>
                  <a:schemeClr val="bg1"/>
                </a:solidFill>
                <a:latin typeface="Calibri" panose="020F0502020204030204" pitchFamily="34" charset="0"/>
                <a:ea typeface="Calibri" charset="0"/>
                <a:cs typeface="Calibri" charset="0"/>
              </a:rPr>
              <a:t>Global LGBTIQ+ / SOGIESC Focal Point </a:t>
            </a:r>
            <a:r>
              <a:rPr lang="en-US" sz="1800" i="1" u="sng" dirty="0">
                <a:solidFill>
                  <a:schemeClr val="bg1"/>
                </a:solidFill>
                <a:effectLst/>
                <a:latin typeface="Calibri" panose="020F050202020403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LGBTIFocalPoint@iom.int</a:t>
            </a:r>
            <a:br>
              <a:rPr lang="en-US" sz="1800" b="1" dirty="0">
                <a:solidFill>
                  <a:schemeClr val="bg1"/>
                </a:solidFill>
                <a:latin typeface="Calibri" panose="020F0502020204030204" pitchFamily="34" charset="0"/>
                <a:ea typeface="Calibri" charset="0"/>
                <a:cs typeface="Calibri" charset="0"/>
              </a:rPr>
            </a:br>
            <a:r>
              <a:rPr lang="en-US" sz="1800" b="1" dirty="0">
                <a:solidFill>
                  <a:schemeClr val="bg1"/>
                </a:solidFill>
                <a:latin typeface="Calibri" panose="020F0502020204030204" pitchFamily="34" charset="0"/>
                <a:ea typeface="Calibri" charset="0"/>
                <a:cs typeface="Calibri" charset="0"/>
              </a:rPr>
              <a:t>UNHCR: </a:t>
            </a:r>
            <a:r>
              <a:rPr lang="en-US" sz="18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C</a:t>
            </a:r>
            <a:r>
              <a:rPr lang="en-US" sz="1800" dirty="0">
                <a:solidFill>
                  <a:srgbClr val="FFFFFF"/>
                </a:solidFill>
                <a:effectLst/>
                <a:latin typeface="Calibri" panose="020F0502020204030204" pitchFamily="34" charset="0"/>
                <a:ea typeface="Calibri" panose="020F0502020204030204" pitchFamily="34" charset="0"/>
              </a:rPr>
              <a:t>ommunity-Based Protection, Division of International Protection</a:t>
            </a:r>
            <a:r>
              <a:rPr lang="en-US" sz="1800" dirty="0">
                <a:solidFill>
                  <a:schemeClr val="bg1"/>
                </a:solidFill>
                <a:effectLst/>
                <a:latin typeface="Calibri" panose="020F0502020204030204" pitchFamily="34" charset="0"/>
                <a:ea typeface="Calibri" panose="020F0502020204030204" pitchFamily="34" charset="0"/>
              </a:rPr>
              <a:t> </a:t>
            </a:r>
            <a:r>
              <a:rPr lang="en-US" sz="1800" i="1" u="sng"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hqts00@unhcr.org</a:t>
            </a:r>
            <a:endParaRPr lang="en-US" sz="1800" i="1" u="sng"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en-US" sz="1000" i="1" u="sng" dirty="0">
                <a:solidFill>
                  <a:schemeClr val="bg1"/>
                </a:solidFill>
                <a:latin typeface="Calibri" panose="020F0502020204030204" pitchFamily="34" charset="0"/>
                <a:ea typeface="Calibri" charset="0"/>
                <a:cs typeface="Calibri" panose="020F0502020204030204" pitchFamily="34" charset="0"/>
              </a:rPr>
              <a:t> </a:t>
            </a:r>
            <a:endParaRPr lang="en-US" sz="1000" dirty="0">
              <a:solidFill>
                <a:schemeClr val="bg1"/>
              </a:solidFill>
              <a:latin typeface="Calibri" panose="020F0502020204030204" pitchFamily="34" charset="0"/>
              <a:ea typeface="Calibri" charset="0"/>
              <a:cs typeface="Calibri" charset="0"/>
            </a:endParaRPr>
          </a:p>
          <a:p>
            <a:pPr>
              <a:lnSpc>
                <a:spcPct val="150000"/>
              </a:lnSpc>
            </a:pPr>
            <a:r>
              <a:rPr lang="en-US" sz="1800">
                <a:solidFill>
                  <a:schemeClr val="bg1"/>
                </a:solidFill>
                <a:latin typeface="Calibri" panose="020F0502020204030204" pitchFamily="34" charset="0"/>
                <a:ea typeface="Calibri" charset="0"/>
                <a:cs typeface="Calibri" charset="0"/>
              </a:rPr>
              <a:t>Please also visit the Social Inclusion in IOM Programming website at </a:t>
            </a:r>
            <a:r>
              <a:rPr lang="en-US" sz="1800" i="1" u="sng">
                <a:solidFill>
                  <a:schemeClr val="bg1"/>
                </a:solidFill>
                <a:latin typeface="Calibri" panose="020F0502020204030204" pitchFamily="34" charset="0"/>
                <a:ea typeface="Calibri" charset="0"/>
                <a:cs typeface="Calibri" charset="0"/>
              </a:rPr>
              <a:t>https://www.iom.int/social-inclusion-iom-programming</a:t>
            </a:r>
            <a:r>
              <a:rPr lang="en-US" sz="1800">
                <a:solidFill>
                  <a:schemeClr val="bg1"/>
                </a:solidFill>
                <a:latin typeface="Calibri" panose="020F0502020204030204" pitchFamily="34" charset="0"/>
                <a:ea typeface="Calibri" charset="0"/>
                <a:cs typeface="Calibri" charset="0"/>
              </a:rPr>
              <a:t> for the most updated resources and training materials. </a:t>
            </a:r>
            <a:endParaRPr lang="en-US" sz="1800" dirty="0">
              <a:solidFill>
                <a:schemeClr val="bg1"/>
              </a:solidFill>
              <a:latin typeface="Calibri" panose="020F0502020204030204" pitchFamily="34" charset="0"/>
              <a:ea typeface="Calibri" charset="0"/>
              <a:cs typeface="Calibri" charset="0"/>
            </a:endParaRPr>
          </a:p>
        </p:txBody>
      </p:sp>
    </p:spTree>
    <p:extLst>
      <p:ext uri="{BB962C8B-B14F-4D97-AF65-F5344CB8AC3E}">
        <p14:creationId xmlns:p14="http://schemas.microsoft.com/office/powerpoint/2010/main" val="1477286503"/>
      </p:ext>
    </p:extLst>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sogiesc theme">
  <a:themeElements>
    <a:clrScheme name="ssogiesc r5">
      <a:dk1>
        <a:srgbClr val="000000"/>
      </a:dk1>
      <a:lt1>
        <a:srgbClr val="FFFFFF"/>
      </a:lt1>
      <a:dk2>
        <a:srgbClr val="000000"/>
      </a:dk2>
      <a:lt2>
        <a:srgbClr val="808080"/>
      </a:lt2>
      <a:accent1>
        <a:srgbClr val="4065B7"/>
      </a:accent1>
      <a:accent2>
        <a:srgbClr val="358DDE"/>
      </a:accent2>
      <a:accent3>
        <a:srgbClr val="56B6B2"/>
      </a:accent3>
      <a:accent4>
        <a:srgbClr val="85CAC6"/>
      </a:accent4>
      <a:accent5>
        <a:srgbClr val="84AEED"/>
      </a:accent5>
      <a:accent6>
        <a:srgbClr val="FF681D"/>
      </a:accent6>
      <a:hlink>
        <a:srgbClr val="0032A1"/>
      </a:hlink>
      <a:folHlink>
        <a:srgbClr val="D9E0F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25400" cap="flat" cmpd="sng" algn="ctr">
          <a:no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2800" b="1" i="0" u="none" strike="noStrike" cap="none" normalizeH="0" baseline="0" dirty="0" smtClean="0">
            <a:ln>
              <a:noFill/>
            </a:ln>
            <a:solidFill>
              <a:schemeClr val="bg1"/>
            </a:solidFill>
            <a:effectLst/>
            <a:latin typeface="+mn-lt"/>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txDef>
      <a:spPr/>
      <a:bodyPr wrap="square" rtlCol="0">
        <a:noAutofit/>
      </a:bodyPr>
      <a:lstStyle>
        <a:defPPr marL="0" indent="0" algn="l">
          <a:defRPr sz="2000" b="0" kern="0" dirty="0" smtClean="0">
            <a:solidFill>
              <a:schemeClr val="tx2">
                <a:lumMod val="85000"/>
                <a:lumOff val="15000"/>
              </a:schemeClr>
            </a:solidFill>
            <a:latin typeface="+mn-lt"/>
          </a:defRPr>
        </a:defPPr>
      </a:lstStyle>
    </a:tx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sogiesc theme" id="{15144D5E-AB63-3949-BE29-EF8D09D77F32}" vid="{894A9BE6-3FC0-7545-8B89-4D941501A3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3E8A064A0CE34DAD7DAD3792D68BE5" ma:contentTypeVersion="14" ma:contentTypeDescription="Create a new document." ma:contentTypeScope="" ma:versionID="8ca2f0f59ebf10c6e40b52288a83fbc8">
  <xsd:schema xmlns:xsd="http://www.w3.org/2001/XMLSchema" xmlns:xs="http://www.w3.org/2001/XMLSchema" xmlns:p="http://schemas.microsoft.com/office/2006/metadata/properties" xmlns:ns2="e2e28f0a-1429-4847-bacf-d71185b1f9be" xmlns:ns3="f3c5914b-f836-4f8a-87ca-6de4087dd009" targetNamespace="http://schemas.microsoft.com/office/2006/metadata/properties" ma:root="true" ma:fieldsID="df2fd5c29fe7013cd3ef57b367996740" ns2:_="" ns3:_="">
    <xsd:import namespace="e2e28f0a-1429-4847-bacf-d71185b1f9be"/>
    <xsd:import namespace="f3c5914b-f836-4f8a-87ca-6de4087dd00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_Flow_SignoffStatu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e28f0a-1429-4847-bacf-d71185b1f9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c5914b-f836-4f8a-87ca-6de4087dd00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e2e28f0a-1429-4847-bacf-d71185b1f9be" xsi:nil="true"/>
  </documentManagement>
</p:properties>
</file>

<file path=customXml/itemProps1.xml><?xml version="1.0" encoding="utf-8"?>
<ds:datastoreItem xmlns:ds="http://schemas.openxmlformats.org/officeDocument/2006/customXml" ds:itemID="{2AF2DB82-E96F-4AD5-9EEF-71DEE08DFAB2}"/>
</file>

<file path=customXml/itemProps2.xml><?xml version="1.0" encoding="utf-8"?>
<ds:datastoreItem xmlns:ds="http://schemas.openxmlformats.org/officeDocument/2006/customXml" ds:itemID="{20E01338-F881-4C21-AC6A-AF300FA423EC}"/>
</file>

<file path=customXml/itemProps3.xml><?xml version="1.0" encoding="utf-8"?>
<ds:datastoreItem xmlns:ds="http://schemas.openxmlformats.org/officeDocument/2006/customXml" ds:itemID="{AFFF14CD-8E52-4938-AC56-60B4914D4A9C}"/>
</file>

<file path=docProps/app.xml><?xml version="1.0" encoding="utf-8"?>
<Properties xmlns="http://schemas.openxmlformats.org/officeDocument/2006/extended-properties" xmlns:vt="http://schemas.openxmlformats.org/officeDocument/2006/docPropsVTypes">
  <Template>ssogiesc theme</Template>
  <TotalTime>95284</TotalTime>
  <Words>24186</Words>
  <Application>Microsoft Office PowerPoint</Application>
  <PresentationFormat>Custom</PresentationFormat>
  <Paragraphs>2082</Paragraphs>
  <Slides>95</Slides>
  <Notes>95</Notes>
  <HiddenSlides>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95</vt:i4>
      </vt:variant>
    </vt:vector>
  </HeadingPairs>
  <TitlesOfParts>
    <vt:vector size="109" baseType="lpstr">
      <vt:lpstr>Arial</vt:lpstr>
      <vt:lpstr>Calibri</vt:lpstr>
      <vt:lpstr>Calibri Light</vt:lpstr>
      <vt:lpstr>Calibri Regular</vt:lpstr>
      <vt:lpstr>Gill Sans</vt:lpstr>
      <vt:lpstr>Helvetica Neue</vt:lpstr>
      <vt:lpstr>Helvetica Neue Light</vt:lpstr>
      <vt:lpstr>Helvetica Neue UltraLight</vt:lpstr>
      <vt:lpstr>Lato Light</vt:lpstr>
      <vt:lpstr>Lucida Grande</vt:lpstr>
      <vt:lpstr>Symbol</vt:lpstr>
      <vt:lpstr>System Font Regular</vt:lpstr>
      <vt:lpstr>Wingdings</vt:lpstr>
      <vt:lpstr>ssogiesc theme</vt:lpstr>
      <vt:lpstr>PowerPoint Presentation</vt:lpstr>
      <vt:lpstr>PowerPoint Presentation</vt:lpstr>
      <vt:lpstr>PowerPoint Presentation</vt:lpstr>
      <vt:lpstr>PowerPoint Presentation</vt:lpstr>
      <vt:lpstr>PowerPoint Presentation</vt:lpstr>
      <vt:lpstr>What challenges do people with diverse SOGIESC experience?</vt:lpstr>
      <vt:lpstr>What challenges do people with diverse SOGIESC experience?</vt:lpstr>
      <vt:lpstr>What challenges do people with diverse SOGIESC experience?</vt:lpstr>
      <vt:lpstr>What challenges do people with diverse SOGIESC experience?</vt:lpstr>
      <vt:lpstr>How Do Migration, Forced Displacement  and Crisis Create Challenges?</vt:lpstr>
      <vt:lpstr>How Do Migration, Forced Displacement and Crisis Create Challenges?</vt:lpstr>
      <vt:lpstr>How Do Migration, Forced Displacement and Crisis Create Challenges?</vt:lpstr>
      <vt:lpstr>How Do Migration, Forced Displacement and Crisis Create Challenges?</vt:lpstr>
      <vt:lpstr>How Do Migration, Forced Displacement and Crisis Create Challenges?</vt:lpstr>
      <vt:lpstr>How Do Migration, Forced Displacement and Crisis Create Challenges?</vt:lpstr>
      <vt:lpstr>How Do Migration, Forced Displacement and Crisis Create Challenges?</vt:lpstr>
      <vt:lpstr>How Do Migration, Forced Displacement and Crisis Create Challenges?</vt:lpstr>
      <vt:lpstr>How Do Migration, Forced Displacement and Crisis Create Challenges?</vt:lpstr>
      <vt:lpstr>How Do Migration, Forced Displacement and Crisis Create Challenges?</vt:lpstr>
      <vt:lpstr>How Do Migration, Forced Displacement and Crisis Create Challenges?</vt:lpstr>
      <vt:lpstr>How Do Migration, Forced Displacement and Crisis Create Challenges?</vt:lpstr>
      <vt:lpstr>How Do Migration, Forced Displacement and Crisis Create Challenges?</vt:lpstr>
      <vt:lpstr>How Do Migration, Forced Displacement and Crisis Create Challenges?</vt:lpstr>
      <vt:lpstr>How Do Migration, Forced Displacement and Crisis Create Challenges?</vt:lpstr>
      <vt:lpstr>How Do Migration, Forced Displacement and Crisis Create Challenges?</vt:lpstr>
      <vt:lpstr>How Do Migration, Forced Displacement and Crisis Create Challenges?</vt:lpstr>
      <vt:lpstr>How Do Migration, Forced Displacement and Crisis Create Challenges?</vt:lpstr>
      <vt:lpstr>How Do Migration, Forced Displacement and Crisis Create Challenges?</vt:lpstr>
      <vt:lpstr>When Do People with Diverse  SOGIESC Face Challenges?</vt:lpstr>
      <vt:lpstr>Where Do Risk Points Occur for  People with Diverse SOGIESC?</vt:lpstr>
      <vt:lpstr>Where Do Risk Points Occur for  People with Diverse SOGIESC?</vt:lpstr>
      <vt:lpstr>Where Do Risk Points Occur for  People with Diverse SOGIESC?</vt:lpstr>
      <vt:lpstr>Where Do Risk Points Occur for  People with Diverse SOGIESC?</vt:lpstr>
      <vt:lpstr>PowerPoint Presentation</vt:lpstr>
      <vt:lpstr>What are the Barriers for Specific People? </vt:lpstr>
      <vt:lpstr>What are the Barriers for Specific People? </vt:lpstr>
      <vt:lpstr>What are the Barriers for Specific People? </vt:lpstr>
      <vt:lpstr>Key Challenge Areas</vt:lpstr>
      <vt:lpstr>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PROTECTION responses</vt:lpstr>
      <vt:lpstr>Building Service Networks</vt:lpstr>
      <vt:lpstr>Action Plan</vt:lpstr>
      <vt:lpstr>PowerPoint Presentation</vt:lpstr>
      <vt:lpstr>Special Considerations in IOM Programming</vt:lpstr>
      <vt:lpstr>Key Learning Points</vt:lpstr>
      <vt:lpstr>Key Learning Points</vt:lpstr>
      <vt:lpstr>PowerPoint Presentation</vt:lpstr>
      <vt:lpstr>PowerPoint Presentation</vt:lpstr>
      <vt:lpstr>During The Asylum Process, LGBTIQ+ People Risk:</vt:lpstr>
      <vt:lpstr>Exacerbating Factors Include:</vt:lpstr>
      <vt:lpstr>Case Study Assessment</vt:lpstr>
      <vt:lpstr>PowerPoint Presentation</vt:lpstr>
      <vt:lpstr>Key Learning Points</vt:lpstr>
      <vt:lpstr>PowerPoint Presentation</vt:lpstr>
      <vt:lpstr>PowerPoint Presentation</vt:lpstr>
      <vt:lpstr>PowerPoint Presentation</vt:lpstr>
      <vt:lpstr>Considering Voluntary Repatriation</vt:lpstr>
      <vt:lpstr>PowerPoint Presentation</vt:lpstr>
      <vt:lpstr>PowerPoint Presentation</vt:lpstr>
      <vt:lpstr>Resettlement Referrals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CONSIDERING Resettlement </vt:lpstr>
      <vt:lpstr>Key Learning Points</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hhhhh</dc:title>
  <dc:subject/>
  <dc:creator>lK Napolitano</dc:creator>
  <cp:keywords/>
  <dc:description/>
  <cp:lastModifiedBy>RUMBACH Jennifer</cp:lastModifiedBy>
  <cp:revision>661</cp:revision>
  <cp:lastPrinted>2021-08-30T20:25:10Z</cp:lastPrinted>
  <dcterms:created xsi:type="dcterms:W3CDTF">2021-05-11T21:38:59Z</dcterms:created>
  <dcterms:modified xsi:type="dcterms:W3CDTF">2021-09-26T23:33:16Z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5b15e2b-c6d2-488b-8aea-978109a77633_Enabled">
    <vt:lpwstr>true</vt:lpwstr>
  </property>
  <property fmtid="{D5CDD505-2E9C-101B-9397-08002B2CF9AE}" pid="3" name="MSIP_Label_65b15e2b-c6d2-488b-8aea-978109a77633_SetDate">
    <vt:lpwstr>2021-09-19T03:58:24Z</vt:lpwstr>
  </property>
  <property fmtid="{D5CDD505-2E9C-101B-9397-08002B2CF9AE}" pid="4" name="MSIP_Label_65b15e2b-c6d2-488b-8aea-978109a77633_Method">
    <vt:lpwstr>Privileged</vt:lpwstr>
  </property>
  <property fmtid="{D5CDD505-2E9C-101B-9397-08002B2CF9AE}" pid="5" name="MSIP_Label_65b15e2b-c6d2-488b-8aea-978109a77633_Name">
    <vt:lpwstr>IOMLb0010IN123173</vt:lpwstr>
  </property>
  <property fmtid="{D5CDD505-2E9C-101B-9397-08002B2CF9AE}" pid="6" name="MSIP_Label_65b15e2b-c6d2-488b-8aea-978109a77633_SiteId">
    <vt:lpwstr>1588262d-23fb-43b4-bd6e-bce49c8e6186</vt:lpwstr>
  </property>
  <property fmtid="{D5CDD505-2E9C-101B-9397-08002B2CF9AE}" pid="7" name="MSIP_Label_65b15e2b-c6d2-488b-8aea-978109a77633_ActionId">
    <vt:lpwstr>967d424e-77c7-4012-b4dd-eae51e11457b</vt:lpwstr>
  </property>
  <property fmtid="{D5CDD505-2E9C-101B-9397-08002B2CF9AE}" pid="8" name="MSIP_Label_65b15e2b-c6d2-488b-8aea-978109a77633_ContentBits">
    <vt:lpwstr>0</vt:lpwstr>
  </property>
  <property fmtid="{D5CDD505-2E9C-101B-9397-08002B2CF9AE}" pid="9" name="ContentTypeId">
    <vt:lpwstr>0x0101001B3E8A064A0CE34DAD7DAD3792D68BE5</vt:lpwstr>
  </property>
</Properties>
</file>