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93455" r:id="rId4"/>
  </p:sldMasterIdLst>
  <p:notesMasterIdLst>
    <p:notesMasterId r:id="rId22"/>
  </p:notesMasterIdLst>
  <p:sldIdLst>
    <p:sldId id="256" r:id="rId5"/>
    <p:sldId id="327" r:id="rId6"/>
    <p:sldId id="328" r:id="rId7"/>
    <p:sldId id="330" r:id="rId8"/>
    <p:sldId id="664" r:id="rId9"/>
    <p:sldId id="673" r:id="rId10"/>
    <p:sldId id="665" r:id="rId11"/>
    <p:sldId id="678" r:id="rId12"/>
    <p:sldId id="674" r:id="rId13"/>
    <p:sldId id="677" r:id="rId14"/>
    <p:sldId id="661" r:id="rId15"/>
    <p:sldId id="675" r:id="rId16"/>
    <p:sldId id="668" r:id="rId17"/>
    <p:sldId id="676" r:id="rId18"/>
    <p:sldId id="662" r:id="rId19"/>
    <p:sldId id="262" r:id="rId20"/>
    <p:sldId id="671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BC"/>
    <a:srgbClr val="FAE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52C347-A909-445C-95E6-BCEEFABFF01C}" v="25" dt="2025-10-08T17:29:14.9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74793" autoAdjust="0"/>
  </p:normalViewPr>
  <p:slideViewPr>
    <p:cSldViewPr snapToGrid="0">
      <p:cViewPr varScale="1">
        <p:scale>
          <a:sx n="109" d="100"/>
          <a:sy n="109" d="100"/>
        </p:scale>
        <p:origin x="3342" y="102"/>
      </p:cViewPr>
      <p:guideLst>
        <p:guide orient="horz" pos="162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603BDD-4E67-4041-AC17-BC9BA8DC52B9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D601D-FB0F-46E8-BEE3-A01AB9F03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16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12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236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4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SOFIA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624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89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2E921-FC33-33BC-E8E7-E6DC51102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0DFEA2-FFCA-8B1C-169F-FBFB3996D4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A3A4B8-7264-A0C3-F7A2-972F8E0F8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867066-2E1D-EBBC-DC9D-0DB4C48077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075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0108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66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163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49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6078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81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747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CD601D-FB0F-46E8-BEE3-A01AB9F032A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393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Pr>
        <a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09033" y="270039"/>
            <a:ext cx="8746707" cy="2277042"/>
          </a:xfrm>
        </p:spPr>
        <p:txBody>
          <a:bodyPr tIns="0" bIns="0" anchor="b" anchorCtr="0">
            <a:noAutofit/>
          </a:bodyPr>
          <a:lstStyle>
            <a:lvl1pPr algn="ctr">
              <a:defRPr sz="44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09033" y="2659180"/>
            <a:ext cx="8746707" cy="1445895"/>
          </a:xfrm>
        </p:spPr>
        <p:txBody>
          <a:bodyPr tIns="0" bIns="0">
            <a:normAutofit/>
          </a:bodyPr>
          <a:lstStyle>
            <a:lvl1pPr marL="0" indent="0" algn="ctr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bluestrip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10087"/>
            <a:ext cx="9144000" cy="63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09034" y="270039"/>
            <a:ext cx="8733260" cy="2277042"/>
          </a:xfrm>
        </p:spPr>
        <p:txBody>
          <a:bodyPr tIns="0" bIns="0" anchor="b" anchorCtr="0">
            <a:noAutofit/>
          </a:bodyPr>
          <a:lstStyle>
            <a:lvl1pPr algn="ctr">
              <a:defRPr sz="44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09034" y="2659180"/>
            <a:ext cx="8733260" cy="1445895"/>
          </a:xfrm>
        </p:spPr>
        <p:txBody>
          <a:bodyPr tIns="0" bIns="0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bluestrip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10087"/>
            <a:ext cx="9144000" cy="63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4298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13090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09034" y="1299104"/>
            <a:ext cx="8713090" cy="302151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13090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09034" y="1791629"/>
            <a:ext cx="8713090" cy="2528984"/>
          </a:xfrm>
        </p:spPr>
        <p:txBody>
          <a:bodyPr/>
          <a:lstStyle/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209034" y="1205606"/>
            <a:ext cx="8713090" cy="553116"/>
          </a:xfrm>
        </p:spPr>
        <p:txBody>
          <a:bodyPr tIns="0" bIns="0" anchor="ctr" anchorCtr="0">
            <a:normAutofit/>
          </a:bodyPr>
          <a:lstStyle>
            <a:lvl1pPr marL="0" indent="0" algn="l">
              <a:spcBef>
                <a:spcPts val="0"/>
              </a:spcBef>
              <a:buNone/>
              <a:defRPr sz="2400" b="0">
                <a:solidFill>
                  <a:srgbClr val="0072B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1786659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| No Foo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94982" y="204348"/>
            <a:ext cx="8767483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94982" y="1299104"/>
            <a:ext cx="8767483" cy="302151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8388707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| Image">
    <p:bg>
      <p:bgPr>
        <a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4510087"/>
          </a:xfrm>
          <a:solidFill>
            <a:schemeClr val="bg1">
              <a:lumMod val="50000"/>
            </a:schemeClr>
          </a:solidFill>
        </p:spPr>
        <p:txBody>
          <a:bodyPr>
            <a:normAutofit/>
          </a:bodyPr>
          <a:lstStyle>
            <a:lvl1pPr marL="0" indent="0" algn="ctr">
              <a:buFontTx/>
              <a:buNone/>
              <a:defRPr sz="20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Drag background image here or click icon to add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88259" y="488987"/>
            <a:ext cx="8780929" cy="2058093"/>
          </a:xfrm>
        </p:spPr>
        <p:txBody>
          <a:bodyPr tIns="0" bIns="0" anchor="b" anchorCtr="0">
            <a:noAutofit/>
          </a:bodyPr>
          <a:lstStyle>
            <a:lvl1pPr algn="ctr">
              <a:defRPr sz="44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259" y="2659180"/>
            <a:ext cx="8780929" cy="1445895"/>
          </a:xfrm>
        </p:spPr>
        <p:txBody>
          <a:bodyPr tIns="0" bIns="0">
            <a:normAutofit/>
          </a:bodyPr>
          <a:lstStyle>
            <a:lvl1pPr marL="0" indent="0" algn="ctr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9429614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4303" y="2130362"/>
            <a:ext cx="7905381" cy="1021556"/>
          </a:xfrm>
        </p:spPr>
        <p:txBody>
          <a:bodyPr anchor="t"/>
          <a:lstStyle>
            <a:lvl1pPr algn="l">
              <a:defRPr sz="4000" b="1" cap="none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4303" y="924940"/>
            <a:ext cx="7905381" cy="1125140"/>
          </a:xfr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54312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22257" y="1205606"/>
            <a:ext cx="4063388" cy="31811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58289" y="1205606"/>
            <a:ext cx="4093188" cy="31811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Two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54312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22257" y="1791629"/>
            <a:ext cx="4063388" cy="25951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58289" y="1791629"/>
            <a:ext cx="4093188" cy="25951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422256" y="1205606"/>
            <a:ext cx="4063389" cy="553116"/>
          </a:xfrm>
        </p:spPr>
        <p:txBody>
          <a:bodyPr tIns="0" bIns="0" anchor="ctr" anchorCtr="0">
            <a:normAutofit/>
          </a:bodyPr>
          <a:lstStyle>
            <a:lvl1pPr marL="0" indent="0" algn="l">
              <a:spcBef>
                <a:spcPts val="0"/>
              </a:spcBef>
              <a:buNone/>
              <a:defRPr sz="2400" b="0">
                <a:solidFill>
                  <a:srgbClr val="0072B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subtitle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4" hasCustomPrompt="1"/>
          </p:nvPr>
        </p:nvSpPr>
        <p:spPr>
          <a:xfrm>
            <a:off x="4657725" y="1204913"/>
            <a:ext cx="4094163" cy="554037"/>
          </a:xfrm>
        </p:spPr>
        <p:txBody>
          <a:bodyPr anchor="ctr"/>
          <a:lstStyle>
            <a:lvl1pPr marL="0" indent="0">
              <a:buNone/>
              <a:defRPr b="0" baseline="0">
                <a:solidFill>
                  <a:srgbClr val="0072BC"/>
                </a:solidFill>
              </a:defRPr>
            </a:lvl1pPr>
          </a:lstStyle>
          <a:p>
            <a:pPr lvl="0"/>
            <a:r>
              <a:rPr lang="en-US"/>
              <a:t>Click to edit subtitle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32989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4598458" y="0"/>
            <a:ext cx="4545541" cy="4511037"/>
          </a:xfrm>
          <a:solidFill>
            <a:schemeClr val="bg1">
              <a:lumMod val="8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2000"/>
            </a:lvl1pPr>
          </a:lstStyle>
          <a:p>
            <a:r>
              <a:rPr lang="en-US"/>
              <a:t>Click icon to add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5" y="204348"/>
            <a:ext cx="4029662" cy="96835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00923" y="1799063"/>
            <a:ext cx="3837773" cy="25293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209034" y="1227137"/>
            <a:ext cx="4029663" cy="519887"/>
          </a:xfrm>
        </p:spPr>
        <p:txBody>
          <a:bodyPr anchor="ctr">
            <a:noAutofit/>
          </a:bodyPr>
          <a:lstStyle>
            <a:lvl1pPr marL="0" indent="0">
              <a:buNone/>
              <a:defRPr sz="2400" b="0" baseline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subtitle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Dark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7299"/>
            <a:ext cx="9143999" cy="4503738"/>
          </a:xfrm>
          <a:solidFill>
            <a:schemeClr val="accent2"/>
          </a:solidFill>
        </p:spPr>
        <p:txBody>
          <a:bodyPr anchor="ctr" anchorCtr="0">
            <a:normAutofit/>
          </a:bodyPr>
          <a:lstStyle>
            <a:lvl1pPr marL="0" indent="0" algn="r"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Drag picture to icon</a:t>
            </a:r>
            <a:br>
              <a:rPr lang="en-US"/>
            </a:br>
            <a:r>
              <a:rPr lang="en-US"/>
              <a:t>or click icon to add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4970249" cy="96835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45711" y="1813932"/>
            <a:ext cx="3688470" cy="2514476"/>
          </a:xfrm>
        </p:spPr>
        <p:txBody>
          <a:bodyPr/>
          <a:lstStyle>
            <a:lvl1pPr>
              <a:buClr>
                <a:schemeClr val="accent3"/>
              </a:buClr>
              <a:defRPr sz="2400">
                <a:solidFill>
                  <a:schemeClr val="tx2"/>
                </a:solidFill>
              </a:defRPr>
            </a:lvl1pPr>
            <a:lvl2pPr>
              <a:buClr>
                <a:schemeClr val="accent3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accent3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accent3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accent3"/>
              </a:buCl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209550" y="1233488"/>
            <a:ext cx="4970463" cy="512762"/>
          </a:xfrm>
        </p:spPr>
        <p:txBody>
          <a:bodyPr anchor="ctr">
            <a:noAutofit/>
          </a:bodyPr>
          <a:lstStyle>
            <a:lvl1pPr marL="0" indent="0">
              <a:buNone/>
              <a:defRPr sz="2400" baseline="0">
                <a:solidFill>
                  <a:srgbClr val="FAEB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solidFill>
                  <a:srgbClr val="FAEB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FAEB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FAEB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FAEB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here to edit subtitle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38804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Light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7299"/>
            <a:ext cx="9143999" cy="4503738"/>
          </a:xfrm>
          <a:solidFill>
            <a:schemeClr val="bg1">
              <a:lumMod val="85000"/>
            </a:schemeClr>
          </a:solidFill>
        </p:spPr>
        <p:txBody>
          <a:bodyPr anchor="ctr" anchorCtr="0">
            <a:normAutofit/>
          </a:bodyPr>
          <a:lstStyle>
            <a:lvl1pPr marL="0" indent="0" algn="r">
              <a:buFontTx/>
              <a:buNone/>
              <a:defRPr sz="2000" baseline="0"/>
            </a:lvl1pPr>
          </a:lstStyle>
          <a:p>
            <a:r>
              <a:rPr lang="en-US"/>
              <a:t>Drag picture to icon</a:t>
            </a:r>
            <a:br>
              <a:rPr lang="en-US"/>
            </a:br>
            <a:r>
              <a:rPr lang="en-US"/>
              <a:t>or click icon to add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0" y="-1"/>
            <a:ext cx="4379485" cy="45110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4970249" cy="96835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45710" y="1813932"/>
            <a:ext cx="3730273" cy="25144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209550" y="1204913"/>
            <a:ext cx="4970463" cy="549275"/>
          </a:xfrm>
        </p:spPr>
        <p:txBody>
          <a:bodyPr anchor="ctr"/>
          <a:lstStyle>
            <a:lvl1pPr marL="0" indent="0">
              <a:buNone/>
              <a:defRPr baseline="0">
                <a:solidFill>
                  <a:srgbClr val="0072B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Click here to edit subtitle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572127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| Image and ca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5" y="204787"/>
            <a:ext cx="3033204" cy="1061906"/>
          </a:xfrm>
        </p:spPr>
        <p:txBody>
          <a:bodyPr anchor="b">
            <a:noAutofit/>
          </a:bodyPr>
          <a:lstStyle>
            <a:lvl1pPr algn="l">
              <a:defRPr sz="3200" b="1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19309" y="204788"/>
            <a:ext cx="4885180" cy="4166913"/>
          </a:xfrm>
        </p:spPr>
        <p:txBody>
          <a:bodyPr anchor="ctr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text or select icon to add media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035" y="1299600"/>
            <a:ext cx="3033203" cy="307210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| Image and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144000" cy="451037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to edit text or select icon to add media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3087195"/>
            <a:ext cx="9144000" cy="1423176"/>
          </a:xfrm>
          <a:gradFill flip="none" rotWithShape="1">
            <a:gsLst>
              <a:gs pos="21000">
                <a:schemeClr val="accent2">
                  <a:alpha val="75000"/>
                </a:schemeClr>
              </a:gs>
              <a:gs pos="100000">
                <a:schemeClr val="accent2">
                  <a:alpha val="0"/>
                </a:schemeClr>
              </a:gs>
            </a:gsLst>
            <a:lin ang="16200000" scaled="0"/>
            <a:tileRect/>
          </a:gradFill>
        </p:spPr>
        <p:txBody>
          <a:bodyPr lIns="180000" tIns="0" rIns="180000" bIns="180000" anchor="b" anchorCtr="0"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13090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09034" y="4854839"/>
            <a:ext cx="652270" cy="155916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34" y="4594235"/>
            <a:ext cx="4221550" cy="227697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04" y="4854839"/>
            <a:ext cx="455188" cy="155916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9034" y="204348"/>
            <a:ext cx="8754312" cy="968351"/>
          </a:xfrm>
        </p:spPr>
        <p:txBody>
          <a:bodyPr/>
          <a:lstStyle/>
          <a:p>
            <a:r>
              <a:rPr lang="en-US"/>
              <a:t>Click to edit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09034" y="1299104"/>
            <a:ext cx="8754312" cy="3021510"/>
          </a:xfrm>
        </p:spPr>
        <p:txBody>
          <a:bodyPr vert="eaVert"/>
          <a:lstStyle/>
          <a:p>
            <a:pPr lvl="0"/>
            <a:r>
              <a:rPr lang="en-US"/>
              <a:t>Click to edit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884870" y="205979"/>
            <a:ext cx="2057400" cy="4173021"/>
          </a:xfrm>
        </p:spPr>
        <p:txBody>
          <a:bodyPr vert="eaVert"/>
          <a:lstStyle/>
          <a:p>
            <a:r>
              <a:rPr lang="en-US"/>
              <a:t>Click to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09034" y="205979"/>
            <a:ext cx="6523436" cy="4173021"/>
          </a:xfrm>
        </p:spPr>
        <p:txBody>
          <a:bodyPr vert="eaVert"/>
          <a:lstStyle/>
          <a:p>
            <a:pPr lvl="0"/>
            <a:r>
              <a:rPr lang="en-US"/>
              <a:t>Click to edit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034" y="204348"/>
            <a:ext cx="8753431" cy="968351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034" y="1299104"/>
            <a:ext cx="8753431" cy="3021510"/>
          </a:xfrm>
          <a:prstGeom prst="rect">
            <a:avLst/>
          </a:prstGeom>
        </p:spPr>
        <p:txBody>
          <a:bodyPr vert="horz" lIns="91440" tIns="45720" rIns="91440" bIns="0" rtlCol="0">
            <a:normAutofit/>
          </a:bodyPr>
          <a:lstStyle/>
          <a:p>
            <a:pPr lvl="0"/>
            <a:r>
              <a:rPr lang="en-US"/>
              <a:t>Click to edit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9034" y="4854839"/>
            <a:ext cx="652270" cy="1559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pPr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034" y="4594235"/>
            <a:ext cx="4221550" cy="22769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304" y="4854839"/>
            <a:ext cx="455188" cy="155916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70" r:id="rId2"/>
    <p:sldLayoutId id="2147493457" r:id="rId3"/>
    <p:sldLayoutId id="2147493472" r:id="rId4"/>
    <p:sldLayoutId id="2147493471" r:id="rId5"/>
    <p:sldLayoutId id="2147493467" r:id="rId6"/>
    <p:sldLayoutId id="2147493458" r:id="rId7"/>
    <p:sldLayoutId id="2147493459" r:id="rId8"/>
    <p:sldLayoutId id="2147493473" r:id="rId9"/>
    <p:sldLayoutId id="2147493460" r:id="rId10"/>
    <p:sldLayoutId id="2147493468" r:id="rId11"/>
    <p:sldLayoutId id="2147493469" r:id="rId12"/>
    <p:sldLayoutId id="2147493463" r:id="rId13"/>
    <p:sldLayoutId id="2147493464" r:id="rId14"/>
    <p:sldLayoutId id="2147493461" r:id="rId15"/>
    <p:sldLayoutId id="2147493462" r:id="rId16"/>
    <p:sldLayoutId id="2147493465" r:id="rId17"/>
    <p:sldLayoutId id="2147493466" r:id="rId18"/>
  </p:sldLayoutIdLst>
  <p:hf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accent1"/>
        </a:buClr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accent1"/>
        </a:buClr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accent1"/>
        </a:buClr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accent1"/>
        </a:buClr>
        <a:buFont typeface="Arial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427" y="1151298"/>
            <a:ext cx="8746707" cy="2051713"/>
          </a:xfrm>
        </p:spPr>
        <p:txBody>
          <a:bodyPr/>
          <a:lstStyle/>
          <a:p>
            <a:pPr fontAlgn="base">
              <a:lnSpc>
                <a:spcPct val="100000"/>
              </a:lnSpc>
            </a:pPr>
            <a:br>
              <a:rPr lang="en-GB" sz="2200" b="0" dirty="0">
                <a:solidFill>
                  <a:schemeClr val="bg1"/>
                </a:solidFill>
              </a:rPr>
            </a:br>
            <a:br>
              <a:rPr lang="en-GB" sz="2200" b="0" dirty="0">
                <a:solidFill>
                  <a:schemeClr val="bg1"/>
                </a:solidFill>
              </a:rPr>
            </a:br>
            <a:br>
              <a:rPr lang="ru-RU" sz="2200" b="0" dirty="0">
                <a:solidFill>
                  <a:schemeClr val="bg1"/>
                </a:solidFill>
              </a:rPr>
            </a:br>
            <a:br>
              <a:rPr lang="ru-RU" sz="2200" b="0" dirty="0">
                <a:solidFill>
                  <a:schemeClr val="bg1"/>
                </a:solidFill>
              </a:rPr>
            </a:br>
            <a:br>
              <a:rPr lang="ru-RU" sz="2200" b="0" dirty="0">
                <a:solidFill>
                  <a:schemeClr val="bg1"/>
                </a:solidFill>
              </a:rPr>
            </a:br>
            <a:br>
              <a:rPr lang="ru-RU" sz="2200" b="0" dirty="0">
                <a:solidFill>
                  <a:schemeClr val="bg1"/>
                </a:solidFill>
              </a:rPr>
            </a:br>
            <a:br>
              <a:rPr lang="ru-RU" sz="2500" u="sng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br>
              <a:rPr lang="en-GB" sz="5400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br>
              <a:rPr lang="ru-RU" sz="5400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br>
              <a:rPr lang="ru-RU" sz="5400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br>
              <a:rPr lang="ru-RU" sz="2400" u="sng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br>
              <a:rPr lang="ru-RU" sz="5400" dirty="0">
                <a:solidFill>
                  <a:schemeClr val="bg1"/>
                </a:solidFill>
                <a:latin typeface="Aptos Narrow" panose="020B0004020202020204" pitchFamily="34" charset="0"/>
              </a:rPr>
            </a:br>
            <a:r>
              <a:rPr lang="ru-RU" sz="2000" dirty="0">
                <a:latin typeface="Aptos Narrow" panose="020B0004020202020204" pitchFamily="34" charset="0"/>
              </a:rPr>
              <a:t>ЗАПИТ НА ПРОПОЗИЦІЇ (</a:t>
            </a:r>
            <a:r>
              <a:rPr lang="en-US" sz="2000" dirty="0">
                <a:latin typeface="Aptos Narrow" panose="020B0004020202020204" pitchFamily="34" charset="0"/>
              </a:rPr>
              <a:t>ITB)</a:t>
            </a:r>
            <a:r>
              <a:rPr lang="uk-UA" sz="2000" dirty="0">
                <a:latin typeface="Aptos Narrow" panose="020B0004020202020204" pitchFamily="34" charset="0"/>
              </a:rPr>
              <a:t> №</a:t>
            </a:r>
            <a:r>
              <a:rPr lang="en-US" sz="2000" dirty="0">
                <a:latin typeface="Aptos Narrow" panose="020B0004020202020204" pitchFamily="34" charset="0"/>
              </a:rPr>
              <a:t> UKR - UNHCR</a:t>
            </a:r>
            <a:r>
              <a:rPr lang="ru-RU" sz="2000" dirty="0">
                <a:latin typeface="Aptos Narrow" panose="020B0004020202020204" pitchFamily="34" charset="0"/>
              </a:rPr>
              <a:t> </a:t>
            </a:r>
            <a:r>
              <a:rPr lang="en-US" sz="2000" dirty="0">
                <a:latin typeface="Aptos Narrow" panose="020B0004020202020204" pitchFamily="34" charset="0"/>
              </a:rPr>
              <a:t>ITB</a:t>
            </a:r>
            <a:r>
              <a:rPr lang="ru-RU" sz="2000" dirty="0">
                <a:latin typeface="Aptos Narrow" panose="020B0004020202020204" pitchFamily="34" charset="0"/>
              </a:rPr>
              <a:t> </a:t>
            </a:r>
            <a:r>
              <a:rPr lang="uk-UA" sz="2000" dirty="0">
                <a:latin typeface="Aptos Narrow" panose="020B0004020202020204" pitchFamily="34" charset="0"/>
              </a:rPr>
              <a:t>28</a:t>
            </a:r>
            <a:r>
              <a:rPr lang="en-US" sz="2000" dirty="0">
                <a:latin typeface="Aptos Narrow" panose="020B0004020202020204" pitchFamily="34" charset="0"/>
              </a:rPr>
              <a:t>05</a:t>
            </a:r>
            <a:br>
              <a:rPr lang="ru-RU" sz="2000" b="0" dirty="0">
                <a:latin typeface="Aptos Narrow" panose="020B0004020202020204" pitchFamily="34" charset="0"/>
              </a:rPr>
            </a:br>
            <a:r>
              <a:rPr lang="uk-UA" sz="2000" b="0" dirty="0">
                <a:latin typeface="Aptos Narrow" panose="020B0004020202020204" pitchFamily="34" charset="0"/>
              </a:rPr>
              <a:t>НА УКЛАДАННЯ РАМКОВОГО(ИХ) ДОГОВОРУ(ІВ) ПРО НАДАННЯ ПОСЛУГ, РОБОЧИХ, МАТЕРІАЛІВ, ІНСТРУМЕНТІВ, ОБЛАДНАННЯ ТА ВИКОНАННЯ ВСІХ НЕОБХІДНИХ РОБІТ ІЗ ВСТАНОВЛЕННЯ ТЕПЛОІЗОЛЯЦІЇ НА ТРУБОПРОВОДАХ ОПАЛЕННЯ</a:t>
            </a:r>
            <a:endParaRPr lang="en-US" sz="2000" b="0" dirty="0">
              <a:latin typeface="Aptos Narrow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9F96BE-AE72-4621-839C-9676BD8A04DD}"/>
              </a:ext>
            </a:extLst>
          </p:cNvPr>
          <p:cNvSpPr txBox="1">
            <a:spLocks/>
          </p:cNvSpPr>
          <p:nvPr/>
        </p:nvSpPr>
        <p:spPr>
          <a:xfrm>
            <a:off x="156747" y="28310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k-UA" sz="1600" dirty="0">
                <a:latin typeface="Aptos Narrow" panose="020B0004020202020204" pitchFamily="34" charset="0"/>
              </a:rPr>
              <a:t>04</a:t>
            </a:r>
            <a:r>
              <a:rPr lang="en-GB" sz="1600" dirty="0">
                <a:latin typeface="Aptos Narrow" panose="020B0004020202020204" pitchFamily="34" charset="0"/>
              </a:rPr>
              <a:t> </a:t>
            </a:r>
            <a:r>
              <a:rPr lang="uk-UA" sz="1600" dirty="0">
                <a:latin typeface="Aptos Narrow" panose="020B0004020202020204" pitchFamily="34" charset="0"/>
              </a:rPr>
              <a:t>травня</a:t>
            </a:r>
            <a:r>
              <a:rPr lang="en-GB" sz="1600" dirty="0">
                <a:latin typeface="Aptos Narrow" panose="020B0004020202020204" pitchFamily="34" charset="0"/>
              </a:rPr>
              <a:t> 202</a:t>
            </a:r>
            <a:r>
              <a:rPr lang="ru-RU" sz="1600" dirty="0">
                <a:latin typeface="Aptos Narrow" panose="020B0004020202020204" pitchFamily="34" charset="0"/>
              </a:rPr>
              <a:t>6</a:t>
            </a:r>
            <a:endParaRPr lang="en-US" sz="1600" dirty="0">
              <a:latin typeface="Aptos Narrow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DC5CC5-F059-4C4D-8B9B-7CAE7AB54565}"/>
              </a:ext>
            </a:extLst>
          </p:cNvPr>
          <p:cNvSpPr txBox="1"/>
          <p:nvPr/>
        </p:nvSpPr>
        <p:spPr>
          <a:xfrm>
            <a:off x="368808" y="3915258"/>
            <a:ext cx="86339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ДАТА І ЧАС ЗАКРИТТЯ: </a:t>
            </a:r>
            <a:r>
              <a:rPr lang="uk-UA" sz="1600" b="1" dirty="0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02</a:t>
            </a:r>
            <a:r>
              <a:rPr lang="ru-RU" sz="1600" b="1" dirty="0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 червня 2026р.,  17:00 за київським часом</a:t>
            </a:r>
            <a:endParaRPr lang="en-GB" sz="1600" b="1" dirty="0">
              <a:solidFill>
                <a:schemeClr val="tx2"/>
              </a:solidFill>
              <a:latin typeface="Aptos Narrow" panose="020B0004020202020204" pitchFamily="34" charset="0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8961C7-9472-8EBE-7179-4CCD3B7295D7}"/>
              </a:ext>
            </a:extLst>
          </p:cNvPr>
          <p:cNvSpPr txBox="1"/>
          <p:nvPr/>
        </p:nvSpPr>
        <p:spPr>
          <a:xfrm>
            <a:off x="269507" y="889688"/>
            <a:ext cx="8633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Передтендерна</a:t>
            </a:r>
            <a:r>
              <a:rPr lang="ru-RU" sz="2800" b="1" dirty="0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конференція</a:t>
            </a:r>
            <a:r>
              <a:rPr lang="ru-RU" sz="2800" b="1" dirty="0">
                <a:solidFill>
                  <a:schemeClr val="tx2"/>
                </a:solidFill>
                <a:latin typeface="Aptos Narrow" panose="020B0004020202020204" pitchFamily="34" charset="0"/>
                <a:ea typeface="+mj-ea"/>
                <a:cs typeface="+mj-cs"/>
              </a:rPr>
              <a:t> УВКБ ООН</a:t>
            </a:r>
            <a:endParaRPr lang="en-GB" sz="2800" b="1" dirty="0">
              <a:solidFill>
                <a:schemeClr val="tx2"/>
              </a:solidFill>
              <a:latin typeface="Aptos Narrow" panose="020B00040202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817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45D8CD1-6C0E-4CC9-8359-51FB4DB42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074300"/>
              </p:ext>
            </p:extLst>
          </p:nvPr>
        </p:nvGraphicFramePr>
        <p:xfrm>
          <a:off x="424542" y="2029959"/>
          <a:ext cx="8348967" cy="1448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84266">
                  <a:extLst>
                    <a:ext uri="{9D8B030D-6E8A-4147-A177-3AD203B41FA5}">
                      <a16:colId xmlns:a16="http://schemas.microsoft.com/office/drawing/2014/main" val="2624440534"/>
                    </a:ext>
                  </a:extLst>
                </a:gridCol>
                <a:gridCol w="2064701">
                  <a:extLst>
                    <a:ext uri="{9D8B030D-6E8A-4147-A177-3AD203B41FA5}">
                      <a16:colId xmlns:a16="http://schemas.microsoft.com/office/drawing/2014/main" val="13177684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Вступне слово </a:t>
                      </a:r>
                      <a:endParaRPr lang="en-GB" sz="18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11</a:t>
                      </a:r>
                      <a:r>
                        <a:rPr lang="en-GB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:</a:t>
                      </a:r>
                      <a:r>
                        <a:rPr lang="ru-RU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00 – 11</a:t>
                      </a:r>
                      <a:r>
                        <a:rPr lang="en-GB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:</a:t>
                      </a:r>
                      <a:r>
                        <a:rPr lang="ru-RU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05 </a:t>
                      </a:r>
                      <a:endParaRPr lang="en-GB" sz="23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8314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Презентація </a:t>
                      </a:r>
                      <a:r>
                        <a:rPr lang="ru-RU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тендерного процессу та </a:t>
                      </a:r>
                      <a:r>
                        <a:rPr lang="ru-RU" sz="1400" b="1" kern="1200" dirty="0" err="1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техн</a:t>
                      </a:r>
                      <a:r>
                        <a:rPr lang="uk-UA" sz="1400" b="1" kern="1200" dirty="0" err="1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ічних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 аспектів тендеру </a:t>
                      </a:r>
                      <a:endParaRPr lang="en-GB" sz="18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11:05 – 11:</a:t>
                      </a:r>
                      <a:r>
                        <a:rPr lang="en-US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15</a:t>
                      </a:r>
                      <a:r>
                        <a:rPr lang="ru-RU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23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32936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Питання та відповіді  </a:t>
                      </a:r>
                      <a:endParaRPr lang="en-GB" sz="18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uk-UA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1:</a:t>
                      </a:r>
                      <a:r>
                        <a:rPr lang="en-US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15</a:t>
                      </a:r>
                      <a:r>
                        <a:rPr lang="en-GB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 – 1</a:t>
                      </a:r>
                      <a:r>
                        <a:rPr lang="uk-UA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:</a:t>
                      </a:r>
                      <a:r>
                        <a:rPr lang="en-US" sz="23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30</a:t>
                      </a:r>
                      <a:endParaRPr lang="en-GB" sz="23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6854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0" kern="1200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Закриття сесії </a:t>
                      </a:r>
                      <a:endParaRPr lang="en-GB" sz="18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2300" b="0" kern="1200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8026859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424542" y="1029674"/>
            <a:ext cx="8170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u="sng" dirty="0">
                <a:solidFill>
                  <a:schemeClr val="bg1"/>
                </a:solidFill>
                <a:latin typeface="Aptos Narrow" panose="020B0004020202020204" pitchFamily="34" charset="0"/>
              </a:rPr>
              <a:t>Порядок денний (19 травня, 2026 року) </a:t>
            </a:r>
            <a:r>
              <a:rPr lang="en-GB" sz="2500" b="1" dirty="0">
                <a:solidFill>
                  <a:schemeClr val="bg1"/>
                </a:solidFill>
                <a:latin typeface="Aptos Narrow" panose="020B0004020202020204" pitchFamily="34" charset="0"/>
              </a:rPr>
              <a:t>	</a:t>
            </a:r>
            <a:r>
              <a:rPr lang="en-GB" sz="2500" b="1" dirty="0">
                <a:solidFill>
                  <a:schemeClr val="bg1"/>
                </a:solidFill>
              </a:rPr>
              <a:t>												</a:t>
            </a:r>
            <a:endParaRPr lang="en-GB" sz="2500" u="sng" dirty="0">
              <a:solidFill>
                <a:schemeClr val="bg1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19FF73E-03D8-4463-A2F8-3D46329EDB21}"/>
              </a:ext>
            </a:extLst>
          </p:cNvPr>
          <p:cNvSpPr txBox="1">
            <a:spLocks/>
          </p:cNvSpPr>
          <p:nvPr/>
        </p:nvSpPr>
        <p:spPr>
          <a:xfrm>
            <a:off x="156747" y="28310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1800" dirty="0">
                <a:latin typeface="Aptos Narrow" panose="020B0004020202020204" pitchFamily="34" charset="0"/>
              </a:rPr>
              <a:t> </a:t>
            </a:r>
            <a:endParaRPr lang="en-US" sz="1800" dirty="0"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386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417285" y="494692"/>
            <a:ext cx="8046720" cy="3508653"/>
          </a:xfrm>
          <a:prstGeom prst="rect">
            <a:avLst/>
          </a:prstGeom>
          <a:noFill/>
          <a:ln>
            <a:solidFill>
              <a:srgbClr val="0072BC"/>
            </a:solidFill>
          </a:ln>
        </p:spPr>
        <p:txBody>
          <a:bodyPr wrap="square" rtlCol="0">
            <a:spAutoFit/>
          </a:bodyPr>
          <a:lstStyle/>
          <a:p>
            <a:r>
              <a:rPr lang="ru-RU" sz="25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Принципи</a:t>
            </a:r>
            <a:r>
              <a:rPr lang="ru-RU" sz="2500" b="1" u="sng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5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закупівель</a:t>
            </a:r>
            <a:endParaRPr lang="ru-RU" sz="2500" b="1" u="sng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r>
              <a:rPr lang="en-GB" sz="1000" b="1" dirty="0">
                <a:solidFill>
                  <a:schemeClr val="bg1"/>
                </a:solidFill>
                <a:effectLst>
                  <a:glow rad="88900">
                    <a:schemeClr val="accent2">
                      <a:alpha val="90000"/>
                    </a:schemeClr>
                  </a:glow>
                </a:effectLst>
                <a:latin typeface="Aptos Narrow" panose="020B0004020202020204" pitchFamily="34" charset="0"/>
              </a:rPr>
              <a:t>  </a:t>
            </a:r>
          </a:p>
          <a:p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Відповідно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до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Фінансових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положень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і правил ООН, система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закупівель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УВКБ ООН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ґрунтується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на таких принципах:   </a:t>
            </a:r>
          </a:p>
          <a:p>
            <a:endParaRPr lang="ru-RU" sz="23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Справедливість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Чесність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і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прозорість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Ефективна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міжнародна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конкуренція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Найкраще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співвідношення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ціни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та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якості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Інтереси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Організації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Об'єднаних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3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Націй</a:t>
            </a:r>
            <a:r>
              <a:rPr lang="ru-RU" sz="2300" dirty="0">
                <a:solidFill>
                  <a:schemeClr val="bg1"/>
                </a:solidFill>
                <a:latin typeface="Aptos Narrow" panose="020B0004020202020204" pitchFamily="34" charset="0"/>
              </a:rPr>
              <a:t>.</a:t>
            </a:r>
            <a:endParaRPr lang="en-GB" sz="2500" b="1" dirty="0">
              <a:solidFill>
                <a:schemeClr val="bg1"/>
              </a:solidFill>
              <a:effectLst>
                <a:glow rad="88900">
                  <a:schemeClr val="accent2">
                    <a:alpha val="90000"/>
                  </a:schemeClr>
                </a:glow>
              </a:effectLst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78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79840" y="246274"/>
            <a:ext cx="81969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Хронологія</a:t>
            </a:r>
            <a:r>
              <a:rPr lang="ru-RU" sz="2200" b="1" u="sng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2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запиту</a:t>
            </a:r>
            <a:r>
              <a:rPr lang="ru-RU" sz="2200" b="1" u="sng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2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цінових</a:t>
            </a:r>
            <a:r>
              <a:rPr lang="ru-RU" sz="2200" b="1" u="sng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200" b="1" u="sng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пропозицій</a:t>
            </a:r>
            <a:endParaRPr lang="en-GB" sz="2200" b="1" u="sng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49B26E-7CCE-4613-BD1F-87F91D6ACEE5}"/>
              </a:ext>
            </a:extLst>
          </p:cNvPr>
          <p:cNvSpPr txBox="1"/>
          <p:nvPr/>
        </p:nvSpPr>
        <p:spPr>
          <a:xfrm>
            <a:off x="283274" y="1650597"/>
            <a:ext cx="16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dirty="0">
                <a:solidFill>
                  <a:schemeClr val="bg1"/>
                </a:solidFill>
                <a:latin typeface="Aptos Narrow" panose="020B0004020202020204" pitchFamily="34" charset="0"/>
              </a:rPr>
              <a:t>Публікація </a:t>
            </a:r>
          </a:p>
          <a:p>
            <a:pPr algn="ctr"/>
            <a:r>
              <a:rPr lang="uk-UA" sz="2200" dirty="0">
                <a:solidFill>
                  <a:schemeClr val="bg1"/>
                </a:solidFill>
                <a:latin typeface="Aptos Narrow" panose="020B0004020202020204" pitchFamily="34" charset="0"/>
              </a:rPr>
              <a:t>тендеру</a:t>
            </a:r>
            <a:endParaRPr lang="en-GB" sz="22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662CB3-2F37-4A08-8FC1-72F8FE9C6F23}"/>
              </a:ext>
            </a:extLst>
          </p:cNvPr>
          <p:cNvSpPr txBox="1"/>
          <p:nvPr/>
        </p:nvSpPr>
        <p:spPr>
          <a:xfrm>
            <a:off x="3530521" y="1635698"/>
            <a:ext cx="3673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bg1"/>
                </a:solidFill>
                <a:latin typeface="Aptos Narrow" panose="020B0004020202020204" pitchFamily="34" charset="0"/>
              </a:rPr>
              <a:t>Кінцевий термін подачі запитів на роз'яснення</a:t>
            </a:r>
            <a:endParaRPr lang="en-GB" sz="22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2BEA5E-6408-47B9-8F13-CF4429FAC31E}"/>
              </a:ext>
            </a:extLst>
          </p:cNvPr>
          <p:cNvSpPr txBox="1"/>
          <p:nvPr/>
        </p:nvSpPr>
        <p:spPr>
          <a:xfrm>
            <a:off x="2323385" y="3012756"/>
            <a:ext cx="1854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Претендерна</a:t>
            </a:r>
            <a:r>
              <a:rPr lang="uk-UA" sz="2000" dirty="0">
                <a:solidFill>
                  <a:schemeClr val="bg1"/>
                </a:solidFill>
                <a:latin typeface="Aptos Narrow" panose="020B0004020202020204" pitchFamily="34" charset="0"/>
              </a:rPr>
              <a:t> конференція </a:t>
            </a:r>
            <a:endParaRPr lang="en-GB" sz="20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3A4EF5-CAE4-4629-AC49-336DCEA6033F}"/>
              </a:ext>
            </a:extLst>
          </p:cNvPr>
          <p:cNvSpPr txBox="1"/>
          <p:nvPr/>
        </p:nvSpPr>
        <p:spPr>
          <a:xfrm>
            <a:off x="6559426" y="2931567"/>
            <a:ext cx="18549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solidFill>
                  <a:schemeClr val="bg1"/>
                </a:solidFill>
                <a:latin typeface="Aptos Narrow" panose="020B0004020202020204" pitchFamily="34" charset="0"/>
              </a:rPr>
              <a:t>Кінцевий термін подання пропозицій</a:t>
            </a:r>
            <a:endParaRPr lang="en-GB" sz="22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6CCEC9-E20B-4385-8B63-F2440078FD43}"/>
              </a:ext>
            </a:extLst>
          </p:cNvPr>
          <p:cNvSpPr txBox="1"/>
          <p:nvPr/>
        </p:nvSpPr>
        <p:spPr>
          <a:xfrm>
            <a:off x="156747" y="1226930"/>
            <a:ext cx="1930437" cy="430887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latin typeface="Aptos Narrow" panose="020B0004020202020204" pitchFamily="34" charset="0"/>
              </a:rPr>
              <a:t>04</a:t>
            </a:r>
            <a:r>
              <a:rPr lang="en-GB" sz="2200" b="1" dirty="0">
                <a:latin typeface="Aptos Narrow" panose="020B0004020202020204" pitchFamily="34" charset="0"/>
              </a:rPr>
              <a:t> </a:t>
            </a:r>
            <a:r>
              <a:rPr lang="uk-UA" sz="2200" b="1" dirty="0">
                <a:latin typeface="Aptos Narrow" panose="020B0004020202020204" pitchFamily="34" charset="0"/>
              </a:rPr>
              <a:t>травня</a:t>
            </a:r>
            <a:endParaRPr lang="en-GB" sz="2200" b="1" dirty="0">
              <a:latin typeface="Aptos Narrow" panose="020B00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25875A-8ADF-4F9A-9DB2-A91F84A46E1A}"/>
              </a:ext>
            </a:extLst>
          </p:cNvPr>
          <p:cNvSpPr txBox="1"/>
          <p:nvPr/>
        </p:nvSpPr>
        <p:spPr>
          <a:xfrm>
            <a:off x="2323386" y="3720642"/>
            <a:ext cx="1854925" cy="430887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200">
                <a:latin typeface="+mj-lt"/>
              </a:defRPr>
            </a:lvl1pPr>
          </a:lstStyle>
          <a:p>
            <a:r>
              <a:rPr lang="uk-UA" b="1" dirty="0">
                <a:latin typeface="Aptos Narrow" panose="020B0004020202020204" pitchFamily="34" charset="0"/>
              </a:rPr>
              <a:t>19</a:t>
            </a:r>
            <a:r>
              <a:rPr lang="en-GB" b="1" dirty="0">
                <a:latin typeface="Aptos Narrow" panose="020B0004020202020204" pitchFamily="34" charset="0"/>
              </a:rPr>
              <a:t> </a:t>
            </a:r>
            <a:r>
              <a:rPr lang="uk-UA" b="1" dirty="0">
                <a:latin typeface="Aptos Narrow" panose="020B0004020202020204" pitchFamily="34" charset="0"/>
              </a:rPr>
              <a:t>травня</a:t>
            </a:r>
            <a:endParaRPr lang="en-GB" b="1" dirty="0">
              <a:latin typeface="Aptos Narrow" panose="020B00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02F940-B438-4EDF-8261-A11563087914}"/>
              </a:ext>
            </a:extLst>
          </p:cNvPr>
          <p:cNvSpPr txBox="1"/>
          <p:nvPr/>
        </p:nvSpPr>
        <p:spPr>
          <a:xfrm rot="10800000" flipV="1">
            <a:off x="4965689" y="3720641"/>
            <a:ext cx="1696367" cy="430887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200">
                <a:latin typeface="+mj-lt"/>
              </a:defRPr>
            </a:lvl1pPr>
          </a:lstStyle>
          <a:p>
            <a:r>
              <a:rPr lang="ru-RU" b="1" dirty="0">
                <a:latin typeface="Aptos Narrow" panose="020B0004020202020204" pitchFamily="34" charset="0"/>
              </a:rPr>
              <a:t>02 червня</a:t>
            </a:r>
            <a:endParaRPr lang="en-GB" b="1" dirty="0">
              <a:latin typeface="Aptos Narrow" panose="020B0004020202020204" pitchFamily="34" charset="0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9E8FAD47-9E9D-4CBF-B2E4-A978488CD507}"/>
              </a:ext>
            </a:extLst>
          </p:cNvPr>
          <p:cNvSpPr/>
          <p:nvPr/>
        </p:nvSpPr>
        <p:spPr>
          <a:xfrm>
            <a:off x="1698325" y="2432561"/>
            <a:ext cx="933994" cy="536384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8CC3B831-9CBB-4ABA-8B06-839B8F1425F3}"/>
              </a:ext>
            </a:extLst>
          </p:cNvPr>
          <p:cNvSpPr/>
          <p:nvPr/>
        </p:nvSpPr>
        <p:spPr>
          <a:xfrm>
            <a:off x="3815814" y="2432561"/>
            <a:ext cx="933994" cy="536384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26D9C944-EF54-4F4E-A4FA-D3E06C04AD1F}"/>
              </a:ext>
            </a:extLst>
          </p:cNvPr>
          <p:cNvSpPr/>
          <p:nvPr/>
        </p:nvSpPr>
        <p:spPr>
          <a:xfrm>
            <a:off x="6013264" y="2432561"/>
            <a:ext cx="933994" cy="536384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8F118E2-905A-4FD4-9872-0BFD032AEC18}"/>
              </a:ext>
            </a:extLst>
          </p:cNvPr>
          <p:cNvSpPr/>
          <p:nvPr/>
        </p:nvSpPr>
        <p:spPr>
          <a:xfrm>
            <a:off x="7285846" y="2511205"/>
            <a:ext cx="375843" cy="375843"/>
          </a:xfrm>
          <a:prstGeom prst="ellipse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4EEE7C-EBAF-9924-41EE-5F880B0B8446}"/>
              </a:ext>
            </a:extLst>
          </p:cNvPr>
          <p:cNvSpPr txBox="1"/>
          <p:nvPr/>
        </p:nvSpPr>
        <p:spPr>
          <a:xfrm>
            <a:off x="3734231" y="882459"/>
            <a:ext cx="3121592" cy="76944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200">
                <a:latin typeface="+mj-lt"/>
              </a:defRPr>
            </a:lvl1pPr>
          </a:lstStyle>
          <a:p>
            <a:r>
              <a:rPr lang="uk-UA" b="1" dirty="0">
                <a:latin typeface="Aptos Narrow" panose="020B0004020202020204" pitchFamily="34" charset="0"/>
              </a:rPr>
              <a:t>21 травня 23:59 (за київським часом)</a:t>
            </a:r>
            <a:endParaRPr lang="en-GB" b="1" dirty="0">
              <a:latin typeface="Aptos Narrow" panose="020B00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B891E01-94DC-B7C4-1244-63E97999DC50}"/>
              </a:ext>
            </a:extLst>
          </p:cNvPr>
          <p:cNvSpPr/>
          <p:nvPr/>
        </p:nvSpPr>
        <p:spPr>
          <a:xfrm>
            <a:off x="3010229" y="2511207"/>
            <a:ext cx="375843" cy="375843"/>
          </a:xfrm>
          <a:prstGeom prst="ellipse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4531025-76D3-04F7-BC1F-AC48147AC9B2}"/>
              </a:ext>
            </a:extLst>
          </p:cNvPr>
          <p:cNvSpPr/>
          <p:nvPr/>
        </p:nvSpPr>
        <p:spPr>
          <a:xfrm>
            <a:off x="895453" y="2511207"/>
            <a:ext cx="375843" cy="375843"/>
          </a:xfrm>
          <a:prstGeom prst="ellipse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98B3FC4-A2EC-E96C-7954-4FDFECAB55AA}"/>
              </a:ext>
            </a:extLst>
          </p:cNvPr>
          <p:cNvSpPr/>
          <p:nvPr/>
        </p:nvSpPr>
        <p:spPr>
          <a:xfrm>
            <a:off x="5179550" y="2511206"/>
            <a:ext cx="375843" cy="375843"/>
          </a:xfrm>
          <a:prstGeom prst="ellipse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380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5B55-4E0D-5F1C-EABB-949D4361A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034" y="270039"/>
            <a:ext cx="8733260" cy="768385"/>
          </a:xfrm>
        </p:spPr>
        <p:txBody>
          <a:bodyPr/>
          <a:lstStyle/>
          <a:p>
            <a:r>
              <a:rPr lang="ru-RU" sz="3200" dirty="0">
                <a:latin typeface="Aptos Narrow" panose="020B0004020202020204" pitchFamily="34" charset="0"/>
              </a:rPr>
              <a:t>ВИМОГИ</a:t>
            </a:r>
            <a:endParaRPr lang="en-GB" sz="3200" dirty="0">
              <a:latin typeface="Aptos Narrow" panose="020B00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EED76-E4F0-CE08-3D7E-5699CC1B2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698" y="1191497"/>
            <a:ext cx="8733260" cy="3195873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>Представництво Управління Верховного комісара ООН у справах біженців (УВКБ ООН) в Україні запрошує кваліфіковані будівельні</a:t>
            </a:r>
            <a:r>
              <a:rPr lang="uk-UA" dirty="0"/>
              <a:t>, монтажні</a:t>
            </a:r>
            <a:r>
              <a:rPr lang="ru-RU" dirty="0"/>
              <a:t> та інженерні компанії подати тверду пропозицію щодо </a:t>
            </a:r>
            <a:r>
              <a:rPr lang="uk-UA" dirty="0"/>
              <a:t>укладання рамоквого договору про надання послух робочих, матеріалів, інструментів, обладнання та виконання всіх необхідних робіт із встановлення теплоізоляції на трубопроводах опалення.</a:t>
            </a:r>
            <a:endParaRPr lang="ru-RU" dirty="0"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974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5B55-4E0D-5F1C-EABB-949D4361A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034" y="270039"/>
            <a:ext cx="8733260" cy="768385"/>
          </a:xfrm>
        </p:spPr>
        <p:txBody>
          <a:bodyPr/>
          <a:lstStyle/>
          <a:p>
            <a:r>
              <a:rPr lang="ru-RU" sz="3200" dirty="0">
                <a:latin typeface="Aptos Narrow" panose="020B0004020202020204" pitchFamily="34" charset="0"/>
              </a:rPr>
              <a:t>ВИМОГИ</a:t>
            </a:r>
            <a:endParaRPr lang="en-GB" sz="3200" dirty="0">
              <a:latin typeface="Aptos Narrow" panose="020B00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EED76-E4F0-CE08-3D7E-5699CC1B2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034" y="1294646"/>
            <a:ext cx="8733260" cy="3195873"/>
          </a:xfrm>
        </p:spPr>
        <p:txBody>
          <a:bodyPr>
            <a:normAutofit fontScale="70000" lnSpcReduction="20000"/>
          </a:bodyPr>
          <a:lstStyle/>
          <a:p>
            <a:pPr algn="l" fontAlgn="base"/>
            <a:r>
              <a:rPr lang="ru-RU" dirty="0"/>
              <a:t>Детальний опис необхідних робіт наведено у Додатку A (Технічне завдання).</a:t>
            </a:r>
          </a:p>
          <a:p>
            <a:pPr algn="l" fontAlgn="base"/>
            <a:br>
              <a:rPr lang="ru-RU" dirty="0"/>
            </a:br>
            <a:endParaRPr lang="ru-RU" dirty="0"/>
          </a:p>
          <a:p>
            <a:pPr algn="l"/>
            <a:r>
              <a:rPr lang="ru-RU" dirty="0"/>
              <a:t>Наполегливо рекомендується уважно ознайомитися з цим Запитом на подання комерційної пропозиції та всіма додатками до нього перед поданням вашої пропозиції. Недотримання вимог, викладених у цьому документі, може призвести до дискваліфікації на етапі оцінювання пропозицій.</a:t>
            </a:r>
          </a:p>
          <a:p>
            <a:pPr algn="l" fontAlgn="base"/>
            <a:br>
              <a:rPr lang="ru-RU" dirty="0"/>
            </a:br>
            <a:endParaRPr lang="ru-RU" dirty="0"/>
          </a:p>
          <a:p>
            <a:pPr algn="l" fontAlgn="base"/>
            <a:r>
              <a:rPr lang="ru-RU" dirty="0"/>
              <a:t>Субпідряд: Зверніть особливу увагу на статтю 5 Загальних умов договору (Додаток E).</a:t>
            </a:r>
          </a:p>
        </p:txBody>
      </p:sp>
    </p:spTree>
    <p:extLst>
      <p:ext uri="{BB962C8B-B14F-4D97-AF65-F5344CB8AC3E}">
        <p14:creationId xmlns:p14="http://schemas.microsoft.com/office/powerpoint/2010/main" val="2004590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83799" y="1364760"/>
            <a:ext cx="88196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A: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Технічне завдання (</a:t>
            </a:r>
            <a:r>
              <a:rPr lang="en-US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ToRs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)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B: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Форма технічної пропозиції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C: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Форма фінансової пропозиції 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D: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Форма реєстрації постачальника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E: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Загальні умови договору УВКБ ООН для будівельних робіт (2000)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F: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Кодекс поведінки постачальників ООН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G: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Процедури документального оформлення податкової звітності (для компаній зі статусом платника ПДВ) УКР_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ENG</a:t>
            </a:r>
          </a:p>
          <a:p>
            <a:pPr marL="274320" indent="-285750" algn="l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Додаток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H: 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Інструкція щодо використання Порталу постачальника УВКБ ООН</a:t>
            </a:r>
            <a:endParaRPr lang="en-US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0D457C-26A6-32C8-949D-157A5FCEA8A5}"/>
              </a:ext>
            </a:extLst>
          </p:cNvPr>
          <p:cNvSpPr txBox="1"/>
          <p:nvPr/>
        </p:nvSpPr>
        <p:spPr>
          <a:xfrm>
            <a:off x="167598" y="275403"/>
            <a:ext cx="8819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ptos Narrow" panose="020B0004020202020204" pitchFamily="34" charset="0"/>
              </a:rPr>
              <a:t>Пакет </a:t>
            </a:r>
            <a:r>
              <a:rPr lang="ru-RU" sz="24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тендерної</a:t>
            </a:r>
            <a:r>
              <a:rPr lang="ru-RU" sz="2400" b="1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документації</a:t>
            </a:r>
            <a:endParaRPr lang="en-GB" sz="2400" b="1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623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558C1-B0A3-8B8B-407E-FBA247520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F7042BD-8A89-938B-78F1-F289E23F533E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360E42-56AB-17FC-94CA-6D048A260A2A}"/>
              </a:ext>
            </a:extLst>
          </p:cNvPr>
          <p:cNvSpPr txBox="1"/>
          <p:nvPr/>
        </p:nvSpPr>
        <p:spPr>
          <a:xfrm>
            <a:off x="324345" y="375034"/>
            <a:ext cx="881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ПРИМІТКА ДЛЯ УЧАСНИКІВ ТЕНДЕРУ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909D93-958F-1877-F9DD-7557A92239E0}"/>
              </a:ext>
            </a:extLst>
          </p:cNvPr>
          <p:cNvSpPr txBox="1"/>
          <p:nvPr/>
        </p:nvSpPr>
        <p:spPr>
          <a:xfrm>
            <a:off x="240546" y="942674"/>
            <a:ext cx="866290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Якщо ви зацікавлені у поданні пропозиції у відповідь на цей тендер, будь ласка, увійдіть на Портал для постачальників, потім знайдіть закупівлю за номером "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UKR - UNHCR </a:t>
            </a:r>
            <a:r>
              <a:rPr lang="en-US" sz="1200" dirty="0">
                <a:solidFill>
                  <a:schemeClr val="bg1"/>
                </a:solidFill>
                <a:latin typeface="Aptos Narrow" panose="020B0004020202020204" pitchFamily="34" charset="0"/>
              </a:rPr>
              <a:t>ITB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uk-UA" sz="1200" dirty="0">
                <a:solidFill>
                  <a:schemeClr val="bg1"/>
                </a:solidFill>
                <a:latin typeface="Aptos Narrow" panose="020B0004020202020204" pitchFamily="34" charset="0"/>
              </a:rPr>
              <a:t>2</a:t>
            </a:r>
            <a:r>
              <a:rPr lang="en-US" sz="1200" dirty="0">
                <a:solidFill>
                  <a:schemeClr val="bg1"/>
                </a:solidFill>
                <a:latin typeface="Aptos Narrow" panose="020B0004020202020204" pitchFamily="34" charset="0"/>
              </a:rPr>
              <a:t>805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" (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див. Додаток 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H: 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Посібник з використання Порталу для постачальників, сторінка 43) і підготуйте свою пропозицію відповідно до вимог і процедур, викладених у цьому ЗЦП, та подайте її через Портал для постачальників до кінцевого терміну подання пропозицій, зазначеного в цьому документі.</a:t>
            </a:r>
          </a:p>
          <a:p>
            <a:pPr marL="342900" indent="-342900">
              <a:buAutoNum type="arabicPeriod"/>
            </a:pPr>
            <a:endParaRPr lang="ru-RU" sz="12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Якщо ви ніколи раніше не реєструвалися, ви можете зареєструвати профіль за цим посиланням Реєстрація постачальника або ознайомитися з Додатком 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H (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Посібник з використання порталу для постачальників, сторінка 12) та дотримуватися інструкцій, викладених у посібнику, доступному на веб-сайті УВКБ ООН: Як стати постачальником | УВКБ ООН та у Додатку І (Посібник з використання Порталу для постачальників УВКБ ООН).</a:t>
            </a:r>
          </a:p>
          <a:p>
            <a:pPr marL="342900" indent="-342900">
              <a:buAutoNum type="arabicPeriod"/>
            </a:pPr>
            <a:endParaRPr lang="ru-RU" sz="12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Не створюйте новий профіль, якщо у вас вже є діючий (якщо у Вас раніше були ділові операції з УВКБ ООН). Якщо ви не пам'ятаєте свій пароль або ім'я користувача від попередньої реєстрації, скористайтеся функцією відновлення пароля (див. Додаток </a:t>
            </a:r>
            <a:r>
              <a:rPr lang="en-US" sz="1200" dirty="0">
                <a:solidFill>
                  <a:schemeClr val="bg1"/>
                </a:solidFill>
                <a:latin typeface="Aptos Narrow" panose="020B0004020202020204" pitchFamily="34" charset="0"/>
              </a:rPr>
              <a:t>H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: Посібник з використання Порталу для постачальників, сторінка 39). Якщо вам потрібні додаткові роз'яснення, будь ласка, зв'яжіться з нами, використовуючи функцію обміну повідомленнями в системі. Якщо у вас виникли проблеми з доступом до 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Cloud ERP, 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будь ласка, зв'яжіться з Відділом закупівель УВКБ ООН за адресою </a:t>
            </a:r>
            <a:r>
              <a:rPr lang="en-GB" sz="1200" dirty="0">
                <a:solidFill>
                  <a:schemeClr val="bg1"/>
                </a:solidFill>
                <a:latin typeface="Aptos Narrow" panose="020B0004020202020204" pitchFamily="34" charset="0"/>
              </a:rPr>
              <a:t>ukrkipro@unhcr.org . 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Ми наполегливо рекомендуємо подати свою пропозицію заздалегідь, щоб уникнути будь-яких потенційних технічних проблем, які можуть перешкодити її поданню в останній день.</a:t>
            </a:r>
          </a:p>
        </p:txBody>
      </p:sp>
    </p:spTree>
    <p:extLst>
      <p:ext uri="{BB962C8B-B14F-4D97-AF65-F5344CB8AC3E}">
        <p14:creationId xmlns:p14="http://schemas.microsoft.com/office/powerpoint/2010/main" val="3002337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324345" y="375034"/>
            <a:ext cx="881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ПРИМІТКА ДЛЯ УЧАСНИКІВ ТЕНДЕРУ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240546" y="942674"/>
            <a:ext cx="86629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Ваша пропозиція має бути підготовлена </a:t>
            </a:r>
            <a:r>
              <a:rPr lang="ru-RU" sz="1600" b="1" dirty="0">
                <a:solidFill>
                  <a:schemeClr val="bg1"/>
                </a:solidFill>
                <a:latin typeface="Aptos Narrow" panose="020B0004020202020204" pitchFamily="34" charset="0"/>
              </a:rPr>
              <a:t>українською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або </a:t>
            </a:r>
            <a:r>
              <a:rPr lang="ru-RU" sz="1600" b="1" dirty="0">
                <a:solidFill>
                  <a:schemeClr val="bg1"/>
                </a:solidFill>
                <a:latin typeface="Aptos Narrow" panose="020B0004020202020204" pitchFamily="34" charset="0"/>
              </a:rPr>
              <a:t>англійською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мовою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effectLst/>
                <a:latin typeface="Aptos Narrow" panose="020B0004020202020204" pitchFamily="34" charset="0"/>
                <a:ea typeface="Times New Roman" panose="02020603050405020304" pitchFamily="18" charset="0"/>
              </a:rPr>
              <a:t>Будь ласка, надішліть свою пропозицію, використовуючи надані додатки. Пропозиції, що не відповідають потрібному формату, не можуть бути прийняті до уваги.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Включення копій вашої пропозиції до будь-якої кореспонденції, надісланої безпосередньо відповідальному за закупівлі або будь-якому іншому співробітнику УВКБ ООН, призведе до дискваліфікації пропозиції.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Вашу пропозицію має бути надіслано використовуючи безпосередньо </a:t>
            </a:r>
            <a:r>
              <a:rPr lang="ru-RU" sz="1600" b="1" u="sng" dirty="0">
                <a:solidFill>
                  <a:srgbClr val="FF0000"/>
                </a:solidFill>
                <a:latin typeface="Aptos Narrow" panose="020B0004020202020204" pitchFamily="34" charset="0"/>
              </a:rPr>
              <a:t>портал постачальника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Ваша пропозиція повинна містити наступні два пакети документів:</a:t>
            </a:r>
          </a:p>
          <a:p>
            <a:pPr lvl="2"/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- Технічна пропозиція</a:t>
            </a:r>
          </a:p>
          <a:p>
            <a:pPr lvl="2"/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- Фінансова пропозиція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4C060A-02E5-060B-891B-93BBCF1597A4}"/>
              </a:ext>
            </a:extLst>
          </p:cNvPr>
          <p:cNvSpPr txBox="1"/>
          <p:nvPr/>
        </p:nvSpPr>
        <p:spPr>
          <a:xfrm>
            <a:off x="937610" y="3895343"/>
            <a:ext cx="718498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ВАЖЛИВО: Вашу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пропозицію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має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бути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надіслано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використовуючи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безпосередньо</a:t>
            </a:r>
            <a:endParaRPr lang="ru-RU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algn="ctr"/>
            <a:r>
              <a:rPr lang="ru-RU" sz="1600" b="1" u="sng" dirty="0">
                <a:solidFill>
                  <a:srgbClr val="FF0000"/>
                </a:solidFill>
                <a:latin typeface="Aptos Narrow" panose="020B0004020202020204" pitchFamily="34" charset="0"/>
              </a:rPr>
              <a:t>портал </a:t>
            </a:r>
            <a:r>
              <a:rPr lang="ru-RU" sz="1600" b="1" u="sng" dirty="0" err="1">
                <a:solidFill>
                  <a:srgbClr val="FF0000"/>
                </a:solidFill>
                <a:latin typeface="Aptos Narrow" panose="020B0004020202020204" pitchFamily="34" charset="0"/>
              </a:rPr>
              <a:t>постачальника</a:t>
            </a:r>
            <a:r>
              <a:rPr lang="ru-RU" sz="1600" b="1" u="sng" dirty="0">
                <a:solidFill>
                  <a:srgbClr val="FF0000"/>
                </a:solidFill>
                <a:latin typeface="Aptos Narrow" panose="020B0004020202020204" pitchFamily="34" charset="0"/>
              </a:rPr>
              <a:t> !!!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966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324345" y="375034"/>
            <a:ext cx="881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Ваша </a:t>
            </a:r>
            <a:r>
              <a:rPr lang="ru-RU" sz="2800" b="1" dirty="0" err="1">
                <a:solidFill>
                  <a:schemeClr val="bg1"/>
                </a:solidFill>
              </a:rPr>
              <a:t>пропозиц</a:t>
            </a:r>
            <a:r>
              <a:rPr lang="uk-UA" sz="2800" b="1" dirty="0" err="1">
                <a:solidFill>
                  <a:schemeClr val="bg1"/>
                </a:solidFill>
              </a:rPr>
              <a:t>ія</a:t>
            </a:r>
            <a:r>
              <a:rPr lang="en-GB" sz="2800" b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198646" y="1467081"/>
            <a:ext cx="86629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Пропозиції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повинні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бути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подані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безпосередньо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на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порталі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, а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додатки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повинні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бути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завантажені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у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форматі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PDF (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копії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документів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у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форматі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PDF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можуть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, як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доповнення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, бути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включені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у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форматі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Excel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або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інших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форматах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тощо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Технічні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та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фінансові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пропозиції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повинні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бути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подані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у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зазначених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розділах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.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Невиконання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цієї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вимоги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може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призвести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до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дискваліфікації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Розмір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вкладених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файлів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не повинен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перевищувати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Aptos Narrow" panose="020B0004020202020204" pitchFamily="34" charset="0"/>
              </a:rPr>
              <a:t>24 Мб</a:t>
            </a:r>
            <a:endParaRPr lang="ru-RU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Кінцевий термін подання пропозицій: </a:t>
            </a:r>
            <a:r>
              <a:rPr lang="en-US" sz="1600" dirty="0">
                <a:solidFill>
                  <a:schemeClr val="bg1"/>
                </a:solidFill>
                <a:latin typeface="Aptos Narrow" panose="020B0004020202020204" pitchFamily="34" charset="0"/>
              </a:rPr>
              <a:t>02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uk-UA" sz="1600" dirty="0">
                <a:solidFill>
                  <a:schemeClr val="bg1"/>
                </a:solidFill>
                <a:latin typeface="Aptos Narrow" panose="020B0004020202020204" pitchFamily="34" charset="0"/>
              </a:rPr>
              <a:t>черв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ня 2026 р. 17:00 CET </a:t>
            </a:r>
            <a:endParaRPr lang="en-GB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4C060A-02E5-060B-891B-93BBCF1597A4}"/>
              </a:ext>
            </a:extLst>
          </p:cNvPr>
          <p:cNvSpPr txBox="1"/>
          <p:nvPr/>
        </p:nvSpPr>
        <p:spPr>
          <a:xfrm>
            <a:off x="534713" y="3591971"/>
            <a:ext cx="7990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ВАЖЛИВО: Будь-яка заявка, отримана після цієї дати або надіслана на іншу адресу УВКБ ООН, </a:t>
            </a:r>
            <a:r>
              <a:rPr lang="uk-UA" sz="1600" dirty="0">
                <a:solidFill>
                  <a:schemeClr val="bg1"/>
                </a:solidFill>
                <a:latin typeface="Aptos Narrow" panose="020B0004020202020204" pitchFamily="34" charset="0"/>
              </a:rPr>
              <a:t>не буде прийнята до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розгляду. УВКБ ООН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може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на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власний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розсуд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продовжити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термін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подання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пропозицій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письмово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повідомивши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про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це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всіх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потенційних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постачальників</a:t>
            </a:r>
            <a:r>
              <a:rPr lang="ru-RU" sz="1600" dirty="0">
                <a:solidFill>
                  <a:schemeClr val="bg1"/>
                </a:solidFill>
                <a:latin typeface="Aptos Narrow" panose="020B0004020202020204" pitchFamily="34" charset="0"/>
              </a:rPr>
              <a:t>. </a:t>
            </a:r>
            <a:endParaRPr lang="en-US" sz="16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797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240546" y="185194"/>
            <a:ext cx="881965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</a:rPr>
              <a:t>Зміст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Технічної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пропозиції</a:t>
            </a:r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1500" b="1" dirty="0">
                <a:solidFill>
                  <a:schemeClr val="bg1"/>
                </a:solidFill>
                <a:effectLst>
                  <a:glow rad="88900">
                    <a:schemeClr val="accent2">
                      <a:satMod val="175000"/>
                      <a:alpha val="80000"/>
                    </a:schemeClr>
                  </a:glow>
                </a:effectLst>
                <a:latin typeface="+mj-lt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324345" y="939247"/>
            <a:ext cx="86629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додатку А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:</a:t>
            </a: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 Технічне завдання (</a:t>
            </a:r>
            <a:r>
              <a:rPr lang="en-US" dirty="0" err="1">
                <a:solidFill>
                  <a:schemeClr val="bg1"/>
                </a:solidFill>
                <a:latin typeface="Aptos Narrow" panose="020B0004020202020204" pitchFamily="34" charset="0"/>
              </a:rPr>
              <a:t>ToR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)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додатку 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B: </a:t>
            </a: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Формат технічної пропозиції</a:t>
            </a: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Подання додатку 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D: </a:t>
            </a: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Форма реєстрації постачальника</a:t>
            </a: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додатку 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E: </a:t>
            </a: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Загальні умови контрактів УВКБ ООН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додатку </a:t>
            </a:r>
            <a:r>
              <a:rPr lang="en-US" dirty="0">
                <a:solidFill>
                  <a:schemeClr val="bg1"/>
                </a:solidFill>
                <a:latin typeface="Aptos Narrow" panose="020B0004020202020204" pitchFamily="34" charset="0"/>
              </a:rPr>
              <a:t>F: </a:t>
            </a: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Кодекс поведінки постачальників ООН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стандартних умов оплати УВКБ ООН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Надання інформації про фінансову спроможність та стабільність Компанії.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solidFill>
                  <a:schemeClr val="bg1"/>
                </a:solidFill>
                <a:latin typeface="Aptos Narrow" panose="020B0004020202020204" pitchFamily="34" charset="0"/>
              </a:rPr>
              <a:t>Прийняття гарантії та відповідальності за можливі дефекти як за поставлені матеріали так і за виконані роботи</a:t>
            </a:r>
            <a:endParaRPr lang="en-US" sz="1700" b="1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199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240546" y="185194"/>
            <a:ext cx="881965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</a:rPr>
              <a:t>Зміст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Фінансової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пропозиції</a:t>
            </a:r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1500" b="1" dirty="0">
                <a:solidFill>
                  <a:schemeClr val="bg1"/>
                </a:solidFill>
                <a:effectLst>
                  <a:glow rad="88900">
                    <a:schemeClr val="accent2">
                      <a:satMod val="175000"/>
                      <a:alpha val="80000"/>
                    </a:schemeClr>
                  </a:glow>
                </a:effectLst>
                <a:latin typeface="+mj-lt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240545" y="843328"/>
            <a:ext cx="8819655" cy="3198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Ваша </a:t>
            </a:r>
            <a:r>
              <a:rPr lang="ru-RU" sz="1400" u="sng" dirty="0">
                <a:solidFill>
                  <a:schemeClr val="bg1"/>
                </a:solidFill>
                <a:latin typeface="Aptos Narrow" panose="020B0004020202020204" pitchFamily="34" charset="0"/>
              </a:rPr>
              <a:t>окрема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Фінансова пропозиція має містити загальну пропозицію в єдиній валюті, в доларах США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Замовлення на закупівлю (</a:t>
            </a:r>
            <a:r>
              <a:rPr lang="en-US" sz="1400" dirty="0">
                <a:solidFill>
                  <a:schemeClr val="bg1"/>
                </a:solidFill>
                <a:latin typeface="Aptos Narrow" panose="020B0004020202020204" pitchFamily="34" charset="0"/>
              </a:rPr>
              <a:t>PO) 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та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платежі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здійснюються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у гривнях (UAH) за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обмінним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курсом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Організації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Об’єднаних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Націй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endParaRPr lang="en-US" sz="14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Обмінний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курс ООН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можна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знайти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тут:</a:t>
            </a:r>
            <a:r>
              <a:rPr lang="en-US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200" dirty="0">
                <a:solidFill>
                  <a:schemeClr val="bg1"/>
                </a:solidFill>
                <a:latin typeface="Aptos Narrow" panose="020B0004020202020204" pitchFamily="34" charset="0"/>
              </a:rPr>
              <a:t>https://treasury.un.org/operationalrates/OperationalRates.php</a:t>
            </a:r>
            <a:endParaRPr lang="en-US" sz="12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Фінансова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пропозиція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має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бути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вичерпною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та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охоплювати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всі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збори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за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послуги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,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що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надаються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(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ціна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«все включено»). </a:t>
            </a:r>
            <a:endParaRPr lang="en-US" sz="14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Фінансова пропозиція повинна бути подана згідно з </a:t>
            </a:r>
            <a:r>
              <a:rPr lang="uk-UA" sz="1400" dirty="0">
                <a:solidFill>
                  <a:schemeClr val="bg1"/>
                </a:solidFill>
                <a:latin typeface="Aptos Narrow" panose="020B0004020202020204" pitchFamily="34" charset="0"/>
              </a:rPr>
              <a:t>ф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ормою фін</a:t>
            </a:r>
            <a:r>
              <a:rPr lang="en-US" sz="1400" dirty="0">
                <a:solidFill>
                  <a:schemeClr val="bg1"/>
                </a:solidFill>
                <a:latin typeface="Aptos Narrow" panose="020B0004020202020204" pitchFamily="34" charset="0"/>
              </a:rPr>
              <a:t>.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пропозиції </a:t>
            </a:r>
            <a:r>
              <a:rPr lang="ru-RU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(Додаток </a:t>
            </a:r>
            <a:r>
              <a:rPr lang="en-US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C</a:t>
            </a:r>
            <a:r>
              <a:rPr lang="ru-RU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) </a:t>
            </a:r>
            <a:endParaRPr lang="en-US" sz="1400" b="1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Ваша ф</a:t>
            </a:r>
            <a:r>
              <a:rPr lang="uk-UA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інансова</a:t>
            </a:r>
            <a:r>
              <a:rPr lang="uk-UA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пропозиція має бути 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дійсною протягом </a:t>
            </a:r>
            <a:r>
              <a:rPr lang="uk-UA" sz="1200" b="1" dirty="0">
                <a:solidFill>
                  <a:schemeClr val="bg1"/>
                </a:solidFill>
                <a:latin typeface="Aptos Narrow" panose="020B0004020202020204" pitchFamily="34" charset="0"/>
              </a:rPr>
              <a:t>90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календарних днів з кінцевого терміну подання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Стандартні умови оплати – банківський переказ через тридцять календарних (30) днів після прийняття рахунка-фактури підрядника та підписання видаткових накладних чи актів виконаних робіт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Авансові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платежі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 - </a:t>
            </a:r>
            <a:r>
              <a:rPr lang="ru-RU" sz="14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відсутні</a:t>
            </a:r>
            <a:r>
              <a:rPr lang="ru-RU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endParaRPr lang="en-US" sz="1400" b="1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32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162172" y="153656"/>
            <a:ext cx="881965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ptos Narrow" panose="020B0004020202020204" pitchFamily="34" charset="0"/>
              </a:rPr>
              <a:t>Оцінка технічної пропозиції</a:t>
            </a:r>
            <a:endParaRPr lang="en-GB" sz="2800" b="1" u="sng" dirty="0">
              <a:solidFill>
                <a:schemeClr val="bg1"/>
              </a:solidFill>
              <a:effectLst>
                <a:glow rad="88900">
                  <a:schemeClr val="accent2">
                    <a:satMod val="175000"/>
                    <a:alpha val="80000"/>
                  </a:schemeClr>
                </a:glow>
              </a:effectLst>
              <a:latin typeface="Aptos Narrow" panose="020B0004020202020204" pitchFamily="34" charset="0"/>
            </a:endParaRPr>
          </a:p>
          <a:p>
            <a:r>
              <a:rPr lang="en-GB" sz="1500" b="1" dirty="0">
                <a:solidFill>
                  <a:schemeClr val="bg1"/>
                </a:solidFill>
                <a:effectLst>
                  <a:glow rad="88900">
                    <a:schemeClr val="accent2">
                      <a:satMod val="175000"/>
                      <a:alpha val="80000"/>
                    </a:schemeClr>
                  </a:glow>
                </a:effectLst>
                <a:latin typeface="+mj-lt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503913" y="834797"/>
            <a:ext cx="8178073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7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1700" dirty="0">
                <a:solidFill>
                  <a:schemeClr val="bg1"/>
                </a:solidFill>
                <a:latin typeface="Aptos Narrow" panose="020B0004020202020204" pitchFamily="34" charset="0"/>
              </a:rPr>
              <a:t>Оцінка технічної пропозиції відбуватиметься на основі наданих Вами документів зазначені в розділах «Вимоги до участі» та «Технічна форма пропозиції»</a:t>
            </a:r>
            <a:endParaRPr lang="ru-RU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Невиконання будь-якої з вимог щодо відповідності, призведе до автоматичного визнання учасника технічно невідповідним та відсторонення його від подальшої участі на наступному етапі фінансової оцінки.</a:t>
            </a:r>
            <a:endParaRPr lang="en-GB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D79B65E-13FB-8BA3-1B2B-5294E65B83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214114" y="2057838"/>
            <a:ext cx="121138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451BE-F68B-9BB8-9736-09201A00091D}"/>
              </a:ext>
            </a:extLst>
          </p:cNvPr>
          <p:cNvSpPr txBox="1"/>
          <p:nvPr/>
        </p:nvSpPr>
        <p:spPr>
          <a:xfrm>
            <a:off x="682090" y="3570039"/>
            <a:ext cx="79579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ВАЖЛИВО: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Фінансова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пропозиція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буде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відкрита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для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оцінки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,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лише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якщо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технічна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частина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пропозиції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постачальника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набрала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мінімальну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кількість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балів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, яку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може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поставити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команда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технічної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оцінки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УВКБ ООН, і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відповідала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всім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1400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вимогам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 «пройдено/не пройдено»</a:t>
            </a:r>
            <a:endParaRPr lang="en-US" sz="14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85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162172" y="153656"/>
            <a:ext cx="881965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ptos Narrow" panose="020B0004020202020204" pitchFamily="34" charset="0"/>
              </a:rPr>
              <a:t>Оцінка фінансової пропозиції</a:t>
            </a:r>
            <a:endParaRPr lang="en-GB" sz="2800" b="1" u="sng" dirty="0">
              <a:solidFill>
                <a:schemeClr val="bg1"/>
              </a:solidFill>
              <a:effectLst>
                <a:glow rad="88900">
                  <a:schemeClr val="accent2">
                    <a:satMod val="175000"/>
                    <a:alpha val="80000"/>
                  </a:schemeClr>
                </a:glow>
              </a:effectLst>
              <a:latin typeface="Aptos Narrow" panose="020B0004020202020204" pitchFamily="34" charset="0"/>
            </a:endParaRPr>
          </a:p>
          <a:p>
            <a:r>
              <a:rPr lang="en-GB" sz="1500" b="1" dirty="0">
                <a:solidFill>
                  <a:schemeClr val="bg1"/>
                </a:solidFill>
                <a:effectLst>
                  <a:glow rad="88900">
                    <a:schemeClr val="accent2">
                      <a:satMod val="175000"/>
                      <a:alpha val="80000"/>
                    </a:schemeClr>
                  </a:glow>
                </a:effectLst>
                <a:latin typeface="+mj-lt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447675" y="874662"/>
            <a:ext cx="8234311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1700" dirty="0">
                <a:solidFill>
                  <a:schemeClr val="bg1"/>
                </a:solidFill>
                <a:latin typeface="Aptos Narrow" panose="020B0004020202020204" pitchFamily="34" charset="0"/>
              </a:rPr>
              <a:t>Фінансова пропозиція буде оцінена по кожному ЛОТу окремо. Відповідно, переможцем по кожному ЛОТу може бути визначено як одного і того ж Постачальника, так і різних Постачальників</a:t>
            </a:r>
            <a:endParaRPr lang="ru-RU" sz="17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endParaRPr lang="ru-RU" sz="1700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1700" dirty="0">
                <a:solidFill>
                  <a:schemeClr val="bg1"/>
                </a:solidFill>
                <a:latin typeface="Aptos Narrow" panose="020B0004020202020204" pitchFamily="34" charset="0"/>
              </a:rPr>
              <a:t>До визнання переможцем рекомендуватиметься Постачальник(и), який(і) успішно пройшов(ли) етап технічної оцінки, і подав(ли) найнижчу  фінансову пропозицію по кожному ЛОТу окремо</a:t>
            </a:r>
            <a:endParaRPr lang="ru-RU" sz="17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D79B65E-13FB-8BA3-1B2B-5294E65B83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214114" y="2057838"/>
            <a:ext cx="121138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89DCA6-1B7D-3665-25CC-063C58E0052F}"/>
              </a:ext>
            </a:extLst>
          </p:cNvPr>
          <p:cNvSpPr txBox="1"/>
          <p:nvPr/>
        </p:nvSpPr>
        <p:spPr>
          <a:xfrm>
            <a:off x="1333500" y="3899748"/>
            <a:ext cx="60579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Aptos Narrow" panose="020B0004020202020204" pitchFamily="34" charset="0"/>
              </a:rPr>
              <a:t>ВАЖЛИВО: </a:t>
            </a:r>
            <a:r>
              <a:rPr lang="ru-RU" sz="1400" dirty="0">
                <a:solidFill>
                  <a:schemeClr val="bg1"/>
                </a:solidFill>
                <a:latin typeface="Aptos Narrow" panose="020B0004020202020204" pitchFamily="34" charset="0"/>
              </a:rPr>
              <a:t>Оцінка фінансової здійсненюватиметься виключно тих пропозицій, які успішно пройшли оцінку технічної пропозиції</a:t>
            </a:r>
            <a:endParaRPr lang="en-US" sz="14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648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3E7BC0-FA2B-4C74-9882-77B4A6829B36}"/>
              </a:ext>
            </a:extLst>
          </p:cNvPr>
          <p:cNvSpPr txBox="1">
            <a:spLocks/>
          </p:cNvSpPr>
          <p:nvPr/>
        </p:nvSpPr>
        <p:spPr>
          <a:xfrm>
            <a:off x="156747" y="720532"/>
            <a:ext cx="8746707" cy="43743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516484-DAF3-4E1B-9CC2-8B88EDA7A3B3}"/>
              </a:ext>
            </a:extLst>
          </p:cNvPr>
          <p:cNvSpPr txBox="1"/>
          <p:nvPr/>
        </p:nvSpPr>
        <p:spPr>
          <a:xfrm>
            <a:off x="240546" y="151011"/>
            <a:ext cx="881965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Зміст</a:t>
            </a:r>
            <a:r>
              <a:rPr lang="ru-RU" sz="2800" b="1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Фінансової</a:t>
            </a:r>
            <a:r>
              <a:rPr lang="ru-RU" sz="2800" b="1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пропозиції</a:t>
            </a:r>
            <a:endParaRPr lang="en-GB" sz="2800" b="1" u="sng" dirty="0">
              <a:solidFill>
                <a:schemeClr val="bg1"/>
              </a:solidFill>
              <a:effectLst>
                <a:glow rad="88900">
                  <a:schemeClr val="accent2">
                    <a:satMod val="175000"/>
                    <a:alpha val="80000"/>
                  </a:schemeClr>
                </a:glow>
              </a:effectLst>
              <a:latin typeface="Aptos Narrow" panose="020B0004020202020204" pitchFamily="34" charset="0"/>
            </a:endParaRPr>
          </a:p>
          <a:p>
            <a:r>
              <a:rPr lang="en-GB" sz="1500" b="1" dirty="0">
                <a:solidFill>
                  <a:schemeClr val="bg1"/>
                </a:solidFill>
                <a:effectLst>
                  <a:glow rad="88900">
                    <a:schemeClr val="accent2">
                      <a:satMod val="175000"/>
                      <a:alpha val="80000"/>
                    </a:schemeClr>
                  </a:glow>
                </a:effectLst>
                <a:latin typeface="+mj-lt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6A31B8-1BE2-496A-BB5E-23BC53AF30A0}"/>
              </a:ext>
            </a:extLst>
          </p:cNvPr>
          <p:cNvSpPr txBox="1"/>
          <p:nvPr/>
        </p:nvSpPr>
        <p:spPr>
          <a:xfrm>
            <a:off x="240546" y="747473"/>
            <a:ext cx="86629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Просимо Вам залишити вашу пропозицію дійсною протягом </a:t>
            </a:r>
            <a:r>
              <a:rPr lang="en-US">
                <a:solidFill>
                  <a:schemeClr val="bg1"/>
                </a:solidFill>
                <a:latin typeface="Aptos Narrow" panose="020B0004020202020204" pitchFamily="34" charset="0"/>
              </a:rPr>
              <a:t>90</a:t>
            </a:r>
            <a:r>
              <a:rPr lang="ru-RU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календарних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днів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з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кінцевого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терміну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подання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Пропозиції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з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іншою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структурою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ціни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-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можуть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бути не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прийняті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платежі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будуть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здійснені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в гривнях (</a:t>
            </a:r>
            <a:r>
              <a:rPr lang="en-GB" dirty="0">
                <a:solidFill>
                  <a:schemeClr val="bg1"/>
                </a:solidFill>
                <a:latin typeface="Aptos Narrow" panose="020B0004020202020204" pitchFamily="34" charset="0"/>
              </a:rPr>
              <a:t>UAH) 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за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обмінним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курсом ООН,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діє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на дату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видачі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Замовлення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 УВКБ ООН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Обмінний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курс ООН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можна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знайти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: </a:t>
            </a:r>
            <a:r>
              <a:rPr lang="en-GB" dirty="0">
                <a:solidFill>
                  <a:schemeClr val="bg1"/>
                </a:solidFill>
                <a:latin typeface="Aptos Narrow" panose="020B0004020202020204" pitchFamily="34" charset="0"/>
              </a:rPr>
              <a:t>https://treasury.un.org/operationalrates/OperationalRates.php </a:t>
            </a:r>
            <a:endParaRPr lang="ru-RU" dirty="0">
              <a:solidFill>
                <a:schemeClr val="bg1"/>
              </a:solidFill>
              <a:latin typeface="Aptos Narrow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Стандартні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умови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оплати УВКБ ООН -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протягом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30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днів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після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задовільного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виконання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робіт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та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отримання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документів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у </a:t>
            </a:r>
            <a:r>
              <a:rPr lang="ru-RU" dirty="0" err="1">
                <a:solidFill>
                  <a:schemeClr val="bg1"/>
                </a:solidFill>
                <a:latin typeface="Aptos Narrow" panose="020B0004020202020204" pitchFamily="34" charset="0"/>
              </a:rPr>
              <a:t>встановленому</a:t>
            </a:r>
            <a:r>
              <a:rPr lang="ru-RU" dirty="0">
                <a:solidFill>
                  <a:schemeClr val="bg1"/>
                </a:solidFill>
                <a:latin typeface="Aptos Narrow" panose="020B0004020202020204" pitchFamily="34" charset="0"/>
              </a:rPr>
              <a:t> порядку</a:t>
            </a:r>
            <a:endParaRPr lang="en-GB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933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Aptos Narrow" panose="020B0004020202020204" pitchFamily="34" charset="0"/>
                <a:cs typeface="Arial"/>
              </a:rPr>
              <a:t>Дякуємо Вам!</a:t>
            </a:r>
            <a:endParaRPr lang="en-GB" dirty="0">
              <a:latin typeface="Aptos Narrow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5319E-8717-470E-AB3E-77F97C860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50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17E18-3ACA-0596-8269-946E1A367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Питання та Відповіді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DDFAD-66B5-5A99-D9BB-2B9350C67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172759"/>
      </p:ext>
    </p:extLst>
  </p:cSld>
  <p:clrMapOvr>
    <a:masterClrMapping/>
  </p:clrMapOvr>
</p:sld>
</file>

<file path=ppt/theme/theme1.xml><?xml version="1.0" encoding="utf-8"?>
<a:theme xmlns:a="http://schemas.openxmlformats.org/drawingml/2006/main" name="UNHCR2016">
  <a:themeElements>
    <a:clrScheme name="UNHCR2016">
      <a:dk1>
        <a:sysClr val="windowText" lastClr="000000"/>
      </a:dk1>
      <a:lt1>
        <a:sysClr val="window" lastClr="FFFFFF"/>
      </a:lt1>
      <a:dk2>
        <a:srgbClr val="FFFFFF"/>
      </a:dk2>
      <a:lt2>
        <a:srgbClr val="0072BC"/>
      </a:lt2>
      <a:accent1>
        <a:srgbClr val="0072BC"/>
      </a:accent1>
      <a:accent2>
        <a:srgbClr val="000000"/>
      </a:accent2>
      <a:accent3>
        <a:srgbClr val="FAEB00"/>
      </a:accent3>
      <a:accent4>
        <a:srgbClr val="17375F"/>
      </a:accent4>
      <a:accent5>
        <a:srgbClr val="08B499"/>
      </a:accent5>
      <a:accent6>
        <a:srgbClr val="EF4960"/>
      </a:accent6>
      <a:hlink>
        <a:srgbClr val="0072BC"/>
      </a:hlink>
      <a:folHlink>
        <a:srgbClr val="0072BC"/>
      </a:folHlink>
    </a:clrScheme>
    <a:fontScheme name="UNHCR2016">
      <a:majorFont>
        <a:latin typeface="Arial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 Template 2.0 with changes v2" id="{A808CB3D-CBBC-441E-917E-FD886B5A3312}" vid="{F98D2C1E-11AA-4951-B23B-3CA09D13E4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D04287FC228141BE6DC2E279D316A3" ma:contentTypeVersion="13" ma:contentTypeDescription="Create a new document." ma:contentTypeScope="" ma:versionID="bc45d9c6129179251bd7970466982162">
  <xsd:schema xmlns:xsd="http://www.w3.org/2001/XMLSchema" xmlns:xs="http://www.w3.org/2001/XMLSchema" xmlns:p="http://schemas.microsoft.com/office/2006/metadata/properties" xmlns:ns2="458d262f-0782-4c02-ae99-38d6040ade62" xmlns:ns3="a673553b-e85d-4085-989b-b167054402de" targetNamespace="http://schemas.microsoft.com/office/2006/metadata/properties" ma:root="true" ma:fieldsID="32aa8dfec9fe16b4917d87c900290e58" ns2:_="" ns3:_="">
    <xsd:import namespace="458d262f-0782-4c02-ae99-38d6040ade62"/>
    <xsd:import namespace="a673553b-e85d-4085-989b-b167054402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8d262f-0782-4c02-ae99-38d6040ade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73553b-e85d-4085-989b-b167054402d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DDB5AB-2240-4094-93F6-6A2B267E90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7DEB71-5563-4E4C-A14F-FE6669DCD27D}">
  <ds:schemaRefs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a673553b-e85d-4085-989b-b167054402de"/>
    <ds:schemaRef ds:uri="458d262f-0782-4c02-ae99-38d6040ade62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46C86E3-33F1-478A-AC52-96021DC4CAD4}">
  <ds:schemaRefs>
    <ds:schemaRef ds:uri="458d262f-0782-4c02-ae99-38d6040ade62"/>
    <ds:schemaRef ds:uri="a673553b-e85d-4085-989b-b167054402d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UNHCR PowerPoint 2.0</Template>
  <TotalTime>3399</TotalTime>
  <Words>1415</Words>
  <Application>Microsoft Office PowerPoint</Application>
  <PresentationFormat>On-screen Show (16:9)</PresentationFormat>
  <Paragraphs>133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Aptos Narrow</vt:lpstr>
      <vt:lpstr>Arial</vt:lpstr>
      <vt:lpstr>Calibri</vt:lpstr>
      <vt:lpstr>UNHCR2016</vt:lpstr>
      <vt:lpstr>            ЗАПИТ НА ПРОПОЗИЦІЇ (ITB) № UKR - UNHCR ITB 2805 НА УКЛАДАННЯ РАМКОВОГО(ИХ) ДОГОВОРУ(ІВ) ПРО НАДАННЯ ПОСЛУГ, РОБОЧИХ, МАТЕРІАЛІВ, ІНСТРУМЕНТІВ, ОБЛАДНАННЯ ТА ВИКОНАННЯ ВСІХ НЕОБХІДНИХ РОБІТ ІЗ ВСТАНОВЛЕННЯ ТЕПЛОІЗОЛЯЦІЇ НА ТРУБОПРОВОДАХ ОПАЛЕННЯ</vt:lpstr>
      <vt:lpstr>PowerPoint Presentation</vt:lpstr>
      <vt:lpstr>PowerPoint Presentation</vt:lpstr>
      <vt:lpstr>PowerPoint Presentation</vt:lpstr>
      <vt:lpstr>ВИМОГИ</vt:lpstr>
      <vt:lpstr>ВИМОГИ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Дякуємо Вам!</vt:lpstr>
      <vt:lpstr>Питання та Відповіді</vt:lpstr>
    </vt:vector>
  </TitlesOfParts>
  <Company>UNHCR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Eva Barrenberg</dc:creator>
  <cp:lastModifiedBy>Andrii Kenyiz</cp:lastModifiedBy>
  <cp:revision>36</cp:revision>
  <dcterms:created xsi:type="dcterms:W3CDTF">2020-10-29T14:18:08Z</dcterms:created>
  <dcterms:modified xsi:type="dcterms:W3CDTF">2026-05-19T08:32:38Z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0x01010085D04287FC228141BE6DC2E279D316A3</vt:lpwstr>
  </property>
</Properties>
</file>