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4435" r:id="rId5"/>
    <p:sldId id="4436" r:id="rId6"/>
    <p:sldId id="4425" r:id="rId7"/>
    <p:sldId id="4426" r:id="rId8"/>
    <p:sldId id="4423" r:id="rId9"/>
    <p:sldId id="4434" r:id="rId10"/>
    <p:sldId id="4429" r:id="rId11"/>
    <p:sldId id="4430" r:id="rId12"/>
    <p:sldId id="4431" r:id="rId13"/>
    <p:sldId id="443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71BB0B-5D2A-66C5-A56F-B51181E6A3D3}" name="Cian Kristian Wittrup O Brien" initials="CKWOB" userId="S::obrienc@unhcr.org::f60dedf9-ecf3-415f-88fc-44c51f4d4b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B00"/>
    <a:srgbClr val="99C7E4"/>
    <a:srgbClr val="0072BC"/>
    <a:srgbClr val="1C74C7"/>
    <a:srgbClr val="18375F"/>
    <a:srgbClr val="338EC9"/>
    <a:srgbClr val="0000FF"/>
    <a:srgbClr val="196FBF"/>
    <a:srgbClr val="1756BD"/>
    <a:srgbClr val="1F5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2EE775-B0C8-FF61-EEC4-5B4B7E0D0745}" v="8" dt="2023-06-06T13:49:49.124"/>
    <p1510:client id="{2105960E-4A0E-EEC7-88C2-BA99B8A30F81}" v="345" dt="2023-06-05T10:06:15.772"/>
    <p1510:client id="{21E11686-9414-6274-CB0E-2A5FE2D1FFBF}" v="108" dt="2023-06-06T13:48:16.170"/>
    <p1510:client id="{3CC398C2-9D99-D2E3-1871-80CE69EA5A7A}" v="6" dt="2023-06-06T10:02:20.014"/>
    <p1510:client id="{5AEBA0D2-C478-7031-19BC-9309CF41A2F2}" v="105" dt="2023-06-05T15:57:39.514"/>
    <p1510:client id="{6EE65E14-2B2F-BB1D-0812-8C89CE908AB0}" v="495" dt="2023-06-05T14:46:29.224"/>
    <p1510:client id="{742A9DDF-64C8-4BC3-80AE-54CEDBDA9FC1}" v="218" dt="2023-06-06T09:57:20.485"/>
    <p1510:client id="{89ED0CA6-3B43-7D88-BD7B-4E35DF15928D}" v="1247" dt="2023-06-06T10:28:31.508"/>
    <p1510:client id="{8A8C2444-0100-4501-692C-77B0FF4C2953}" v="49" dt="2023-06-05T12:04:19.584"/>
    <p1510:client id="{9133FB46-D67A-647D-C086-A7B7B446318C}" v="89" dt="2023-06-06T08:50:45.343"/>
    <p1510:client id="{96F4D7E5-A017-4E48-8F2B-E9B8551BB72A}" vWet="4" dt="2023-06-02T08:06:13.234"/>
    <p1510:client id="{BFFE429F-074B-4589-AC17-107EAB2681E0}" vWet="2" dt="2023-06-02T10:04:24.562"/>
    <p1510:client id="{CB43EDF4-8EF9-6045-A0A3-E6C2D0D627CF}" v="16" dt="2023-06-05T18:50:22.637"/>
    <p1510:client id="{CE677734-A5FC-6B50-416A-BAE08E76116D}" v="5" dt="2023-06-05T10:08:04.097"/>
    <p1510:client id="{DD5B71BD-4236-4CA4-82F2-8F1385FA2759}" v="639" dt="2023-06-05T14:13:06.6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8987-C3B6-4DAA-8E4D-6C431C8E52B1}" type="datetimeFigureOut">
              <a:rPr lang="en-GB" smtClean="0"/>
              <a:t>06/06/2023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63F20-A7BB-4E68-B0B8-EAC21EC320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1901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503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4693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1901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2361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145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5330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44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53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30070" y="2419553"/>
            <a:ext cx="8531859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7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850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976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6850" y="196849"/>
            <a:ext cx="3060700" cy="133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171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270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8712" y="360052"/>
            <a:ext cx="11644347" cy="3036056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8712" y="3545574"/>
            <a:ext cx="11644347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bluestrip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3450"/>
            <a:ext cx="12192000" cy="84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1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717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1504" y="2086178"/>
            <a:ext cx="10168991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0138" y="2053208"/>
            <a:ext cx="11491722" cy="3628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489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94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043622" y="4026806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0" y="2582859"/>
            <a:ext cx="115236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5" normalizeH="0" baseline="0" noProof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2nd Quarterly </a:t>
            </a:r>
            <a:r>
              <a:rPr lang="en-US" sz="4000" b="1" spc="-5">
                <a:solidFill>
                  <a:srgbClr val="FAEB00"/>
                </a:solidFill>
                <a:latin typeface="Proxima Nova"/>
                <a:cs typeface="Arial"/>
              </a:rPr>
              <a:t>I</a:t>
            </a:r>
            <a:r>
              <a:rPr kumimoji="0" lang="en-US" sz="4000" b="1" i="0" u="none" strike="noStrike" kern="1200" cap="none" spc="-5" normalizeH="0" baseline="0" noProof="0" err="1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nformal</a:t>
            </a:r>
            <a:r>
              <a:rPr kumimoji="0" lang="en-US" sz="4000" b="1" i="0" u="none" strike="noStrike" kern="1200" cap="none" spc="-5" normalizeH="0" baseline="0" noProof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Briefing on the Global Compact on Refugees </a:t>
            </a:r>
            <a:endParaRPr kumimoji="0" lang="en-US" sz="4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-5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5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7 </a:t>
            </a:r>
            <a:r>
              <a:rPr lang="en-US" sz="2400" spc="-5">
                <a:solidFill>
                  <a:prstClr val="white"/>
                </a:solidFill>
                <a:latin typeface="Proxima Nova"/>
                <a:cs typeface="Arial"/>
              </a:rPr>
              <a:t>June</a:t>
            </a:r>
            <a:r>
              <a:rPr kumimoji="0" lang="en-US" sz="2400" b="0" i="0" u="none" strike="noStrike" kern="1200" cap="none" spc="-5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174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438" y="524308"/>
            <a:ext cx="7104974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>
                <a:latin typeface="Proxima Nova"/>
              </a:rPr>
              <a:t>Pledge description</a:t>
            </a:r>
            <a:endParaRPr lang="en-US">
              <a:latin typeface="Proxima Nov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CAA0B-36C3-C729-D5C4-7C3806738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358" y="1717537"/>
            <a:ext cx="11491722" cy="5078313"/>
          </a:xfrm>
        </p:spPr>
        <p:txBody>
          <a:bodyPr wrap="square" lIns="0" tIns="0" rIns="0" bIns="0" anchor="t">
            <a:spAutoFit/>
          </a:bodyPr>
          <a:lstStyle/>
          <a:p>
            <a:pPr marL="742950" indent="-477520">
              <a:buAutoNum type="arabicPeriod"/>
            </a:pPr>
            <a:r>
              <a:rPr lang="en-GB" sz="2200" b="0">
                <a:solidFill>
                  <a:srgbClr val="FAEB00"/>
                </a:solidFill>
                <a:latin typeface="Proxima Nova"/>
              </a:rPr>
              <a:t>Invest</a:t>
            </a:r>
            <a:r>
              <a:rPr lang="en-GB" sz="2200" b="0">
                <a:latin typeface="Proxima Nova"/>
              </a:rPr>
              <a:t> in the capacity of institutions in low and middle-income in support of the 15by30 campaign</a:t>
            </a:r>
          </a:p>
          <a:p>
            <a:pPr marL="742950" indent="-477520">
              <a:buFontTx/>
              <a:buAutoNum type="arabicPeriod"/>
            </a:pPr>
            <a:endParaRPr lang="en-GB" sz="2200" b="0">
              <a:latin typeface="Proxima Nova"/>
            </a:endParaRPr>
          </a:p>
          <a:p>
            <a:pPr marL="1254125" indent="-361950">
              <a:buFont typeface="Arial" panose="020B0604020202020204" pitchFamily="34" charset="0"/>
              <a:buChar char="•"/>
            </a:pPr>
            <a:r>
              <a:rPr lang="en-GB" sz="2200" b="0">
                <a:latin typeface="Proxima Nova"/>
              </a:rPr>
              <a:t>Scholarships, postgraduate fellowships, faculty positions, research</a:t>
            </a:r>
          </a:p>
          <a:p>
            <a:pPr marL="892175"/>
            <a:endParaRPr lang="en-GB" sz="2200" b="0">
              <a:latin typeface="Proxima Nova"/>
            </a:endParaRPr>
          </a:p>
          <a:p>
            <a:pPr marL="742950" indent="-477520">
              <a:buAutoNum type="arabicPeriod" startAt="2"/>
            </a:pPr>
            <a:r>
              <a:rPr lang="en-GB" sz="2200" b="0">
                <a:solidFill>
                  <a:srgbClr val="FAEB00"/>
                </a:solidFill>
                <a:latin typeface="Proxima Nova"/>
              </a:rPr>
              <a:t>Connect</a:t>
            </a:r>
            <a:r>
              <a:rPr lang="en-GB" sz="2200" b="0">
                <a:latin typeface="Proxima Nova"/>
              </a:rPr>
              <a:t> academic institutions</a:t>
            </a:r>
          </a:p>
          <a:p>
            <a:pPr marL="742950" indent="-477520">
              <a:buFontTx/>
              <a:buAutoNum type="arabicPeriod" startAt="2"/>
            </a:pPr>
            <a:endParaRPr lang="en-GB" sz="2200" b="0">
              <a:latin typeface="Proxima Nova"/>
            </a:endParaRPr>
          </a:p>
          <a:p>
            <a:pPr marL="1254125" indent="-350520">
              <a:buFont typeface="Arial" panose="020B0604020202020204" pitchFamily="34" charset="0"/>
              <a:buChar char="•"/>
            </a:pPr>
            <a:r>
              <a:rPr lang="en-GB" sz="2200" b="0">
                <a:latin typeface="Proxima Nova"/>
              </a:rPr>
              <a:t>North-South &amp; South-South academic partnerships, mentoring programmes and participation of academics with lived experience of forced displacement in global policy fora</a:t>
            </a:r>
          </a:p>
          <a:p>
            <a:endParaRPr lang="en-GB" sz="2200" b="0">
              <a:latin typeface="Proxima Nova"/>
            </a:endParaRPr>
          </a:p>
          <a:p>
            <a:pPr marL="742950" indent="-477520">
              <a:buAutoNum type="arabicPeriod" startAt="3"/>
            </a:pPr>
            <a:r>
              <a:rPr lang="en-GB" sz="2200" b="0">
                <a:solidFill>
                  <a:srgbClr val="FAEB00"/>
                </a:solidFill>
                <a:latin typeface="Proxima Nova"/>
              </a:rPr>
              <a:t>Amplify</a:t>
            </a:r>
            <a:r>
              <a:rPr lang="en-GB" sz="2200" b="0">
                <a:latin typeface="Proxima Nova"/>
              </a:rPr>
              <a:t> the knowledge produced</a:t>
            </a:r>
          </a:p>
          <a:p>
            <a:pPr marL="742950" indent="-477520">
              <a:buFontTx/>
              <a:buAutoNum type="arabicPeriod" startAt="3"/>
            </a:pPr>
            <a:endParaRPr lang="en-GB" sz="2200" b="0">
              <a:latin typeface="Proxima Nova"/>
            </a:endParaRPr>
          </a:p>
          <a:p>
            <a:pPr marL="1254125" indent="-360045">
              <a:buFont typeface="Arial" panose="020B0604020202020204" pitchFamily="34" charset="0"/>
              <a:buChar char="•"/>
            </a:pPr>
            <a:r>
              <a:rPr lang="en-GB" sz="2200" b="0">
                <a:latin typeface="Proxima Nova"/>
              </a:rPr>
              <a:t>Platforms for knowledge to inform policymaking at all levels, new academic courses, track and share progress</a:t>
            </a:r>
          </a:p>
        </p:txBody>
      </p:sp>
    </p:spTree>
    <p:extLst>
      <p:ext uri="{BB962C8B-B14F-4D97-AF65-F5344CB8AC3E}">
        <p14:creationId xmlns:p14="http://schemas.microsoft.com/office/powerpoint/2010/main" val="267104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4076630" y="424824"/>
            <a:ext cx="7953120" cy="1347420"/>
          </a:xfrm>
          <a:prstGeom prst="rect">
            <a:avLst/>
          </a:prstGeom>
        </p:spPr>
        <p:txBody>
          <a:bodyPr vert="horz" wrap="square" lIns="0" tIns="95250" rIns="0" bIns="0" rtlCol="0" anchor="t">
            <a:spAutoFit/>
          </a:bodyPr>
          <a:lstStyle/>
          <a:p>
            <a:pPr marL="783590" marR="5080">
              <a:lnSpc>
                <a:spcPts val="5190"/>
              </a:lnSpc>
              <a:spcBef>
                <a:spcPts val="750"/>
              </a:spcBef>
            </a:pPr>
            <a:r>
              <a:rPr lang="en-US" sz="3200" spc="-5">
                <a:solidFill>
                  <a:srgbClr val="FAEB00"/>
                </a:solidFill>
                <a:latin typeface="Proxima Nova"/>
              </a:rPr>
              <a:t>INFORMATION FOR PARTICIPANTS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1789" y="1891495"/>
            <a:ext cx="11288421" cy="4811574"/>
          </a:xfrm>
          <a:prstGeom prst="rect">
            <a:avLst/>
          </a:prstGeom>
        </p:spPr>
        <p:txBody>
          <a:bodyPr vert="horz" wrap="square" lIns="0" tIns="116840" rIns="0" bIns="0" rtlCol="0" anchor="t">
            <a:spAutoFit/>
          </a:bodyPr>
          <a:lstStyle/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Interpretation is available in English and French</a:t>
            </a:r>
            <a:r>
              <a:rPr lang="en-GB" sz="1900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.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Select your preferred language using the Interpretation button in Zoom.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1900" spc="-5">
              <a:solidFill>
                <a:schemeClr val="bg1"/>
              </a:solidFill>
              <a:latin typeface="Proxima Nova"/>
              <a:ea typeface="+mn-lt"/>
              <a:cs typeface="Arial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Please indicate your </a:t>
            </a: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request to speak</a:t>
            </a:r>
            <a:r>
              <a:rPr lang="en-GB" sz="1900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in the</a:t>
            </a:r>
            <a:r>
              <a:rPr lang="en-GB" sz="1900" b="1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 chat box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 of Zoom:</a:t>
            </a:r>
            <a:endParaRPr lang="en-GB" sz="1900" spc="-5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742950" lvl="1" indent="-285750" algn="just">
              <a:buFont typeface="Arial"/>
              <a:buChar char="•"/>
            </a:pP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Please indicate the </a:t>
            </a: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name of your Government or Organization</a:t>
            </a:r>
            <a:r>
              <a:rPr lang="en-GB" sz="1900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as well as </a:t>
            </a: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your title</a:t>
            </a:r>
            <a:r>
              <a:rPr lang="en-GB" sz="1900" spc="-5">
                <a:solidFill>
                  <a:srgbClr val="FFFF00"/>
                </a:solidFill>
                <a:latin typeface="Proxima Nova"/>
                <a:ea typeface="+mn-lt"/>
                <a:cs typeface="Arial"/>
              </a:rPr>
              <a:t>.</a:t>
            </a:r>
            <a:endParaRPr lang="en-GB" sz="1900" spc="-5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742950" lvl="1" indent="-285750" algn="just">
              <a:buFont typeface="Arial"/>
              <a:buChar char="•"/>
            </a:pPr>
            <a:r>
              <a:rPr lang="en-US" sz="190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If you </a:t>
            </a:r>
            <a:r>
              <a:rPr lang="en-US" sz="1900" b="1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requested in advance to speak</a:t>
            </a:r>
            <a:r>
              <a:rPr lang="en-US" sz="190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, please indicate your presence in the chat box.</a:t>
            </a:r>
          </a:p>
          <a:p>
            <a:pPr marL="342900" indent="-34290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GB" sz="1900" spc="-5">
              <a:solidFill>
                <a:schemeClr val="bg1"/>
              </a:solidFill>
              <a:latin typeface="Proxima Nova"/>
              <a:cs typeface="Arial" panose="020B0604020202020204" pitchFamily="34" charset="0"/>
            </a:endParaRPr>
          </a:p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Questions for panellists</a:t>
            </a:r>
            <a:r>
              <a:rPr lang="en-GB" sz="1900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may be posed through the chat box.</a:t>
            </a:r>
          </a:p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sz="1900">
              <a:solidFill>
                <a:schemeClr val="bg1"/>
              </a:solidFill>
              <a:latin typeface="Proxima Nova"/>
              <a:cs typeface="Arial"/>
            </a:endParaRPr>
          </a:p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Written statements</a:t>
            </a:r>
            <a:r>
              <a:rPr lang="en-GB" sz="1900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to be posted online can be sent to hqgcr@unhcr.org.</a:t>
            </a:r>
            <a:endParaRPr lang="en-US" sz="1900">
              <a:solidFill>
                <a:schemeClr val="bg1"/>
              </a:solidFill>
              <a:latin typeface="Proxima Nova"/>
              <a:ea typeface="+mn-lt"/>
              <a:cs typeface="Arial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1900" spc="-5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The </a:t>
            </a: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presentation and summary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of the briefing will be made available online at </a:t>
            </a:r>
            <a:r>
              <a:rPr lang="en-GB" sz="1900" u="sng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https://www.unhcr.org/events/briefings-and-meetings-2023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. 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1900" spc="-5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For any </a:t>
            </a:r>
            <a:r>
              <a:rPr lang="en-GB" sz="1900" b="1" spc="-5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technical issues </a:t>
            </a:r>
            <a:r>
              <a:rPr lang="en-GB" sz="1900" spc="-5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during the meeting, please contact hqgcr@unhcr.org.</a:t>
            </a:r>
            <a:endParaRPr lang="en-US" sz="1900">
              <a:solidFill>
                <a:schemeClr val="bg1"/>
              </a:solidFill>
              <a:latin typeface="Proxima Nova"/>
              <a:cs typeface="Arial"/>
            </a:endParaRPr>
          </a:p>
          <a:p>
            <a:pPr algn="just"/>
            <a:endParaRPr lang="en-US" sz="2000">
              <a:solidFill>
                <a:schemeClr val="bg1"/>
              </a:solidFill>
              <a:latin typeface="Proxima Nov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67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28573" y="3819454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425579" y="2152342"/>
            <a:ext cx="11523689" cy="38779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en-US" sz="4000" b="1" spc="-5">
                <a:solidFill>
                  <a:srgbClr val="FAEB00"/>
                </a:solidFill>
                <a:latin typeface="Proxima Nova"/>
                <a:cs typeface="Arial"/>
              </a:rPr>
              <a:t>Group of Friends of Health for </a:t>
            </a:r>
            <a:endParaRPr lang="en-US">
              <a:solidFill>
                <a:srgbClr val="FAEB00"/>
              </a:solidFill>
              <a:ea typeface="Calibri"/>
              <a:cs typeface="Calibri"/>
            </a:endParaRPr>
          </a:p>
          <a:p>
            <a:pPr algn="ctr">
              <a:defRPr/>
            </a:pPr>
            <a:r>
              <a:rPr lang="en-US" sz="4000" b="1" spc="-5">
                <a:solidFill>
                  <a:srgbClr val="FAEB00"/>
                </a:solidFill>
                <a:latin typeface="Proxima Nova"/>
                <a:cs typeface="Arial"/>
              </a:rPr>
              <a:t>Refugees and Host Communities</a:t>
            </a:r>
            <a:endParaRPr lang="en-US"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algn="ctr">
              <a:defRPr/>
            </a:pP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Mr. Aiman </a:t>
            </a:r>
            <a:r>
              <a:rPr lang="en-US" sz="3000" spc="-5" err="1">
                <a:solidFill>
                  <a:schemeClr val="bg1"/>
                </a:solidFill>
                <a:latin typeface="Proxima Nova"/>
                <a:cs typeface="Arial"/>
              </a:rPr>
              <a:t>Zarul</a:t>
            </a: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, Technical Officer, Inter-Agency Policy for Emergencies Unit, World Health Organization</a:t>
            </a: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667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438" y="468552"/>
            <a:ext cx="7104974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>
                <a:latin typeface="Proxima Nova"/>
              </a:rPr>
              <a:t>Pledge description</a:t>
            </a:r>
            <a:endParaRPr lang="en-US">
              <a:latin typeface="Proxima Nova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0BC6D72-461D-5A19-EACF-9B122AAB970A}"/>
              </a:ext>
            </a:extLst>
          </p:cNvPr>
          <p:cNvSpPr txBox="1">
            <a:spLocks/>
          </p:cNvSpPr>
          <p:nvPr/>
        </p:nvSpPr>
        <p:spPr>
          <a:xfrm>
            <a:off x="350139" y="1768131"/>
            <a:ext cx="11491722" cy="4308872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>
              <a:defRPr sz="480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65430"/>
            <a:r>
              <a:rPr lang="en-GB" sz="2000" b="0" u="sng" kern="0">
                <a:latin typeface="Proxima Nova"/>
              </a:rPr>
              <a:t>Objectives of the Group of Friends: </a:t>
            </a:r>
            <a:r>
              <a:rPr lang="en-GB" sz="2000" b="0" kern="0">
                <a:latin typeface="Proxima Nova"/>
              </a:rPr>
              <a:t>Mobilise high quality, joint pledges and contributions (financial, technical, material) to foster sustainable </a:t>
            </a:r>
            <a:r>
              <a:rPr lang="en-GB" sz="2000" kern="0">
                <a:solidFill>
                  <a:srgbClr val="FAEB00"/>
                </a:solidFill>
                <a:latin typeface="Proxima Nova"/>
              </a:rPr>
              <a:t>access to quality health services at all levels, at affordable costs, for refugees and host communities</a:t>
            </a:r>
            <a:r>
              <a:rPr lang="en-GB" sz="2000" b="0" kern="0">
                <a:solidFill>
                  <a:srgbClr val="FAEB00"/>
                </a:solidFill>
                <a:latin typeface="Proxima Nova"/>
              </a:rPr>
              <a:t> </a:t>
            </a:r>
            <a:r>
              <a:rPr lang="en-GB" sz="2000" b="0" kern="0">
                <a:latin typeface="Proxima Nova"/>
              </a:rPr>
              <a:t>alike to achieve lasting change and ease the burden on the host community.</a:t>
            </a:r>
            <a:endParaRPr lang="en-GB" sz="2000" b="0" u="sng" kern="0">
              <a:latin typeface="Proxima Nova"/>
            </a:endParaRPr>
          </a:p>
          <a:p>
            <a:pPr marL="265430"/>
            <a:endParaRPr lang="en-GB" sz="2000" b="0" u="sng" kern="0">
              <a:latin typeface="Proxima Nova"/>
            </a:endParaRPr>
          </a:p>
          <a:p>
            <a:pPr marL="265430"/>
            <a:r>
              <a:rPr lang="en-GB" sz="2000" b="0" u="sng" kern="0">
                <a:latin typeface="Proxima Nova"/>
              </a:rPr>
              <a:t>Proposed pledges (tentative):</a:t>
            </a:r>
            <a:endParaRPr lang="en-GB" sz="2000">
              <a:latin typeface="Proxima Nova"/>
            </a:endParaRPr>
          </a:p>
          <a:p>
            <a:pPr marL="265430"/>
            <a:endParaRPr lang="en-GB" sz="2000" b="0" kern="0">
              <a:solidFill>
                <a:srgbClr val="FAEB00"/>
              </a:solidFill>
              <a:latin typeface="Proxima Nova"/>
            </a:endParaRPr>
          </a:p>
          <a:p>
            <a:pPr marL="742950" indent="-477520">
              <a:buFontTx/>
              <a:buAutoNum type="arabicPeriod"/>
            </a:pPr>
            <a:r>
              <a:rPr lang="en-US" sz="2000" b="0" kern="0">
                <a:solidFill>
                  <a:srgbClr val="FAEB00"/>
                </a:solidFill>
                <a:latin typeface="Proxima Nova"/>
              </a:rPr>
              <a:t>Support to national health systems</a:t>
            </a:r>
            <a:r>
              <a:rPr lang="en-US" sz="2000" b="0" kern="0">
                <a:latin typeface="Proxima Nova"/>
              </a:rPr>
              <a:t> to facilitate </a:t>
            </a:r>
            <a:r>
              <a:rPr lang="en-US" sz="2000" b="0" kern="0">
                <a:solidFill>
                  <a:srgbClr val="FAEB00"/>
                </a:solidFill>
                <a:latin typeface="Proxima Nova"/>
              </a:rPr>
              <a:t>inclusion and integration of refugees</a:t>
            </a:r>
            <a:r>
              <a:rPr lang="en-US" sz="2000" b="0" kern="0">
                <a:latin typeface="Proxima Nova"/>
              </a:rPr>
              <a:t> through policy changes, supported by financial, material and capacity strengthening, to foster </a:t>
            </a:r>
            <a:r>
              <a:rPr lang="en-US" sz="2000" b="0" kern="0">
                <a:solidFill>
                  <a:srgbClr val="FAEB00"/>
                </a:solidFill>
                <a:latin typeface="Proxima Nova"/>
              </a:rPr>
              <a:t>continuous access to quality health services for refugees and host communities</a:t>
            </a:r>
            <a:r>
              <a:rPr lang="en-US" sz="2000" b="0" kern="0">
                <a:latin typeface="Proxima Nova"/>
              </a:rPr>
              <a:t> in line with the principles of primary health care and universal health coverage.</a:t>
            </a:r>
            <a:endParaRPr lang="en-US" sz="2000" b="0" kern="0">
              <a:solidFill>
                <a:srgbClr val="FFFFFF"/>
              </a:solidFill>
              <a:latin typeface="Proxima Nova"/>
            </a:endParaRPr>
          </a:p>
          <a:p>
            <a:pPr marL="742950" indent="-477520">
              <a:buAutoNum type="arabicPeriod"/>
            </a:pPr>
            <a:endParaRPr lang="en-US" sz="2000" b="0" kern="0">
              <a:solidFill>
                <a:srgbClr val="FFFFFF"/>
              </a:solidFill>
              <a:latin typeface="Proxima Nova"/>
            </a:endParaRPr>
          </a:p>
          <a:p>
            <a:pPr marL="742950" indent="-477520">
              <a:buFontTx/>
              <a:buAutoNum type="arabicPeriod"/>
            </a:pPr>
            <a:r>
              <a:rPr lang="en-GB" sz="2000" b="0" kern="0">
                <a:solidFill>
                  <a:srgbClr val="FFFFFF"/>
                </a:solidFill>
                <a:latin typeface="Proxima Nova"/>
              </a:rPr>
              <a:t>Systematically</a:t>
            </a:r>
            <a:r>
              <a:rPr lang="en-GB" sz="2000" b="0" kern="0">
                <a:latin typeface="Proxima Nova"/>
              </a:rPr>
              <a:t> integrate </a:t>
            </a:r>
            <a:r>
              <a:rPr lang="en-GB" sz="2000" b="0" kern="0">
                <a:solidFill>
                  <a:srgbClr val="FAEB00"/>
                </a:solidFill>
                <a:latin typeface="Proxima Nova"/>
              </a:rPr>
              <a:t>mental health and psychosocial support (MHPSS)</a:t>
            </a:r>
            <a:r>
              <a:rPr lang="en-GB" sz="2000" b="0" kern="0">
                <a:latin typeface="Proxima Nova"/>
              </a:rPr>
              <a:t> in humanitarian and development programmes, </a:t>
            </a:r>
            <a:r>
              <a:rPr lang="en-US" sz="2000" b="0" kern="0">
                <a:latin typeface="Proxima Nova"/>
              </a:rPr>
              <a:t>including through strengthened national health systems.</a:t>
            </a:r>
            <a:endParaRPr lang="en-US" sz="2000"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37368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56451" y="3763698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193262" y="2585175"/>
            <a:ext cx="11523689" cy="32624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en-US" sz="4000" b="1" i="0" u="none" strike="noStrike" kern="1200" cap="none" spc="-5" normalizeH="0" baseline="0" noProof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Climate</a:t>
            </a:r>
            <a:r>
              <a:rPr lang="en-US" sz="4000" b="1" spc="-5">
                <a:solidFill>
                  <a:srgbClr val="FAEB00"/>
                </a:solidFill>
                <a:latin typeface="Proxima Nova"/>
                <a:cs typeface="Arial"/>
              </a:rPr>
              <a:t> Action &amp; Finance Pledge</a:t>
            </a:r>
            <a:endParaRPr kumimoji="0" lang="en-US" sz="4000" b="1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algn="ctr">
              <a:defRPr/>
            </a:pP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Mr. Andrew Harper, Special Advisor on Climate Action</a:t>
            </a:r>
          </a:p>
          <a:p>
            <a:pPr algn="ctr">
              <a:defRPr/>
            </a:pP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UNHCR</a:t>
            </a: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6321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3584" y="357040"/>
            <a:ext cx="7104974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>
                <a:latin typeface="Proxima Nova"/>
              </a:rPr>
              <a:t>Pledge description</a:t>
            </a:r>
            <a:endParaRPr lang="en-US">
              <a:latin typeface="Proxima Nova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9EC1A52-0DC5-56B7-6B97-19EDE316E2B4}"/>
              </a:ext>
            </a:extLst>
          </p:cNvPr>
          <p:cNvSpPr/>
          <p:nvPr/>
        </p:nvSpPr>
        <p:spPr>
          <a:xfrm>
            <a:off x="1452123" y="1306072"/>
            <a:ext cx="2269556" cy="1418495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latin typeface="Proxima Nova"/>
                <a:cs typeface="Calibri"/>
              </a:rPr>
              <a:t>Scaled-up, accessible finance</a:t>
            </a:r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F36C46-7715-E8D7-5094-689239EC9DE6}"/>
              </a:ext>
            </a:extLst>
          </p:cNvPr>
          <p:cNvSpPr/>
          <p:nvPr/>
        </p:nvSpPr>
        <p:spPr>
          <a:xfrm>
            <a:off x="3893036" y="1305120"/>
            <a:ext cx="2273609" cy="1406694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latin typeface="Proxima Nova"/>
                <a:cs typeface="Calibri"/>
              </a:rPr>
              <a:t>Inclusive policies </a:t>
            </a:r>
            <a:endParaRPr lang="en-US">
              <a:latin typeface="Proxima Nova"/>
              <a:cs typeface="Calibri"/>
            </a:endParaRPr>
          </a:p>
          <a:p>
            <a:pPr algn="ctr"/>
            <a:r>
              <a:rPr lang="en-US" sz="2400">
                <a:latin typeface="Proxima Nova"/>
                <a:cs typeface="Calibri"/>
              </a:rPr>
              <a:t>and plans</a:t>
            </a:r>
            <a:endParaRPr lang="en-US">
              <a:latin typeface="Proxima Nova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E0C700F-32ED-14D8-771E-50594735EA00}"/>
              </a:ext>
            </a:extLst>
          </p:cNvPr>
          <p:cNvSpPr/>
          <p:nvPr/>
        </p:nvSpPr>
        <p:spPr>
          <a:xfrm>
            <a:off x="1455395" y="2785775"/>
            <a:ext cx="2278803" cy="2731998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Scale up and include refugees and their hosts within the scope of climate action </a:t>
            </a:r>
            <a:r>
              <a:rPr lang="en-US" sz="1400" b="1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financing windows and decisions</a:t>
            </a:r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, and </a:t>
            </a:r>
            <a:endParaRPr lang="en-US">
              <a:solidFill>
                <a:schemeClr val="tx1"/>
              </a:solidFill>
            </a:endParaRPr>
          </a:p>
          <a:p>
            <a:r>
              <a:rPr lang="en-US" sz="1400" b="1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simplify access to grants</a:t>
            </a:r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, </a:t>
            </a:r>
            <a:r>
              <a:rPr lang="en-US" sz="1400" b="1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concessional finance </a:t>
            </a:r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and </a:t>
            </a:r>
            <a:r>
              <a:rPr lang="en-US" sz="1400" b="1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innovative sources</a:t>
            </a:r>
            <a:endParaRPr lang="en-US" sz="1400">
              <a:solidFill>
                <a:schemeClr val="tx1"/>
              </a:solidFill>
              <a:latin typeface="Proxima Nova"/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7B87288-5770-D06A-767A-7D9ABEFFD7C2}"/>
              </a:ext>
            </a:extLst>
          </p:cNvPr>
          <p:cNvSpPr/>
          <p:nvPr/>
        </p:nvSpPr>
        <p:spPr>
          <a:xfrm>
            <a:off x="3890022" y="2784099"/>
            <a:ext cx="2266342" cy="2733674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Include refugees in their climate action </a:t>
            </a:r>
            <a:r>
              <a:rPr lang="en-US" sz="1400" b="1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policies and plans </a:t>
            </a:r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as a basis for funding national priorities, including National Adaptation Plans, Nationally Determined Contributions, Disaster Risk Reduction Strategies and Early Warning Systems</a:t>
            </a:r>
            <a:endParaRPr lang="en-US" sz="1400">
              <a:solidFill>
                <a:schemeClr val="tx1"/>
              </a:solidFill>
              <a:latin typeface="Proxima Nova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FC8E31-ECE5-D3E8-3341-B856074DAECC}"/>
              </a:ext>
            </a:extLst>
          </p:cNvPr>
          <p:cNvSpPr/>
          <p:nvPr/>
        </p:nvSpPr>
        <p:spPr>
          <a:xfrm>
            <a:off x="6324729" y="1306071"/>
            <a:ext cx="2276545" cy="1418497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latin typeface="Proxima Nova"/>
                <a:cs typeface="Calibri"/>
              </a:rPr>
              <a:t>Bankable project pipeline</a:t>
            </a:r>
            <a:endParaRPr lang="en-US">
              <a:latin typeface="Proxima Nova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795D43-37A3-0A7D-7C7B-3B5C90B4A46B}"/>
              </a:ext>
            </a:extLst>
          </p:cNvPr>
          <p:cNvSpPr/>
          <p:nvPr/>
        </p:nvSpPr>
        <p:spPr>
          <a:xfrm>
            <a:off x="6327999" y="2785776"/>
            <a:ext cx="2271813" cy="2731997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Generate a </a:t>
            </a:r>
            <a:r>
              <a:rPr lang="en-US" sz="1400" b="1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bankable, refugee-inclusive pipeline of projects and programmes </a:t>
            </a:r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to achieve climate </a:t>
            </a:r>
          </a:p>
          <a:p>
            <a:r>
              <a:rPr lang="en-US" sz="140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preparedness and resilience.</a:t>
            </a:r>
            <a:endParaRPr lang="en-US" sz="1400">
              <a:solidFill>
                <a:schemeClr val="tx1"/>
              </a:solidFill>
              <a:latin typeface="Proxima Nova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AE85DC-66C6-E183-D219-753C6CDBEA94}"/>
              </a:ext>
            </a:extLst>
          </p:cNvPr>
          <p:cNvSpPr/>
          <p:nvPr/>
        </p:nvSpPr>
        <p:spPr>
          <a:xfrm>
            <a:off x="8753813" y="2785776"/>
            <a:ext cx="2271813" cy="2731997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  <a:latin typeface="Proxima Nova"/>
                <a:cs typeface="Calibri"/>
              </a:rPr>
              <a:t>Mobilize </a:t>
            </a:r>
            <a:r>
              <a:rPr lang="en-US" sz="1400" b="1">
                <a:solidFill>
                  <a:schemeClr val="tx1"/>
                </a:solidFill>
                <a:latin typeface="Proxima Nova"/>
                <a:cs typeface="Calibri"/>
              </a:rPr>
              <a:t>technical assistance and institutional capacity </a:t>
            </a:r>
            <a:r>
              <a:rPr lang="en-US" sz="1400">
                <a:solidFill>
                  <a:schemeClr val="tx1"/>
                </a:solidFill>
                <a:latin typeface="Proxima Nova"/>
                <a:cs typeface="Calibri"/>
              </a:rPr>
              <a:t>to enable readiness to absorb, access and implement climate action finance and </a:t>
            </a:r>
          </a:p>
          <a:p>
            <a:r>
              <a:rPr lang="en-US" sz="1400">
                <a:solidFill>
                  <a:schemeClr val="tx1"/>
                </a:solidFill>
                <a:latin typeface="Proxima Nova"/>
                <a:cs typeface="Calibri"/>
              </a:rPr>
              <a:t>ensure accountability to refugees, host countries and local communities.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B8141EF-66EE-20CC-8C5B-B7C270955E7F}"/>
              </a:ext>
            </a:extLst>
          </p:cNvPr>
          <p:cNvSpPr/>
          <p:nvPr/>
        </p:nvSpPr>
        <p:spPr>
          <a:xfrm>
            <a:off x="8751661" y="1305120"/>
            <a:ext cx="2273609" cy="1406694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>
                <a:latin typeface="Proxima Nova"/>
                <a:cs typeface="Calibri"/>
              </a:rPr>
              <a:t>Technical and institutional capacity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2B4C6D95-C0E7-6579-5745-9ED8B0771622}"/>
              </a:ext>
            </a:extLst>
          </p:cNvPr>
          <p:cNvSpPr/>
          <p:nvPr/>
        </p:nvSpPr>
        <p:spPr>
          <a:xfrm rot="16200000">
            <a:off x="2007375" y="5132273"/>
            <a:ext cx="1172446" cy="2279007"/>
          </a:xfrm>
          <a:prstGeom prst="homePlate">
            <a:avLst/>
          </a:prstGeom>
          <a:solidFill>
            <a:srgbClr val="0072BC"/>
          </a:solidFill>
          <a:ln>
            <a:solidFill>
              <a:srgbClr val="FAEB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Calibri"/>
            </a:endParaRP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0A65327D-EA3C-8758-D1B5-2D59973DDE28}"/>
              </a:ext>
            </a:extLst>
          </p:cNvPr>
          <p:cNvSpPr/>
          <p:nvPr/>
        </p:nvSpPr>
        <p:spPr>
          <a:xfrm rot="16200000">
            <a:off x="4440179" y="5132271"/>
            <a:ext cx="1172448" cy="2279007"/>
          </a:xfrm>
          <a:prstGeom prst="homePlate">
            <a:avLst/>
          </a:prstGeom>
          <a:solidFill>
            <a:srgbClr val="0072BC"/>
          </a:solidFill>
          <a:ln>
            <a:solidFill>
              <a:srgbClr val="FAEB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Calibri"/>
            </a:endParaRP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9C102917-1C41-B775-BA78-F9C203120BFF}"/>
              </a:ext>
            </a:extLst>
          </p:cNvPr>
          <p:cNvSpPr/>
          <p:nvPr/>
        </p:nvSpPr>
        <p:spPr>
          <a:xfrm rot="16200000">
            <a:off x="8078905" y="3926353"/>
            <a:ext cx="1172448" cy="4690841"/>
          </a:xfrm>
          <a:prstGeom prst="homePlate">
            <a:avLst/>
          </a:prstGeom>
          <a:solidFill>
            <a:srgbClr val="0072BC"/>
          </a:solidFill>
          <a:ln>
            <a:solidFill>
              <a:srgbClr val="FAEB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latin typeface="Proxima Nova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892773-43E7-B190-88C3-D9A0E094C8C4}"/>
              </a:ext>
            </a:extLst>
          </p:cNvPr>
          <p:cNvSpPr txBox="1"/>
          <p:nvPr/>
        </p:nvSpPr>
        <p:spPr>
          <a:xfrm>
            <a:off x="1491353" y="6125727"/>
            <a:ext cx="224685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AEB00"/>
                </a:solidFill>
                <a:latin typeface="Proxima Nova"/>
                <a:cs typeface="Calibri"/>
              </a:rPr>
              <a:t>Donors &amp; financiers</a:t>
            </a:r>
          </a:p>
          <a:p>
            <a:pPr algn="ctr"/>
            <a:r>
              <a:rPr lang="en-US" sz="1200">
                <a:solidFill>
                  <a:srgbClr val="FAEB00"/>
                </a:solidFill>
                <a:ea typeface="+mn-lt"/>
                <a:cs typeface="+mn-lt"/>
              </a:rPr>
              <a:t>(IFIs/MDBs, development actors, private sector)</a:t>
            </a:r>
            <a:endParaRPr lang="en-US">
              <a:solidFill>
                <a:srgbClr val="FAEB00"/>
              </a:solidFill>
              <a:cs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B1F9B22-53C9-9B64-7DBF-C1263719952C}"/>
              </a:ext>
            </a:extLst>
          </p:cNvPr>
          <p:cNvSpPr txBox="1"/>
          <p:nvPr/>
        </p:nvSpPr>
        <p:spPr>
          <a:xfrm>
            <a:off x="4212671" y="6128320"/>
            <a:ext cx="188332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AEB00"/>
                </a:solidFill>
                <a:latin typeface="Proxima Nova"/>
                <a:cs typeface="Calibri"/>
              </a:rPr>
              <a:t>Host countries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E05C74-0747-FF5B-4156-1F6C70C15897}"/>
              </a:ext>
            </a:extLst>
          </p:cNvPr>
          <p:cNvSpPr txBox="1"/>
          <p:nvPr/>
        </p:nvSpPr>
        <p:spPr>
          <a:xfrm>
            <a:off x="7291431" y="6071426"/>
            <a:ext cx="27432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AEB00"/>
                </a:solidFill>
                <a:latin typeface="Proxima Nova"/>
                <a:cs typeface="Calibri"/>
              </a:rPr>
              <a:t>All stakeholders</a:t>
            </a:r>
            <a:endParaRPr lang="en-US"/>
          </a:p>
          <a:p>
            <a:pPr algn="ctr"/>
            <a:r>
              <a:rPr lang="en-US" sz="1200">
                <a:solidFill>
                  <a:srgbClr val="FAEB00"/>
                </a:solidFill>
                <a:latin typeface="Calibri"/>
                <a:cs typeface="Calibri"/>
              </a:rPr>
              <a:t>(Public</a:t>
            </a:r>
            <a:r>
              <a:rPr lang="en-US" sz="1200">
                <a:solidFill>
                  <a:srgbClr val="FAEB00"/>
                </a:solidFill>
                <a:ea typeface="+mn-lt"/>
                <a:cs typeface="+mn-lt"/>
              </a:rPr>
              <a:t>, private, UN &amp; CSO stakeholders)</a:t>
            </a:r>
            <a:endParaRPr lang="en-US">
              <a:solidFill>
                <a:srgbClr val="FAEB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918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19280" y="3652185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-113397" y="2529419"/>
            <a:ext cx="11523689" cy="32624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en-US" sz="4000" b="1" i="0" u="none" strike="noStrike" kern="1200" cap="none" spc="-5" normalizeH="0" baseline="0" noProof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Statelessness Alliance</a:t>
            </a:r>
            <a:endParaRPr lang="en-US" sz="4000" b="1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algn="ctr">
              <a:defRPr/>
            </a:pP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Ms. Kareen</a:t>
            </a:r>
            <a:r>
              <a:rPr kumimoji="0" lang="en-US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Jabre</a:t>
            </a: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,</a:t>
            </a:r>
            <a:r>
              <a:rPr kumimoji="0" lang="en-US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Director</a:t>
            </a: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, </a:t>
            </a:r>
            <a:r>
              <a:rPr kumimoji="0" lang="en-US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Division of </a:t>
            </a:r>
            <a:r>
              <a:rPr kumimoji="0" lang="en-US" sz="3000" b="0" i="0" u="none" strike="noStrike" kern="1200" cap="none" spc="-5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Programmes</a:t>
            </a:r>
            <a:endParaRPr lang="en-US" sz="3000" spc="-5">
              <a:solidFill>
                <a:schemeClr val="bg1"/>
              </a:solidFill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Inter-Parliamentary Union</a:t>
            </a: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1125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7413" y="431381"/>
            <a:ext cx="7104974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>
                <a:latin typeface="Proxima Nova"/>
              </a:rPr>
              <a:t>Pledge description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CAA0B-36C3-C729-D5C4-7C3806738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278" y="1832362"/>
            <a:ext cx="11491722" cy="4721677"/>
          </a:xfr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 u="sng">
                <a:effectLst/>
                <a:latin typeface="Proxima Nova"/>
                <a:ea typeface="Calibri"/>
                <a:cs typeface="Calibri"/>
              </a:rPr>
              <a:t>ALL RELEVANT STAKEHOLDERS:</a:t>
            </a:r>
            <a:endParaRPr lang="en-US" sz="2400" u="sng">
              <a:effectLst/>
              <a:latin typeface="Proxima Nov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We pledge to become members of the Global Alliance to End Statelessness (once established) to actively and collaboratively </a:t>
            </a:r>
            <a:r>
              <a:rPr lang="en-US" sz="240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support the vision of a world free from statelessness</a:t>
            </a: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 so that everyone enjoys the </a:t>
            </a:r>
            <a:r>
              <a:rPr lang="en-US" sz="240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right to nationality </a:t>
            </a: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without discrimination.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>
              <a:effectLst/>
              <a:latin typeface="Proxima Nov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 u="sng">
                <a:effectLst/>
                <a:latin typeface="Proxima Nova"/>
                <a:ea typeface="Calibri"/>
                <a:cs typeface="Calibri"/>
              </a:rPr>
              <a:t>STATES and REGIONAL INTERGOVERNMENTAL ORGANIZATIONS:</a:t>
            </a:r>
            <a:endParaRPr lang="en-US" sz="2400" b="0" u="sng">
              <a:latin typeface="Proxima Nov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As an expression of our interest in preventing and responding to statelessness through the accelerated implementation of our individual pledges to address statelessness [</a:t>
            </a:r>
            <a:r>
              <a:rPr lang="en-US" sz="2400" b="0" i="1">
                <a:effectLst/>
                <a:latin typeface="Proxima Nova"/>
                <a:ea typeface="Calibri"/>
                <a:cs typeface="Calibri"/>
              </a:rPr>
              <a:t>X </a:t>
            </a: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States and Regional Intergovernmental </a:t>
            </a:r>
            <a:r>
              <a:rPr lang="en-US" sz="2400" b="0">
                <a:latin typeface="Proxima Nova"/>
                <a:ea typeface="Calibri"/>
                <a:cs typeface="Calibri"/>
              </a:rPr>
              <a:t>Organizations</a:t>
            </a: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) also </a:t>
            </a:r>
            <a:r>
              <a:rPr lang="en-US" sz="240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pledge to joining the Solutions Seeker </a:t>
            </a:r>
            <a:r>
              <a:rPr lang="en-US" sz="2400" err="1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Programme</a:t>
            </a:r>
            <a:r>
              <a:rPr lang="en-US" sz="240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 of the Global Alliance</a:t>
            </a:r>
            <a:r>
              <a:rPr lang="en-US" sz="2400" b="0">
                <a:effectLst/>
                <a:latin typeface="Proxima Nova"/>
                <a:ea typeface="Calibri"/>
                <a:cs typeface="Calibri"/>
              </a:rPr>
              <a:t>.</a:t>
            </a:r>
            <a:endParaRPr lang="en-US" sz="2400" b="0" u="sng">
              <a:effectLst/>
              <a:latin typeface="Proxima Nova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963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082110" y="3875210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240423" y="1219383"/>
            <a:ext cx="11523689" cy="4939814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>
              <a:defRPr/>
            </a:pPr>
            <a:r>
              <a:rPr kumimoji="0" lang="en-GB" sz="4000" b="1" i="0" u="none" strike="noStrike" kern="1200" cap="none" spc="-5" normalizeH="0" baseline="0" noProof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Shifting Power:</a:t>
            </a:r>
            <a:endParaRPr lang="en-US">
              <a:ea typeface="Calibri"/>
              <a:cs typeface="Calibri"/>
            </a:endParaRPr>
          </a:p>
          <a:p>
            <a:pPr algn="ctr">
              <a:defRPr/>
            </a:pPr>
            <a:r>
              <a:rPr kumimoji="0" lang="en-GB" sz="4000" b="1" i="0" u="none" strike="noStrike" kern="1200" cap="none" spc="-5" normalizeH="0" baseline="0" noProof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Advancing Localization of Research and Elevating the Voices of Host and Forcibly Displaced Communities Globally</a:t>
            </a: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algn="ctr">
              <a:defRPr/>
            </a:pPr>
            <a:r>
              <a:rPr lang="en-US" sz="3000" spc="-5">
                <a:solidFill>
                  <a:schemeClr val="bg1"/>
                </a:solidFill>
                <a:latin typeface="Proxima Nova"/>
                <a:cs typeface="Arial"/>
              </a:rPr>
              <a:t>Ms. Roula El-Rifai, </a:t>
            </a:r>
            <a:r>
              <a:rPr kumimoji="0" lang="fr-FR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Senior Program </a:t>
            </a:r>
            <a:r>
              <a:rPr kumimoji="0" lang="fr-FR" sz="3000" b="0" i="0" u="none" strike="noStrike" kern="1200" cap="none" spc="-5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Specialist</a:t>
            </a:r>
            <a:r>
              <a:rPr kumimoji="0" lang="fr-FR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, Democratic and Inclusive </a:t>
            </a:r>
            <a:r>
              <a:rPr kumimoji="0" lang="fr-FR" sz="3000" b="0" i="0" u="none" strike="noStrike" kern="1200" cap="none" spc="-5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Governance</a:t>
            </a:r>
            <a:r>
              <a:rPr lang="fr-FR" sz="3000" spc="-5">
                <a:solidFill>
                  <a:schemeClr val="bg1"/>
                </a:solidFill>
                <a:latin typeface="Proxima Nova"/>
                <a:cs typeface="Arial"/>
              </a:rPr>
              <a:t>, </a:t>
            </a:r>
            <a:r>
              <a:rPr kumimoji="0" lang="fr-FR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International </a:t>
            </a:r>
            <a:r>
              <a:rPr kumimoji="0" lang="fr-FR" sz="3000" b="0" i="0" u="none" strike="noStrike" kern="1200" cap="none" spc="-5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Development</a:t>
            </a:r>
            <a:r>
              <a:rPr kumimoji="0" lang="fr-FR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</a:t>
            </a:r>
            <a:r>
              <a:rPr kumimoji="0" lang="fr-FR" sz="3000" b="0" i="0" u="none" strike="noStrike" kern="1200" cap="none" spc="-5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Research</a:t>
            </a:r>
            <a:r>
              <a:rPr kumimoji="0" lang="fr-FR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Centre </a:t>
            </a:r>
            <a:r>
              <a:rPr lang="fr-FR" sz="3000" spc="-5">
                <a:solidFill>
                  <a:schemeClr val="bg1"/>
                </a:solidFill>
                <a:latin typeface="Proxima Nova"/>
                <a:cs typeface="Arial"/>
              </a:rPr>
              <a:t>–</a:t>
            </a:r>
            <a:r>
              <a:rPr kumimoji="0" lang="fr-FR" sz="3000" b="0" i="0" u="none" strike="noStrike" kern="1200" cap="none" spc="-5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Canada</a:t>
            </a:r>
            <a:endParaRPr lang="en-US" sz="1100" b="0" i="0" u="none" strike="noStrike" kern="1200" cap="none" spc="-5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0" i="0" u="none" strike="noStrike" kern="1200" cap="none" spc="-5" normalizeH="0" baseline="0" noProof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1393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d2af58-7fce-447c-abc6-e51dc43ce940">
      <Terms xmlns="http://schemas.microsoft.com/office/infopath/2007/PartnerControls"/>
    </lcf76f155ced4ddcb4097134ff3c332f>
    <TaxCatchAll xmlns="a2b69e4a-806e-4371-bf61-6b9ce531101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3143A092C9C44985AA9DCBF778DF1A" ma:contentTypeVersion="16" ma:contentTypeDescription="Create a new document." ma:contentTypeScope="" ma:versionID="59592361e7b83c23987ae6d9a996c4fe">
  <xsd:schema xmlns:xsd="http://www.w3.org/2001/XMLSchema" xmlns:xs="http://www.w3.org/2001/XMLSchema" xmlns:p="http://schemas.microsoft.com/office/2006/metadata/properties" xmlns:ns2="4ed2af58-7fce-447c-abc6-e51dc43ce940" xmlns:ns3="a2b69e4a-806e-4371-bf61-6b9ce5311013" targetNamespace="http://schemas.microsoft.com/office/2006/metadata/properties" ma:root="true" ma:fieldsID="0284f2f1c1be8f52f8ce2feecb28dc4f" ns2:_="" ns3:_="">
    <xsd:import namespace="4ed2af58-7fce-447c-abc6-e51dc43ce940"/>
    <xsd:import namespace="a2b69e4a-806e-4371-bf61-6b9ce53110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2af58-7fce-447c-abc6-e51dc43ce9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b69e4a-806e-4371-bf61-6b9ce531101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8b3cdda-5cbd-4273-8533-2857e1351f92}" ma:internalName="TaxCatchAll" ma:showField="CatchAllData" ma:web="a2b69e4a-806e-4371-bf61-6b9ce53110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9FFD87-2E6D-4AAB-ADAB-9BBFFE8A683C}">
  <ds:schemaRefs>
    <ds:schemaRef ds:uri="4ed2af58-7fce-447c-abc6-e51dc43ce940"/>
    <ds:schemaRef ds:uri="a2b69e4a-806e-4371-bf61-6b9ce531101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6BDFFA-06E2-40F9-9B16-A400843772B3}">
  <ds:schemaRefs>
    <ds:schemaRef ds:uri="4ed2af58-7fce-447c-abc6-e51dc43ce940"/>
    <ds:schemaRef ds:uri="a2b69e4a-806e-4371-bf61-6b9ce531101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FA82FAB-3C71-4178-BBC9-F44628FA3A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PowerPoint Presentation</vt:lpstr>
      <vt:lpstr>PowerPoint Presentation</vt:lpstr>
      <vt:lpstr>PowerPoint Presentation</vt:lpstr>
      <vt:lpstr>Pledge description</vt:lpstr>
      <vt:lpstr>PowerPoint Presentation</vt:lpstr>
      <vt:lpstr>Pledge description</vt:lpstr>
      <vt:lpstr>PowerPoint Presentation</vt:lpstr>
      <vt:lpstr>Pledge description</vt:lpstr>
      <vt:lpstr>PowerPoint Presentation</vt:lpstr>
      <vt:lpstr>Pledge description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Ziad Ayad</dc:creator>
  <cp:revision>3</cp:revision>
  <dcterms:created xsi:type="dcterms:W3CDTF">2022-10-20T10:33:15Z</dcterms:created>
  <dcterms:modified xsi:type="dcterms:W3CDTF">2023-06-06T15:15:54Z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0x0101008A3143A092C9C44985AA9DCBF778DF1A</vt:lpwstr>
  </property>
  <property fmtid="{D5CDD505-2E9C-101B-9397-08002B2CF9AE}" pid="3" name="MediaServiceImageTags">
    <vt:lpwstr/>
  </property>
</Properties>
</file>